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jpg" ContentType="image/jpg"/>
  <Default Extension="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jpg"/><Relationship Id="rId4" Type="http://schemas.openxmlformats.org/officeDocument/2006/relationships/image" Target="../media/image5.png"/><Relationship Id="rId5"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https://math.libretexts.org/link?4441</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2.2.</a:t>
            </a:r>
            <a:fld id="{81D60167-4931-47E6-BA6A-407CBD079E47}" type="slidenum">
              <a:rPr dirty="0" spc="10"/>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showMasterSp="0">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75942" y="254033"/>
            <a:ext cx="1337310" cy="362208"/>
          </a:xfrm>
          <a:prstGeom prst="rect">
            <a:avLst/>
          </a:prstGeom>
          <a:blipFill>
            <a:blip r:embed="rId2" cstate="print"/>
            <a:stretch>
              <a:fillRect/>
            </a:stretch>
          </a:blipFill>
        </p:spPr>
        <p:txBody>
          <a:bodyPr wrap="square" lIns="0" tIns="0" rIns="0" bIns="0" rtlCol="0"/>
          <a:lstStyle/>
          <a:p/>
        </p:txBody>
      </p:sp>
      <p:sp>
        <p:nvSpPr>
          <p:cNvPr id="17" name="bk object 17"/>
          <p:cNvSpPr/>
          <p:nvPr/>
        </p:nvSpPr>
        <p:spPr>
          <a:xfrm>
            <a:off x="2325078" y="241401"/>
            <a:ext cx="4726940" cy="381635"/>
          </a:xfrm>
          <a:custGeom>
            <a:avLst/>
            <a:gdLst/>
            <a:ahLst/>
            <a:cxnLst/>
            <a:rect l="l" t="t" r="r" b="b"/>
            <a:pathLst>
              <a:path w="4726940" h="381634">
                <a:moveTo>
                  <a:pt x="4643295" y="381160"/>
                </a:moveTo>
                <a:lnTo>
                  <a:pt x="0" y="381160"/>
                </a:lnTo>
                <a:lnTo>
                  <a:pt x="0" y="0"/>
                </a:lnTo>
                <a:lnTo>
                  <a:pt x="4643295" y="0"/>
                </a:lnTo>
                <a:lnTo>
                  <a:pt x="4649076" y="569"/>
                </a:lnTo>
                <a:lnTo>
                  <a:pt x="4691715" y="18233"/>
                </a:lnTo>
                <a:lnTo>
                  <a:pt x="4717379" y="49507"/>
                </a:lnTo>
                <a:lnTo>
                  <a:pt x="4726388" y="83098"/>
                </a:lnTo>
                <a:lnTo>
                  <a:pt x="4726388" y="298062"/>
                </a:lnTo>
                <a:lnTo>
                  <a:pt x="4714648" y="336778"/>
                </a:lnTo>
                <a:lnTo>
                  <a:pt x="4682008" y="369415"/>
                </a:lnTo>
                <a:lnTo>
                  <a:pt x="4643295" y="381160"/>
                </a:lnTo>
                <a:close/>
              </a:path>
            </a:pathLst>
          </a:custGeom>
          <a:solidFill>
            <a:srgbClr val="3737BE"/>
          </a:solidFill>
        </p:spPr>
        <p:txBody>
          <a:bodyPr wrap="square" lIns="0" tIns="0" rIns="0" bIns="0" rtlCol="0"/>
          <a:lstStyle/>
          <a:p/>
        </p:txBody>
      </p:sp>
      <p:sp>
        <p:nvSpPr>
          <p:cNvPr id="18" name="bk object 18"/>
          <p:cNvSpPr/>
          <p:nvPr/>
        </p:nvSpPr>
        <p:spPr>
          <a:xfrm>
            <a:off x="5666567" y="304926"/>
            <a:ext cx="1321353" cy="254106"/>
          </a:xfrm>
          <a:prstGeom prst="rect">
            <a:avLst/>
          </a:prstGeom>
          <a:blipFill>
            <a:blip r:embed="rId3" cstate="print"/>
            <a:stretch>
              <a:fillRect/>
            </a:stretch>
          </a:blipFill>
        </p:spPr>
        <p:txBody>
          <a:bodyPr wrap="square" lIns="0" tIns="0" rIns="0" bIns="0" rtlCol="0"/>
          <a:lstStyle/>
          <a:p/>
        </p:txBody>
      </p:sp>
      <p:sp>
        <p:nvSpPr>
          <p:cNvPr id="19" name="bk object 19"/>
          <p:cNvSpPr/>
          <p:nvPr/>
        </p:nvSpPr>
        <p:spPr>
          <a:xfrm>
            <a:off x="635267" y="10316739"/>
            <a:ext cx="6289675" cy="191135"/>
          </a:xfrm>
          <a:custGeom>
            <a:avLst/>
            <a:gdLst/>
            <a:ahLst/>
            <a:cxnLst/>
            <a:rect l="l" t="t" r="r" b="b"/>
            <a:pathLst>
              <a:path w="6289675" h="191134">
                <a:moveTo>
                  <a:pt x="6206052" y="190580"/>
                </a:moveTo>
                <a:lnTo>
                  <a:pt x="83098" y="190580"/>
                </a:lnTo>
                <a:lnTo>
                  <a:pt x="77314" y="190008"/>
                </a:lnTo>
                <a:lnTo>
                  <a:pt x="34670" y="172347"/>
                </a:lnTo>
                <a:lnTo>
                  <a:pt x="9004" y="141067"/>
                </a:lnTo>
                <a:lnTo>
                  <a:pt x="0" y="107487"/>
                </a:lnTo>
                <a:lnTo>
                  <a:pt x="0" y="83092"/>
                </a:lnTo>
                <a:lnTo>
                  <a:pt x="11744" y="44379"/>
                </a:lnTo>
                <a:lnTo>
                  <a:pt x="44382" y="11739"/>
                </a:lnTo>
                <a:lnTo>
                  <a:pt x="83098" y="0"/>
                </a:lnTo>
                <a:lnTo>
                  <a:pt x="6206052" y="0"/>
                </a:lnTo>
                <a:lnTo>
                  <a:pt x="6244765" y="11739"/>
                </a:lnTo>
                <a:lnTo>
                  <a:pt x="6277405" y="44379"/>
                </a:lnTo>
                <a:lnTo>
                  <a:pt x="6289145" y="83092"/>
                </a:lnTo>
                <a:lnTo>
                  <a:pt x="6289145" y="107487"/>
                </a:lnTo>
                <a:lnTo>
                  <a:pt x="6277405" y="146200"/>
                </a:lnTo>
                <a:lnTo>
                  <a:pt x="6244765" y="178840"/>
                </a:lnTo>
                <a:lnTo>
                  <a:pt x="6206052" y="190580"/>
                </a:lnTo>
                <a:close/>
              </a:path>
            </a:pathLst>
          </a:custGeom>
          <a:solidFill>
            <a:srgbClr val="3737BE"/>
          </a:solidFill>
        </p:spPr>
        <p:txBody>
          <a:bodyPr wrap="square" lIns="0" tIns="0" rIns="0" bIns="0" rtlCol="0"/>
          <a:lstStyle/>
          <a:p/>
        </p:txBody>
      </p:sp>
      <p:sp>
        <p:nvSpPr>
          <p:cNvPr id="20" name="bk object 20"/>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21" name="bk object 21"/>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22" name="bk object 22"/>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23" name="bk object 23"/>
          <p:cNvSpPr/>
          <p:nvPr/>
        </p:nvSpPr>
        <p:spPr>
          <a:xfrm>
            <a:off x="2121792" y="520918"/>
            <a:ext cx="215990" cy="101642"/>
          </a:xfrm>
          <a:prstGeom prst="rect">
            <a:avLst/>
          </a:prstGeom>
          <a:blipFill>
            <a:blip r:embed="rId4" cstate="print"/>
            <a:stretch>
              <a:fillRect/>
            </a:stretch>
          </a:blipFill>
        </p:spPr>
        <p:txBody>
          <a:bodyPr wrap="square" lIns="0" tIns="0" rIns="0" bIns="0" rtlCol="0"/>
          <a:lstStyle/>
          <a:p/>
        </p:txBody>
      </p:sp>
      <p:sp>
        <p:nvSpPr>
          <p:cNvPr id="24" name="bk object 24"/>
          <p:cNvSpPr/>
          <p:nvPr/>
        </p:nvSpPr>
        <p:spPr>
          <a:xfrm>
            <a:off x="2210729" y="241401"/>
            <a:ext cx="127053" cy="241401"/>
          </a:xfrm>
          <a:prstGeom prst="rect">
            <a:avLst/>
          </a:prstGeom>
          <a:blipFill>
            <a:blip r:embed="rId5" cstate="print"/>
            <a:stretch>
              <a:fillRect/>
            </a:stretch>
          </a:blipFill>
        </p:spPr>
        <p:txBody>
          <a:bodyPr wrap="square" lIns="0" tIns="0" rIns="0" bIns="0" rtlCol="0"/>
          <a:lstStyle/>
          <a:p/>
        </p:txBody>
      </p:sp>
      <p:sp>
        <p:nvSpPr>
          <p:cNvPr id="25" name="bk object 25"/>
          <p:cNvSpPr/>
          <p:nvPr/>
        </p:nvSpPr>
        <p:spPr>
          <a:xfrm>
            <a:off x="781107" y="850906"/>
            <a:ext cx="5994400" cy="5918200"/>
          </a:xfrm>
          <a:custGeom>
            <a:avLst/>
            <a:gdLst/>
            <a:ahLst/>
            <a:cxnLst/>
            <a:rect l="l" t="t" r="r" b="b"/>
            <a:pathLst>
              <a:path w="5994400" h="5918200">
                <a:moveTo>
                  <a:pt x="5948056" y="5917934"/>
                </a:moveTo>
                <a:lnTo>
                  <a:pt x="46235" y="5917934"/>
                </a:lnTo>
                <a:lnTo>
                  <a:pt x="38133" y="5917189"/>
                </a:lnTo>
                <a:lnTo>
                  <a:pt x="3480" y="5888703"/>
                </a:lnTo>
                <a:lnTo>
                  <a:pt x="0" y="47558"/>
                </a:lnTo>
                <a:lnTo>
                  <a:pt x="863" y="38141"/>
                </a:lnTo>
                <a:lnTo>
                  <a:pt x="29348" y="3488"/>
                </a:lnTo>
                <a:lnTo>
                  <a:pt x="47641" y="0"/>
                </a:lnTo>
                <a:lnTo>
                  <a:pt x="5946651" y="0"/>
                </a:lnTo>
                <a:lnTo>
                  <a:pt x="5986435" y="21295"/>
                </a:lnTo>
                <a:lnTo>
                  <a:pt x="5994283" y="47558"/>
                </a:lnTo>
                <a:lnTo>
                  <a:pt x="5994283" y="5870514"/>
                </a:lnTo>
                <a:lnTo>
                  <a:pt x="5972995" y="5910207"/>
                </a:lnTo>
                <a:lnTo>
                  <a:pt x="5948056" y="5917934"/>
                </a:lnTo>
                <a:close/>
              </a:path>
            </a:pathLst>
          </a:custGeom>
          <a:solidFill>
            <a:srgbClr val="0753BF">
              <a:alpha val="3138"/>
            </a:srgbClr>
          </a:solidFill>
        </p:spPr>
        <p:txBody>
          <a:bodyPr wrap="square" lIns="0" tIns="0" rIns="0" bIns="0" rtlCol="0"/>
          <a:lstStyle/>
          <a:p/>
        </p:txBody>
      </p:sp>
      <p:sp>
        <p:nvSpPr>
          <p:cNvPr id="26" name="bk object 26"/>
          <p:cNvSpPr/>
          <p:nvPr/>
        </p:nvSpPr>
        <p:spPr>
          <a:xfrm>
            <a:off x="781098" y="850906"/>
            <a:ext cx="5994400" cy="5918200"/>
          </a:xfrm>
          <a:custGeom>
            <a:avLst/>
            <a:gdLst/>
            <a:ahLst/>
            <a:cxnLst/>
            <a:rect l="l" t="t" r="r" b="b"/>
            <a:pathLst>
              <a:path w="5994400" h="5918200">
                <a:moveTo>
                  <a:pt x="5946660" y="5918063"/>
                </a:moveTo>
                <a:lnTo>
                  <a:pt x="47649" y="5918063"/>
                </a:lnTo>
                <a:lnTo>
                  <a:pt x="38141" y="5917189"/>
                </a:lnTo>
                <a:lnTo>
                  <a:pt x="3488" y="5888703"/>
                </a:lnTo>
                <a:lnTo>
                  <a:pt x="0" y="5870423"/>
                </a:lnTo>
                <a:lnTo>
                  <a:pt x="10" y="47530"/>
                </a:lnTo>
                <a:lnTo>
                  <a:pt x="21295" y="7850"/>
                </a:lnTo>
                <a:lnTo>
                  <a:pt x="47649" y="0"/>
                </a:lnTo>
                <a:lnTo>
                  <a:pt x="5946660" y="0"/>
                </a:lnTo>
                <a:lnTo>
                  <a:pt x="5956157" y="872"/>
                </a:lnTo>
                <a:lnTo>
                  <a:pt x="5964940" y="3488"/>
                </a:lnTo>
                <a:lnTo>
                  <a:pt x="5973003" y="7850"/>
                </a:lnTo>
                <a:lnTo>
                  <a:pt x="5974879" y="9411"/>
                </a:lnTo>
                <a:lnTo>
                  <a:pt x="42594" y="9411"/>
                </a:lnTo>
                <a:lnTo>
                  <a:pt x="37731" y="10364"/>
                </a:lnTo>
                <a:lnTo>
                  <a:pt x="10497" y="37619"/>
                </a:lnTo>
                <a:lnTo>
                  <a:pt x="9529" y="42480"/>
                </a:lnTo>
                <a:lnTo>
                  <a:pt x="9529" y="5875336"/>
                </a:lnTo>
                <a:lnTo>
                  <a:pt x="33061" y="5905450"/>
                </a:lnTo>
                <a:lnTo>
                  <a:pt x="37731" y="5907451"/>
                </a:lnTo>
                <a:lnTo>
                  <a:pt x="42594" y="5908404"/>
                </a:lnTo>
                <a:lnTo>
                  <a:pt x="5975170" y="5908404"/>
                </a:lnTo>
                <a:lnTo>
                  <a:pt x="5973003" y="5910207"/>
                </a:lnTo>
                <a:lnTo>
                  <a:pt x="5964940" y="5914570"/>
                </a:lnTo>
                <a:lnTo>
                  <a:pt x="5956157" y="5917189"/>
                </a:lnTo>
                <a:lnTo>
                  <a:pt x="5946660" y="5918063"/>
                </a:lnTo>
                <a:close/>
              </a:path>
              <a:path w="5994400" h="5918200">
                <a:moveTo>
                  <a:pt x="5975170" y="5908404"/>
                </a:moveTo>
                <a:lnTo>
                  <a:pt x="5951693" y="5908404"/>
                </a:lnTo>
                <a:lnTo>
                  <a:pt x="5956563" y="5907451"/>
                </a:lnTo>
                <a:lnTo>
                  <a:pt x="5961232" y="5905450"/>
                </a:lnTo>
                <a:lnTo>
                  <a:pt x="5984762" y="5875336"/>
                </a:lnTo>
                <a:lnTo>
                  <a:pt x="5984762" y="42480"/>
                </a:lnTo>
                <a:lnTo>
                  <a:pt x="5961232" y="12270"/>
                </a:lnTo>
                <a:lnTo>
                  <a:pt x="5951693" y="9411"/>
                </a:lnTo>
                <a:lnTo>
                  <a:pt x="5974879" y="9411"/>
                </a:lnTo>
                <a:lnTo>
                  <a:pt x="5994289" y="47530"/>
                </a:lnTo>
                <a:lnTo>
                  <a:pt x="5994300" y="5870423"/>
                </a:lnTo>
                <a:lnTo>
                  <a:pt x="5993426" y="5879920"/>
                </a:lnTo>
                <a:lnTo>
                  <a:pt x="5990806" y="5888703"/>
                </a:lnTo>
                <a:lnTo>
                  <a:pt x="5986443" y="5896766"/>
                </a:lnTo>
                <a:lnTo>
                  <a:pt x="5980340" y="5904104"/>
                </a:lnTo>
                <a:lnTo>
                  <a:pt x="5975170" y="5908404"/>
                </a:lnTo>
                <a:close/>
              </a:path>
            </a:pathLst>
          </a:custGeom>
          <a:solidFill>
            <a:srgbClr val="000000">
              <a:alpha val="50199"/>
            </a:srgbClr>
          </a:solidFill>
        </p:spPr>
        <p:txBody>
          <a:bodyPr wrap="square" lIns="0" tIns="0" rIns="0" bIns="0" rtlCol="0"/>
          <a:lstStyle/>
          <a:p/>
        </p:txBody>
      </p:sp>
      <p:sp>
        <p:nvSpPr>
          <p:cNvPr id="27" name="bk object 27"/>
          <p:cNvSpPr/>
          <p:nvPr/>
        </p:nvSpPr>
        <p:spPr>
          <a:xfrm>
            <a:off x="857337" y="1055680"/>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28" name="bk object 28"/>
          <p:cNvSpPr/>
          <p:nvPr/>
        </p:nvSpPr>
        <p:spPr>
          <a:xfrm>
            <a:off x="781098" y="6816610"/>
            <a:ext cx="5994400" cy="3296920"/>
          </a:xfrm>
          <a:custGeom>
            <a:avLst/>
            <a:gdLst/>
            <a:ahLst/>
            <a:cxnLst/>
            <a:rect l="l" t="t" r="r" b="b"/>
            <a:pathLst>
              <a:path w="5994400" h="3296920">
                <a:moveTo>
                  <a:pt x="5994292" y="3296655"/>
                </a:moveTo>
                <a:lnTo>
                  <a:pt x="0" y="3296655"/>
                </a:lnTo>
                <a:lnTo>
                  <a:pt x="8" y="47549"/>
                </a:lnTo>
                <a:lnTo>
                  <a:pt x="21295" y="7856"/>
                </a:lnTo>
                <a:lnTo>
                  <a:pt x="47649" y="0"/>
                </a:lnTo>
                <a:lnTo>
                  <a:pt x="5946660" y="0"/>
                </a:lnTo>
                <a:lnTo>
                  <a:pt x="5986443" y="21296"/>
                </a:lnTo>
                <a:lnTo>
                  <a:pt x="5994292" y="47549"/>
                </a:lnTo>
                <a:lnTo>
                  <a:pt x="5994292" y="3296655"/>
                </a:lnTo>
                <a:close/>
              </a:path>
            </a:pathLst>
          </a:custGeom>
          <a:solidFill>
            <a:srgbClr val="560475">
              <a:alpha val="3138"/>
            </a:srgbClr>
          </a:solidFill>
        </p:spPr>
        <p:txBody>
          <a:bodyPr wrap="square" lIns="0" tIns="0" rIns="0" bIns="0" rtlCol="0"/>
          <a:lstStyle/>
          <a:p/>
        </p:txBody>
      </p:sp>
      <p:sp>
        <p:nvSpPr>
          <p:cNvPr id="29" name="bk object 29"/>
          <p:cNvSpPr/>
          <p:nvPr/>
        </p:nvSpPr>
        <p:spPr>
          <a:xfrm>
            <a:off x="781098" y="6816610"/>
            <a:ext cx="5994400" cy="3296920"/>
          </a:xfrm>
          <a:custGeom>
            <a:avLst/>
            <a:gdLst/>
            <a:ahLst/>
            <a:cxnLst/>
            <a:rect l="l" t="t" r="r" b="b"/>
            <a:pathLst>
              <a:path w="5994400" h="3296920">
                <a:moveTo>
                  <a:pt x="9529" y="3296655"/>
                </a:moveTo>
                <a:lnTo>
                  <a:pt x="0" y="3296655"/>
                </a:lnTo>
                <a:lnTo>
                  <a:pt x="0" y="47640"/>
                </a:lnTo>
                <a:lnTo>
                  <a:pt x="21295" y="7856"/>
                </a:lnTo>
                <a:lnTo>
                  <a:pt x="47649" y="0"/>
                </a:lnTo>
                <a:lnTo>
                  <a:pt x="5946660" y="0"/>
                </a:lnTo>
                <a:lnTo>
                  <a:pt x="5956157" y="873"/>
                </a:lnTo>
                <a:lnTo>
                  <a:pt x="5964940" y="3493"/>
                </a:lnTo>
                <a:lnTo>
                  <a:pt x="5973003" y="7856"/>
                </a:lnTo>
                <a:lnTo>
                  <a:pt x="5974870" y="9409"/>
                </a:lnTo>
                <a:lnTo>
                  <a:pt x="42594" y="9409"/>
                </a:lnTo>
                <a:lnTo>
                  <a:pt x="37731" y="10362"/>
                </a:lnTo>
                <a:lnTo>
                  <a:pt x="10497" y="37618"/>
                </a:lnTo>
                <a:lnTo>
                  <a:pt x="9529" y="42478"/>
                </a:lnTo>
                <a:lnTo>
                  <a:pt x="9529" y="3296655"/>
                </a:lnTo>
                <a:close/>
              </a:path>
              <a:path w="5994400" h="3296920">
                <a:moveTo>
                  <a:pt x="5994300" y="3296655"/>
                </a:moveTo>
                <a:lnTo>
                  <a:pt x="5984762" y="3296655"/>
                </a:lnTo>
                <a:lnTo>
                  <a:pt x="5984762" y="42478"/>
                </a:lnTo>
                <a:lnTo>
                  <a:pt x="5983790" y="37618"/>
                </a:lnTo>
                <a:lnTo>
                  <a:pt x="5956563" y="10362"/>
                </a:lnTo>
                <a:lnTo>
                  <a:pt x="5951693" y="9409"/>
                </a:lnTo>
                <a:lnTo>
                  <a:pt x="5974870" y="9409"/>
                </a:lnTo>
                <a:lnTo>
                  <a:pt x="5994300" y="47640"/>
                </a:lnTo>
                <a:lnTo>
                  <a:pt x="5994300" y="3296655"/>
                </a:lnTo>
                <a:close/>
              </a:path>
            </a:pathLst>
          </a:custGeom>
          <a:solidFill>
            <a:srgbClr val="000000">
              <a:alpha val="50199"/>
            </a:srgbClr>
          </a:solidFill>
        </p:spPr>
        <p:txBody>
          <a:bodyPr wrap="square" lIns="0" tIns="0" rIns="0" bIns="0" rtlCol="0"/>
          <a:lstStyle/>
          <a:p/>
        </p:txBody>
      </p:sp>
      <p:sp>
        <p:nvSpPr>
          <p:cNvPr id="30" name="bk object 30"/>
          <p:cNvSpPr/>
          <p:nvPr/>
        </p:nvSpPr>
        <p:spPr>
          <a:xfrm>
            <a:off x="857337" y="7021382"/>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2" name="Holder 2"/>
          <p:cNvSpPr>
            <a:spLocks noGrp="1"/>
          </p:cNvSpPr>
          <p:nvPr>
            <p:ph type="title"/>
          </p:nvPr>
        </p:nvSpPr>
        <p:spPr/>
        <p:txBody>
          <a:bodyPr lIns="0" tIns="0" rIns="0" bIns="0"/>
          <a:lstStyle>
            <a:lvl1pPr>
              <a:defRPr sz="900" b="0" i="0">
                <a:solidFill>
                  <a:schemeClr val="tx1"/>
                </a:solidFill>
                <a:latin typeface="Liberation Serif"/>
                <a:cs typeface="Liberation Serif"/>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https://math.libretexts.org/link?4441</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2.2.</a:t>
            </a:r>
            <a:fld id="{81D60167-4931-47E6-BA6A-407CBD079E47}" type="slidenum">
              <a:rPr dirty="0" spc="10"/>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00" b="0" i="0">
                <a:solidFill>
                  <a:schemeClr val="tx1"/>
                </a:solidFill>
                <a:latin typeface="Liberation Serif"/>
                <a:cs typeface="Liberation Serif"/>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6" name="Holder 6"/>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https://math.libretexts.org/link?4441</a:t>
            </a:r>
          </a:p>
        </p:txBody>
      </p:sp>
      <p:sp>
        <p:nvSpPr>
          <p:cNvPr id="7" name="Holder 7"/>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2.2.</a:t>
            </a:r>
            <a:fld id="{81D60167-4931-47E6-BA6A-407CBD079E47}" type="slidenum">
              <a:rPr dirty="0" spc="10"/>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00" b="0" i="0">
                <a:solidFill>
                  <a:schemeClr val="tx1"/>
                </a:solidFill>
                <a:latin typeface="Liberation Serif"/>
                <a:cs typeface="Liberation Serif"/>
              </a:defRPr>
            </a:lvl1pPr>
          </a:lstStyle>
          <a:p/>
        </p:txBody>
      </p:sp>
      <p:sp>
        <p:nvSpPr>
          <p:cNvPr id="3" name="Holder 3"/>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4" name="Holder 4"/>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https://math.libretexts.org/link?4441</a:t>
            </a:r>
          </a:p>
        </p:txBody>
      </p:sp>
      <p:sp>
        <p:nvSpPr>
          <p:cNvPr id="5" name="Holder 5"/>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2.2.</a:t>
            </a:r>
            <a:fld id="{81D60167-4931-47E6-BA6A-407CBD079E47}" type="slidenum">
              <a:rPr dirty="0" spc="10"/>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3" name="Holder 3"/>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https://math.libretexts.org/link?4441</a:t>
            </a:r>
          </a:p>
        </p:txBody>
      </p:sp>
      <p:sp>
        <p:nvSpPr>
          <p:cNvPr id="4" name="Holder 4"/>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2.2.</a:t>
            </a:r>
            <a:fld id="{81D60167-4931-47E6-BA6A-407CBD079E47}" type="slidenum">
              <a:rPr dirty="0" spc="10"/>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g"/><Relationship Id="rId8"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75942" y="254033"/>
            <a:ext cx="1337310" cy="362208"/>
          </a:xfrm>
          <a:prstGeom prst="rect">
            <a:avLst/>
          </a:prstGeom>
          <a:blipFill>
            <a:blip r:embed="rId7" cstate="print"/>
            <a:stretch>
              <a:fillRect/>
            </a:stretch>
          </a:blipFill>
        </p:spPr>
        <p:txBody>
          <a:bodyPr wrap="square" lIns="0" tIns="0" rIns="0" bIns="0" rtlCol="0"/>
          <a:lstStyle/>
          <a:p/>
        </p:txBody>
      </p:sp>
      <p:sp>
        <p:nvSpPr>
          <p:cNvPr id="17" name="bk object 17"/>
          <p:cNvSpPr/>
          <p:nvPr/>
        </p:nvSpPr>
        <p:spPr>
          <a:xfrm>
            <a:off x="2325078" y="241401"/>
            <a:ext cx="4726940" cy="381635"/>
          </a:xfrm>
          <a:custGeom>
            <a:avLst/>
            <a:gdLst/>
            <a:ahLst/>
            <a:cxnLst/>
            <a:rect l="l" t="t" r="r" b="b"/>
            <a:pathLst>
              <a:path w="4726940" h="381634">
                <a:moveTo>
                  <a:pt x="4643295" y="381160"/>
                </a:moveTo>
                <a:lnTo>
                  <a:pt x="0" y="381160"/>
                </a:lnTo>
                <a:lnTo>
                  <a:pt x="0" y="0"/>
                </a:lnTo>
                <a:lnTo>
                  <a:pt x="4643295" y="0"/>
                </a:lnTo>
                <a:lnTo>
                  <a:pt x="4649076" y="569"/>
                </a:lnTo>
                <a:lnTo>
                  <a:pt x="4691715" y="18233"/>
                </a:lnTo>
                <a:lnTo>
                  <a:pt x="4717379" y="49507"/>
                </a:lnTo>
                <a:lnTo>
                  <a:pt x="4726388" y="83098"/>
                </a:lnTo>
                <a:lnTo>
                  <a:pt x="4726388" y="298062"/>
                </a:lnTo>
                <a:lnTo>
                  <a:pt x="4714648" y="336778"/>
                </a:lnTo>
                <a:lnTo>
                  <a:pt x="4682008" y="369415"/>
                </a:lnTo>
                <a:lnTo>
                  <a:pt x="4643295" y="381160"/>
                </a:lnTo>
                <a:close/>
              </a:path>
            </a:pathLst>
          </a:custGeom>
          <a:solidFill>
            <a:srgbClr val="3737BE"/>
          </a:solidFill>
        </p:spPr>
        <p:txBody>
          <a:bodyPr wrap="square" lIns="0" tIns="0" rIns="0" bIns="0" rtlCol="0"/>
          <a:lstStyle/>
          <a:p/>
        </p:txBody>
      </p:sp>
      <p:sp>
        <p:nvSpPr>
          <p:cNvPr id="18" name="bk object 18"/>
          <p:cNvSpPr/>
          <p:nvPr/>
        </p:nvSpPr>
        <p:spPr>
          <a:xfrm>
            <a:off x="5666567" y="304926"/>
            <a:ext cx="1321353" cy="254106"/>
          </a:xfrm>
          <a:prstGeom prst="rect">
            <a:avLst/>
          </a:prstGeom>
          <a:blipFill>
            <a:blip r:embed="rId8" cstate="print"/>
            <a:stretch>
              <a:fillRect/>
            </a:stretch>
          </a:blipFill>
        </p:spPr>
        <p:txBody>
          <a:bodyPr wrap="square" lIns="0" tIns="0" rIns="0" bIns="0" rtlCol="0"/>
          <a:lstStyle/>
          <a:p/>
        </p:txBody>
      </p:sp>
      <p:sp>
        <p:nvSpPr>
          <p:cNvPr id="19" name="bk object 19"/>
          <p:cNvSpPr/>
          <p:nvPr/>
        </p:nvSpPr>
        <p:spPr>
          <a:xfrm>
            <a:off x="635267" y="10316739"/>
            <a:ext cx="6289675" cy="191135"/>
          </a:xfrm>
          <a:custGeom>
            <a:avLst/>
            <a:gdLst/>
            <a:ahLst/>
            <a:cxnLst/>
            <a:rect l="l" t="t" r="r" b="b"/>
            <a:pathLst>
              <a:path w="6289675" h="191134">
                <a:moveTo>
                  <a:pt x="6206052" y="190580"/>
                </a:moveTo>
                <a:lnTo>
                  <a:pt x="83098" y="190580"/>
                </a:lnTo>
                <a:lnTo>
                  <a:pt x="77314" y="190008"/>
                </a:lnTo>
                <a:lnTo>
                  <a:pt x="34670" y="172347"/>
                </a:lnTo>
                <a:lnTo>
                  <a:pt x="9004" y="141067"/>
                </a:lnTo>
                <a:lnTo>
                  <a:pt x="0" y="107487"/>
                </a:lnTo>
                <a:lnTo>
                  <a:pt x="0" y="83092"/>
                </a:lnTo>
                <a:lnTo>
                  <a:pt x="11744" y="44379"/>
                </a:lnTo>
                <a:lnTo>
                  <a:pt x="44382" y="11739"/>
                </a:lnTo>
                <a:lnTo>
                  <a:pt x="83098" y="0"/>
                </a:lnTo>
                <a:lnTo>
                  <a:pt x="6206052" y="0"/>
                </a:lnTo>
                <a:lnTo>
                  <a:pt x="6244765" y="11739"/>
                </a:lnTo>
                <a:lnTo>
                  <a:pt x="6277405" y="44379"/>
                </a:lnTo>
                <a:lnTo>
                  <a:pt x="6289145" y="83092"/>
                </a:lnTo>
                <a:lnTo>
                  <a:pt x="6289145" y="107487"/>
                </a:lnTo>
                <a:lnTo>
                  <a:pt x="6277405" y="146200"/>
                </a:lnTo>
                <a:lnTo>
                  <a:pt x="6244765" y="178840"/>
                </a:lnTo>
                <a:lnTo>
                  <a:pt x="6206052" y="190580"/>
                </a:lnTo>
                <a:close/>
              </a:path>
            </a:pathLst>
          </a:custGeom>
          <a:solidFill>
            <a:srgbClr val="3737BE"/>
          </a:solidFill>
        </p:spPr>
        <p:txBody>
          <a:bodyPr wrap="square" lIns="0" tIns="0" rIns="0" bIns="0" rtlCol="0"/>
          <a:lstStyle/>
          <a:p/>
        </p:txBody>
      </p:sp>
      <p:sp>
        <p:nvSpPr>
          <p:cNvPr id="2" name="Holder 2"/>
          <p:cNvSpPr>
            <a:spLocks noGrp="1"/>
          </p:cNvSpPr>
          <p:nvPr>
            <p:ph type="title"/>
          </p:nvPr>
        </p:nvSpPr>
        <p:spPr>
          <a:xfrm>
            <a:off x="848360" y="965155"/>
            <a:ext cx="1273810" cy="387984"/>
          </a:xfrm>
          <a:prstGeom prst="rect">
            <a:avLst/>
          </a:prstGeom>
        </p:spPr>
        <p:txBody>
          <a:bodyPr wrap="square" lIns="0" tIns="0" rIns="0" bIns="0">
            <a:spAutoFit/>
          </a:bodyPr>
          <a:lstStyle>
            <a:lvl1pPr>
              <a:defRPr sz="900" b="0" i="0">
                <a:solidFill>
                  <a:schemeClr val="tx1"/>
                </a:solidFill>
                <a:latin typeface="Liberation Serif"/>
                <a:cs typeface="Liberation Serif"/>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775031" y="10335833"/>
            <a:ext cx="438150" cy="129540"/>
          </a:xfrm>
          <a:prstGeom prst="rect">
            <a:avLst/>
          </a:prstGeom>
        </p:spPr>
        <p:txBody>
          <a:bodyPr wrap="square" lIns="0" tIns="0" rIns="0" bIns="0">
            <a:spAutoFit/>
          </a:bodyPr>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a:xfrm>
            <a:off x="5183785" y="10335833"/>
            <a:ext cx="1607184" cy="129540"/>
          </a:xfrm>
          <a:prstGeom prst="rect">
            <a:avLst/>
          </a:prstGeom>
        </p:spPr>
        <p:txBody>
          <a:bodyPr wrap="square" lIns="0" tIns="0" rIns="0" bIns="0">
            <a:spAutoFit/>
          </a:bodyPr>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https://math.libretexts.org/link?4441</a:t>
            </a:r>
          </a:p>
        </p:txBody>
      </p:sp>
      <p:sp>
        <p:nvSpPr>
          <p:cNvPr id="6" name="Holder 6"/>
          <p:cNvSpPr>
            <a:spLocks noGrp="1"/>
          </p:cNvSpPr>
          <p:nvPr>
            <p:ph type="sldNum" idx="7" sz="quarter"/>
          </p:nvPr>
        </p:nvSpPr>
        <p:spPr>
          <a:xfrm>
            <a:off x="3633733" y="10336745"/>
            <a:ext cx="306070" cy="144145"/>
          </a:xfrm>
          <a:prstGeom prst="rect">
            <a:avLst/>
          </a:prstGeom>
        </p:spPr>
        <p:txBody>
          <a:bodyPr wrap="square" lIns="0" tIns="0" rIns="0" bIns="0">
            <a:spAutoFit/>
          </a:bodyPr>
          <a:lstStyle>
            <a:lvl1pPr>
              <a:defRPr sz="800" b="0" i="0">
                <a:solidFill>
                  <a:srgbClr val="3737BE"/>
                </a:solidFill>
                <a:latin typeface="DejaVu Sans"/>
                <a:cs typeface="DejaVu Sans"/>
              </a:defRPr>
            </a:lvl1pPr>
          </a:lstStyle>
          <a:p>
            <a:pPr marL="12700">
              <a:lnSpc>
                <a:spcPct val="100000"/>
              </a:lnSpc>
              <a:spcBef>
                <a:spcPts val="40"/>
              </a:spcBef>
            </a:pPr>
            <a:r>
              <a:rPr dirty="0" spc="10"/>
              <a:t>2.2.</a:t>
            </a:r>
            <a:fld id="{81D60167-4931-47E6-BA6A-407CBD079E47}" type="slidenum">
              <a:rPr dirty="0" spc="10"/>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hyperlink" Target="https://math.libretexts.org/Bookshelves/Calculus/Map%3A_Calculus_-_Early_Transcendentals_(Stewart)/2%3A_Limits_and_Derivatives/2.2%3A_The_Limit_of_a_Function" TargetMode="External"/><Relationship Id="rId5" Type="http://schemas.openxmlformats.org/officeDocument/2006/relationships/image" Target="../media/image9.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1.png"/><Relationship Id="rId3" Type="http://schemas.openxmlformats.org/officeDocument/2006/relationships/image" Target="../media/image32.png"/><Relationship Id="rId4" Type="http://schemas.openxmlformats.org/officeDocument/2006/relationships/image" Target="../media/image3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4.png"/><Relationship Id="rId3" Type="http://schemas.openxmlformats.org/officeDocument/2006/relationships/image" Target="../media/image3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6.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 Id="rId6" Type="http://schemas.openxmlformats.org/officeDocument/2006/relationships/hyperlink" Target="https://math.libretexts.org/Bookshelves/Calculus/Book%3A_Calculus_(OpenStax)/02%3A_Limits/2.0%3A_Prelude_to_Limit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0.png"/><Relationship Id="rId3" Type="http://schemas.openxmlformats.org/officeDocument/2006/relationships/image" Target="../media/image41.png"/><Relationship Id="rId4" Type="http://schemas.openxmlformats.org/officeDocument/2006/relationships/image" Target="../media/image42.jpg"/><Relationship Id="rId5" Type="http://schemas.openxmlformats.org/officeDocument/2006/relationships/image" Target="../media/image4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4.png"/><Relationship Id="rId3" Type="http://schemas.openxmlformats.org/officeDocument/2006/relationships/image" Target="../media/image45.png"/><Relationship Id="rId4" Type="http://schemas.openxmlformats.org/officeDocument/2006/relationships/hyperlink" Target="http://cnx.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image" Target="../media/image14.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0.png"/><Relationship Id="rId3" Type="http://schemas.openxmlformats.org/officeDocument/2006/relationships/image" Target="../media/image2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6.png"/><Relationship Id="rId3" Type="http://schemas.openxmlformats.org/officeDocument/2006/relationships/image" Target="../media/image2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8.png"/><Relationship Id="rId3" Type="http://schemas.openxmlformats.org/officeDocument/2006/relationships/image" Target="../media/image29.pn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1170151"/>
            <a:ext cx="5994400" cy="0"/>
          </a:xfrm>
          <a:custGeom>
            <a:avLst/>
            <a:gdLst/>
            <a:ahLst/>
            <a:cxnLst/>
            <a:rect l="l" t="t" r="r" b="b"/>
            <a:pathLst>
              <a:path w="5994400" h="0">
                <a:moveTo>
                  <a:pt x="0" y="0"/>
                </a:moveTo>
                <a:lnTo>
                  <a:pt x="5994292" y="0"/>
                </a:lnTo>
              </a:path>
            </a:pathLst>
          </a:custGeom>
          <a:ln w="9529">
            <a:solidFill>
              <a:srgbClr val="DDDDDD"/>
            </a:solidFill>
          </a:ln>
        </p:spPr>
        <p:txBody>
          <a:bodyPr wrap="square" lIns="0" tIns="0" rIns="0" bIns="0" rtlCol="0"/>
          <a:lstStyle/>
          <a:p/>
        </p:txBody>
      </p:sp>
      <p:sp>
        <p:nvSpPr>
          <p:cNvPr id="8" name="object 8"/>
          <p:cNvSpPr/>
          <p:nvPr/>
        </p:nvSpPr>
        <p:spPr>
          <a:xfrm>
            <a:off x="781107" y="8007857"/>
            <a:ext cx="5994400" cy="1219835"/>
          </a:xfrm>
          <a:custGeom>
            <a:avLst/>
            <a:gdLst/>
            <a:ahLst/>
            <a:cxnLst/>
            <a:rect l="l" t="t" r="r" b="b"/>
            <a:pathLst>
              <a:path w="5994400" h="1219834">
                <a:moveTo>
                  <a:pt x="5946651" y="1219809"/>
                </a:moveTo>
                <a:lnTo>
                  <a:pt x="47641" y="1219809"/>
                </a:lnTo>
                <a:lnTo>
                  <a:pt x="38133" y="1218939"/>
                </a:lnTo>
                <a:lnTo>
                  <a:pt x="3480" y="1190461"/>
                </a:lnTo>
                <a:lnTo>
                  <a:pt x="0" y="1172260"/>
                </a:lnTo>
                <a:lnTo>
                  <a:pt x="0" y="47549"/>
                </a:lnTo>
                <a:lnTo>
                  <a:pt x="21287" y="7843"/>
                </a:lnTo>
                <a:lnTo>
                  <a:pt x="47641" y="0"/>
                </a:lnTo>
                <a:lnTo>
                  <a:pt x="5946651" y="0"/>
                </a:lnTo>
                <a:lnTo>
                  <a:pt x="5986435" y="21292"/>
                </a:lnTo>
                <a:lnTo>
                  <a:pt x="5994283" y="47549"/>
                </a:lnTo>
                <a:lnTo>
                  <a:pt x="5994283" y="1172260"/>
                </a:lnTo>
                <a:lnTo>
                  <a:pt x="5972995" y="1211965"/>
                </a:lnTo>
                <a:lnTo>
                  <a:pt x="5946651" y="1219809"/>
                </a:lnTo>
                <a:close/>
              </a:path>
            </a:pathLst>
          </a:custGeom>
          <a:solidFill>
            <a:srgbClr val="CA1D07">
              <a:alpha val="3138"/>
            </a:srgbClr>
          </a:solidFill>
        </p:spPr>
        <p:txBody>
          <a:bodyPr wrap="square" lIns="0" tIns="0" rIns="0" bIns="0" rtlCol="0"/>
          <a:lstStyle/>
          <a:p/>
        </p:txBody>
      </p:sp>
      <p:sp>
        <p:nvSpPr>
          <p:cNvPr id="9" name="object 9"/>
          <p:cNvSpPr/>
          <p:nvPr/>
        </p:nvSpPr>
        <p:spPr>
          <a:xfrm>
            <a:off x="781098" y="8007857"/>
            <a:ext cx="5994400" cy="1219835"/>
          </a:xfrm>
          <a:custGeom>
            <a:avLst/>
            <a:gdLst/>
            <a:ahLst/>
            <a:cxnLst/>
            <a:rect l="l" t="t" r="r" b="b"/>
            <a:pathLst>
              <a:path w="5994400" h="1219834">
                <a:moveTo>
                  <a:pt x="5946660" y="1219809"/>
                </a:moveTo>
                <a:lnTo>
                  <a:pt x="47649" y="1219809"/>
                </a:lnTo>
                <a:lnTo>
                  <a:pt x="38141" y="1218939"/>
                </a:lnTo>
                <a:lnTo>
                  <a:pt x="3488" y="1190461"/>
                </a:lnTo>
                <a:lnTo>
                  <a:pt x="0" y="1172169"/>
                </a:lnTo>
                <a:lnTo>
                  <a:pt x="0" y="47638"/>
                </a:lnTo>
                <a:lnTo>
                  <a:pt x="21295" y="7843"/>
                </a:lnTo>
                <a:lnTo>
                  <a:pt x="47649" y="0"/>
                </a:lnTo>
                <a:lnTo>
                  <a:pt x="5946660" y="0"/>
                </a:lnTo>
                <a:lnTo>
                  <a:pt x="5956157" y="869"/>
                </a:lnTo>
                <a:lnTo>
                  <a:pt x="5964940" y="3482"/>
                </a:lnTo>
                <a:lnTo>
                  <a:pt x="5973003" y="7843"/>
                </a:lnTo>
                <a:lnTo>
                  <a:pt x="5975013" y="9519"/>
                </a:lnTo>
                <a:lnTo>
                  <a:pt x="42594" y="9519"/>
                </a:lnTo>
                <a:lnTo>
                  <a:pt x="37731" y="10491"/>
                </a:lnTo>
                <a:lnTo>
                  <a:pt x="10497" y="37718"/>
                </a:lnTo>
                <a:lnTo>
                  <a:pt x="9529" y="42578"/>
                </a:lnTo>
                <a:lnTo>
                  <a:pt x="9529" y="1177214"/>
                </a:lnTo>
                <a:lnTo>
                  <a:pt x="37731" y="1209311"/>
                </a:lnTo>
                <a:lnTo>
                  <a:pt x="42594" y="1210283"/>
                </a:lnTo>
                <a:lnTo>
                  <a:pt x="5975021" y="1210283"/>
                </a:lnTo>
                <a:lnTo>
                  <a:pt x="5973003" y="1211965"/>
                </a:lnTo>
                <a:lnTo>
                  <a:pt x="5964940" y="1216327"/>
                </a:lnTo>
                <a:lnTo>
                  <a:pt x="5956157" y="1218939"/>
                </a:lnTo>
                <a:lnTo>
                  <a:pt x="5946660" y="1219809"/>
                </a:lnTo>
                <a:close/>
              </a:path>
              <a:path w="5994400" h="1219834">
                <a:moveTo>
                  <a:pt x="5975021" y="1210283"/>
                </a:moveTo>
                <a:lnTo>
                  <a:pt x="5951693" y="1210283"/>
                </a:lnTo>
                <a:lnTo>
                  <a:pt x="5956563" y="1209311"/>
                </a:lnTo>
                <a:lnTo>
                  <a:pt x="5965902" y="1205442"/>
                </a:lnTo>
                <a:lnTo>
                  <a:pt x="5984762" y="1177214"/>
                </a:lnTo>
                <a:lnTo>
                  <a:pt x="5984762" y="42578"/>
                </a:lnTo>
                <a:lnTo>
                  <a:pt x="5956563" y="10491"/>
                </a:lnTo>
                <a:lnTo>
                  <a:pt x="5951693" y="9519"/>
                </a:lnTo>
                <a:lnTo>
                  <a:pt x="5975013" y="9519"/>
                </a:lnTo>
                <a:lnTo>
                  <a:pt x="5994300" y="47638"/>
                </a:lnTo>
                <a:lnTo>
                  <a:pt x="5994300" y="1172169"/>
                </a:lnTo>
                <a:lnTo>
                  <a:pt x="5993426" y="1181679"/>
                </a:lnTo>
                <a:lnTo>
                  <a:pt x="5990806" y="1190461"/>
                </a:lnTo>
                <a:lnTo>
                  <a:pt x="5986443" y="1198516"/>
                </a:lnTo>
                <a:lnTo>
                  <a:pt x="5980340" y="1205849"/>
                </a:lnTo>
                <a:lnTo>
                  <a:pt x="5975021" y="1210283"/>
                </a:lnTo>
                <a:close/>
              </a:path>
            </a:pathLst>
          </a:custGeom>
          <a:solidFill>
            <a:srgbClr val="000000">
              <a:alpha val="50199"/>
            </a:srgbClr>
          </a:solidFill>
        </p:spPr>
        <p:txBody>
          <a:bodyPr wrap="square" lIns="0" tIns="0" rIns="0" bIns="0" rtlCol="0"/>
          <a:lstStyle/>
          <a:p/>
        </p:txBody>
      </p:sp>
      <p:sp>
        <p:nvSpPr>
          <p:cNvPr id="10" name="object 10"/>
          <p:cNvSpPr/>
          <p:nvPr/>
        </p:nvSpPr>
        <p:spPr>
          <a:xfrm>
            <a:off x="857337" y="8212730"/>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1" name="object 11"/>
          <p:cNvSpPr/>
          <p:nvPr/>
        </p:nvSpPr>
        <p:spPr>
          <a:xfrm>
            <a:off x="781098" y="9627930"/>
            <a:ext cx="5994400" cy="485775"/>
          </a:xfrm>
          <a:custGeom>
            <a:avLst/>
            <a:gdLst/>
            <a:ahLst/>
            <a:cxnLst/>
            <a:rect l="l" t="t" r="r" b="b"/>
            <a:pathLst>
              <a:path w="5994400" h="485775">
                <a:moveTo>
                  <a:pt x="5994292" y="485333"/>
                </a:moveTo>
                <a:lnTo>
                  <a:pt x="0" y="485333"/>
                </a:lnTo>
                <a:lnTo>
                  <a:pt x="8" y="47549"/>
                </a:lnTo>
                <a:lnTo>
                  <a:pt x="21295" y="7856"/>
                </a:lnTo>
                <a:lnTo>
                  <a:pt x="47649" y="0"/>
                </a:lnTo>
                <a:lnTo>
                  <a:pt x="5946660" y="0"/>
                </a:lnTo>
                <a:lnTo>
                  <a:pt x="5986443" y="21296"/>
                </a:lnTo>
                <a:lnTo>
                  <a:pt x="5994292" y="47549"/>
                </a:lnTo>
                <a:lnTo>
                  <a:pt x="5994292" y="485333"/>
                </a:lnTo>
                <a:close/>
              </a:path>
            </a:pathLst>
          </a:custGeom>
          <a:solidFill>
            <a:srgbClr val="87BF07">
              <a:alpha val="3138"/>
            </a:srgbClr>
          </a:solidFill>
        </p:spPr>
        <p:txBody>
          <a:bodyPr wrap="square" lIns="0" tIns="0" rIns="0" bIns="0" rtlCol="0"/>
          <a:lstStyle/>
          <a:p/>
        </p:txBody>
      </p:sp>
      <p:sp>
        <p:nvSpPr>
          <p:cNvPr id="12" name="object 12"/>
          <p:cNvSpPr/>
          <p:nvPr/>
        </p:nvSpPr>
        <p:spPr>
          <a:xfrm>
            <a:off x="781098" y="9627930"/>
            <a:ext cx="5994400" cy="485775"/>
          </a:xfrm>
          <a:custGeom>
            <a:avLst/>
            <a:gdLst/>
            <a:ahLst/>
            <a:cxnLst/>
            <a:rect l="l" t="t" r="r" b="b"/>
            <a:pathLst>
              <a:path w="5994400" h="485775">
                <a:moveTo>
                  <a:pt x="9529" y="485333"/>
                </a:moveTo>
                <a:lnTo>
                  <a:pt x="0" y="485333"/>
                </a:lnTo>
                <a:lnTo>
                  <a:pt x="0" y="47640"/>
                </a:lnTo>
                <a:lnTo>
                  <a:pt x="21295" y="7856"/>
                </a:lnTo>
                <a:lnTo>
                  <a:pt x="47649" y="0"/>
                </a:lnTo>
                <a:lnTo>
                  <a:pt x="5946660" y="0"/>
                </a:lnTo>
                <a:lnTo>
                  <a:pt x="5956157" y="873"/>
                </a:lnTo>
                <a:lnTo>
                  <a:pt x="5964940" y="3493"/>
                </a:lnTo>
                <a:lnTo>
                  <a:pt x="5973003" y="7856"/>
                </a:lnTo>
                <a:lnTo>
                  <a:pt x="5975009" y="9525"/>
                </a:lnTo>
                <a:lnTo>
                  <a:pt x="42594" y="9525"/>
                </a:lnTo>
                <a:lnTo>
                  <a:pt x="37731" y="10487"/>
                </a:lnTo>
                <a:lnTo>
                  <a:pt x="10497" y="37724"/>
                </a:lnTo>
                <a:lnTo>
                  <a:pt x="9529" y="42593"/>
                </a:lnTo>
                <a:lnTo>
                  <a:pt x="9529" y="485333"/>
                </a:lnTo>
                <a:close/>
              </a:path>
              <a:path w="5994400" h="485775">
                <a:moveTo>
                  <a:pt x="5994300" y="485333"/>
                </a:moveTo>
                <a:lnTo>
                  <a:pt x="5984762" y="485333"/>
                </a:lnTo>
                <a:lnTo>
                  <a:pt x="5984762" y="42593"/>
                </a:lnTo>
                <a:lnTo>
                  <a:pt x="5983790" y="37724"/>
                </a:lnTo>
                <a:lnTo>
                  <a:pt x="5956563" y="10487"/>
                </a:lnTo>
                <a:lnTo>
                  <a:pt x="5951693" y="9525"/>
                </a:lnTo>
                <a:lnTo>
                  <a:pt x="5975009" y="9525"/>
                </a:lnTo>
                <a:lnTo>
                  <a:pt x="5994300" y="47640"/>
                </a:lnTo>
                <a:lnTo>
                  <a:pt x="5994300" y="485333"/>
                </a:lnTo>
                <a:close/>
              </a:path>
            </a:pathLst>
          </a:custGeom>
          <a:solidFill>
            <a:srgbClr val="000000">
              <a:alpha val="50199"/>
            </a:srgbClr>
          </a:solidFill>
        </p:spPr>
        <p:txBody>
          <a:bodyPr wrap="square" lIns="0" tIns="0" rIns="0" bIns="0" rtlCol="0"/>
          <a:lstStyle/>
          <a:p/>
        </p:txBody>
      </p:sp>
      <p:sp>
        <p:nvSpPr>
          <p:cNvPr id="13" name="object 13"/>
          <p:cNvSpPr/>
          <p:nvPr/>
        </p:nvSpPr>
        <p:spPr>
          <a:xfrm>
            <a:off x="857337" y="9832809"/>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4" name="object 14"/>
          <p:cNvSpPr txBox="1"/>
          <p:nvPr/>
        </p:nvSpPr>
        <p:spPr>
          <a:xfrm>
            <a:off x="772121" y="914440"/>
            <a:ext cx="2570480" cy="231775"/>
          </a:xfrm>
          <a:prstGeom prst="rect">
            <a:avLst/>
          </a:prstGeom>
        </p:spPr>
        <p:txBody>
          <a:bodyPr wrap="square" lIns="0" tIns="12700" rIns="0" bIns="0" rtlCol="0" vert="horz">
            <a:spAutoFit/>
          </a:bodyPr>
          <a:lstStyle/>
          <a:p>
            <a:pPr marL="12700">
              <a:lnSpc>
                <a:spcPct val="100000"/>
              </a:lnSpc>
              <a:spcBef>
                <a:spcPts val="100"/>
              </a:spcBef>
            </a:pPr>
            <a:r>
              <a:rPr dirty="0" sz="1350">
                <a:solidFill>
                  <a:srgbClr val="1279C2"/>
                </a:solidFill>
                <a:latin typeface="Liberation Sans"/>
                <a:cs typeface="Liberation Sans"/>
                <a:hlinkClick r:id="rId4"/>
              </a:rPr>
              <a:t>2.2: THE LIMIT OF A</a:t>
            </a:r>
            <a:r>
              <a:rPr dirty="0" sz="1350" spc="-95">
                <a:solidFill>
                  <a:srgbClr val="1279C2"/>
                </a:solidFill>
                <a:latin typeface="Liberation Sans"/>
                <a:cs typeface="Liberation Sans"/>
                <a:hlinkClick r:id="rId4"/>
              </a:rPr>
              <a:t> </a:t>
            </a:r>
            <a:r>
              <a:rPr dirty="0" sz="1350">
                <a:solidFill>
                  <a:srgbClr val="1279C2"/>
                </a:solidFill>
                <a:latin typeface="Liberation Sans"/>
                <a:cs typeface="Liberation Sans"/>
                <a:hlinkClick r:id="rId4"/>
              </a:rPr>
              <a:t>FUNCTION</a:t>
            </a:r>
            <a:endParaRPr sz="1350">
              <a:latin typeface="Liberation Sans"/>
              <a:cs typeface="Liberation Sans"/>
            </a:endParaRPr>
          </a:p>
        </p:txBody>
      </p:sp>
      <p:sp>
        <p:nvSpPr>
          <p:cNvPr id="15" name="object 15"/>
          <p:cNvSpPr txBox="1"/>
          <p:nvPr/>
        </p:nvSpPr>
        <p:spPr>
          <a:xfrm>
            <a:off x="772121" y="1185089"/>
            <a:ext cx="6009005" cy="969010"/>
          </a:xfrm>
          <a:prstGeom prst="rect">
            <a:avLst/>
          </a:prstGeom>
        </p:spPr>
        <p:txBody>
          <a:bodyPr wrap="square" lIns="0" tIns="12700" rIns="0" bIns="0" rtlCol="0" vert="horz">
            <a:spAutoFit/>
          </a:bodyPr>
          <a:lstStyle/>
          <a:p>
            <a:pPr algn="just" marL="12700" marR="5080">
              <a:lnSpc>
                <a:spcPct val="111200"/>
              </a:lnSpc>
              <a:spcBef>
                <a:spcPts val="100"/>
              </a:spcBef>
            </a:pPr>
            <a:r>
              <a:rPr dirty="0" sz="900">
                <a:latin typeface="Liberation Serif"/>
                <a:cs typeface="Liberation Serif"/>
              </a:rPr>
              <a:t>The concept of a limit or limiting process, essential to the understanding of calculus, has been around for thousands of years. In  fact, early mathematicians used a limiting process to obtain better and better approximations of areas of circles. </a:t>
            </a:r>
            <a:r>
              <a:rPr dirty="0" sz="900" spc="-25">
                <a:latin typeface="Liberation Serif"/>
                <a:cs typeface="Liberation Serif"/>
              </a:rPr>
              <a:t>Yet, </a:t>
            </a:r>
            <a:r>
              <a:rPr dirty="0" sz="900">
                <a:latin typeface="Liberation Serif"/>
                <a:cs typeface="Liberation Serif"/>
              </a:rPr>
              <a:t>the formal  definition of a limit—as we know and understand it today—did not appear until the late 19th </a:t>
            </a:r>
            <a:r>
              <a:rPr dirty="0" sz="900" spc="-10">
                <a:latin typeface="Liberation Serif"/>
                <a:cs typeface="Liberation Serif"/>
              </a:rPr>
              <a:t>century. </a:t>
            </a:r>
            <a:r>
              <a:rPr dirty="0" sz="900" spc="-40">
                <a:latin typeface="Liberation Serif"/>
                <a:cs typeface="Liberation Serif"/>
              </a:rPr>
              <a:t>We </a:t>
            </a:r>
            <a:r>
              <a:rPr dirty="0" sz="900">
                <a:latin typeface="Liberation Serif"/>
                <a:cs typeface="Liberation Serif"/>
              </a:rPr>
              <a:t>therefore begin our  quest to understand limits, as our mathematical ancestors did, by using an intuitive approach. At the end of this </a:t>
            </a:r>
            <a:r>
              <a:rPr dirty="0" sz="900" spc="-5">
                <a:latin typeface="Liberation Serif"/>
                <a:cs typeface="Liberation Serif"/>
              </a:rPr>
              <a:t>chapter, </a:t>
            </a:r>
            <a:r>
              <a:rPr dirty="0" sz="900">
                <a:latin typeface="Liberation Serif"/>
                <a:cs typeface="Liberation Serif"/>
              </a:rPr>
              <a:t>armed  with a conceptual understanding of limits, we examine the formal definition of a</a:t>
            </a:r>
            <a:r>
              <a:rPr dirty="0" sz="900" spc="-20">
                <a:latin typeface="Liberation Serif"/>
                <a:cs typeface="Liberation Serif"/>
              </a:rPr>
              <a:t> </a:t>
            </a:r>
            <a:r>
              <a:rPr dirty="0" sz="900">
                <a:latin typeface="Liberation Serif"/>
                <a:cs typeface="Liberation Serif"/>
              </a:rPr>
              <a:t>limit.</a:t>
            </a:r>
            <a:endParaRPr sz="900">
              <a:latin typeface="Liberation Serif"/>
              <a:cs typeface="Liberation Serif"/>
            </a:endParaRPr>
          </a:p>
          <a:p>
            <a:pPr algn="just" marL="12700">
              <a:lnSpc>
                <a:spcPct val="100000"/>
              </a:lnSpc>
              <a:spcBef>
                <a:spcPts val="345"/>
              </a:spcBef>
            </a:pPr>
            <a:r>
              <a:rPr dirty="0" sz="900" spc="-40">
                <a:latin typeface="Liberation Serif"/>
                <a:cs typeface="Liberation Serif"/>
              </a:rPr>
              <a:t>We </a:t>
            </a:r>
            <a:r>
              <a:rPr dirty="0" sz="900">
                <a:latin typeface="Liberation Serif"/>
                <a:cs typeface="Liberation Serif"/>
              </a:rPr>
              <a:t>begin our exploration of limits by taking a look at the graphs of the</a:t>
            </a:r>
            <a:r>
              <a:rPr dirty="0" sz="900" spc="25">
                <a:latin typeface="Liberation Serif"/>
                <a:cs typeface="Liberation Serif"/>
              </a:rPr>
              <a:t> </a:t>
            </a:r>
            <a:r>
              <a:rPr dirty="0" sz="900">
                <a:latin typeface="Liberation Serif"/>
                <a:cs typeface="Liberation Serif"/>
              </a:rPr>
              <a:t>functions</a:t>
            </a:r>
            <a:endParaRPr sz="900">
              <a:latin typeface="Liberation Serif"/>
              <a:cs typeface="Liberation Serif"/>
            </a:endParaRPr>
          </a:p>
        </p:txBody>
      </p:sp>
      <p:sp>
        <p:nvSpPr>
          <p:cNvPr id="16" name="object 16"/>
          <p:cNvSpPr/>
          <p:nvPr/>
        </p:nvSpPr>
        <p:spPr>
          <a:xfrm>
            <a:off x="809688" y="2289912"/>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17" name="object 17"/>
          <p:cNvSpPr/>
          <p:nvPr/>
        </p:nvSpPr>
        <p:spPr>
          <a:xfrm>
            <a:off x="809688" y="2547218"/>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18" name="object 18"/>
          <p:cNvSpPr txBox="1"/>
          <p:nvPr/>
        </p:nvSpPr>
        <p:spPr>
          <a:xfrm>
            <a:off x="1739254" y="2467809"/>
            <a:ext cx="24828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t>
            </a:r>
            <a:r>
              <a:rPr dirty="0" sz="900" spc="-70">
                <a:latin typeface="Liberation Serif"/>
                <a:cs typeface="Liberation Serif"/>
              </a:rPr>
              <a:t> </a:t>
            </a:r>
            <a:r>
              <a:rPr dirty="0" sz="900">
                <a:latin typeface="Liberation Serif"/>
                <a:cs typeface="Liberation Serif"/>
              </a:rPr>
              <a:t>and</a:t>
            </a:r>
            <a:endParaRPr sz="900">
              <a:latin typeface="Liberation Serif"/>
              <a:cs typeface="Liberation Serif"/>
            </a:endParaRPr>
          </a:p>
        </p:txBody>
      </p:sp>
      <p:sp>
        <p:nvSpPr>
          <p:cNvPr id="19" name="object 19"/>
          <p:cNvSpPr/>
          <p:nvPr/>
        </p:nvSpPr>
        <p:spPr>
          <a:xfrm>
            <a:off x="809688" y="2766405"/>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20" name="object 20"/>
          <p:cNvSpPr/>
          <p:nvPr/>
        </p:nvSpPr>
        <p:spPr>
          <a:xfrm>
            <a:off x="793394" y="3166649"/>
            <a:ext cx="5981992" cy="2646587"/>
          </a:xfrm>
          <a:prstGeom prst="rect">
            <a:avLst/>
          </a:prstGeom>
          <a:blipFill>
            <a:blip r:embed="rId5" cstate="print"/>
            <a:stretch>
              <a:fillRect/>
            </a:stretch>
          </a:blipFill>
        </p:spPr>
        <p:txBody>
          <a:bodyPr wrap="square" lIns="0" tIns="0" rIns="0" bIns="0" rtlCol="0"/>
          <a:lstStyle/>
          <a:p/>
        </p:txBody>
      </p:sp>
      <p:sp>
        <p:nvSpPr>
          <p:cNvPr id="21" name="object 21"/>
          <p:cNvSpPr txBox="1"/>
          <p:nvPr/>
        </p:nvSpPr>
        <p:spPr>
          <a:xfrm>
            <a:off x="932193" y="2163521"/>
            <a:ext cx="716915" cy="213360"/>
          </a:xfrm>
          <a:prstGeom prst="rect">
            <a:avLst/>
          </a:prstGeom>
        </p:spPr>
        <p:txBody>
          <a:bodyPr wrap="square" lIns="0" tIns="15240" rIns="0" bIns="0" rtlCol="0" vert="horz">
            <a:spAutoFit/>
          </a:bodyPr>
          <a:lstStyle/>
          <a:p>
            <a:pPr marL="474345">
              <a:lnSpc>
                <a:spcPts val="400"/>
              </a:lnSpc>
              <a:spcBef>
                <a:spcPts val="120"/>
              </a:spcBef>
            </a:pPr>
            <a:r>
              <a:rPr dirty="0" sz="500" spc="-75">
                <a:latin typeface="DejaVu Sans"/>
                <a:cs typeface="DejaVu Sans"/>
              </a:rPr>
              <a:t>2</a:t>
            </a:r>
            <a:endParaRPr sz="500">
              <a:latin typeface="DejaVu Sans"/>
              <a:cs typeface="DejaVu Sans"/>
            </a:endParaRPr>
          </a:p>
          <a:p>
            <a:pPr marL="12700">
              <a:lnSpc>
                <a:spcPts val="1060"/>
              </a:lnSpc>
            </a:pP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38461" sz="975" spc="112" i="1">
                <a:latin typeface="Arial"/>
                <a:cs typeface="Arial"/>
              </a:rPr>
              <a:t>x </a:t>
            </a:r>
            <a:r>
              <a:rPr dirty="0" baseline="35714" sz="1050" spc="-120">
                <a:latin typeface="DejaVu Sans"/>
                <a:cs typeface="DejaVu Sans"/>
              </a:rPr>
              <a:t>−4</a:t>
            </a:r>
            <a:r>
              <a:rPr dirty="0" baseline="35714" sz="1050" spc="-60">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22" name="object 22"/>
          <p:cNvSpPr/>
          <p:nvPr/>
        </p:nvSpPr>
        <p:spPr>
          <a:xfrm>
            <a:off x="1352891" y="2304206"/>
            <a:ext cx="210185" cy="0"/>
          </a:xfrm>
          <a:custGeom>
            <a:avLst/>
            <a:gdLst/>
            <a:ahLst/>
            <a:cxnLst/>
            <a:rect l="l" t="t" r="r" b="b"/>
            <a:pathLst>
              <a:path w="210184" h="0">
                <a:moveTo>
                  <a:pt x="0" y="0"/>
                </a:moveTo>
                <a:lnTo>
                  <a:pt x="209657" y="0"/>
                </a:lnTo>
              </a:path>
            </a:pathLst>
          </a:custGeom>
          <a:ln w="9529">
            <a:solidFill>
              <a:srgbClr val="000000"/>
            </a:solidFill>
          </a:ln>
        </p:spPr>
        <p:txBody>
          <a:bodyPr wrap="square" lIns="0" tIns="0" rIns="0" bIns="0" rtlCol="0"/>
          <a:lstStyle/>
          <a:p/>
        </p:txBody>
      </p:sp>
      <p:sp>
        <p:nvSpPr>
          <p:cNvPr id="23" name="object 23"/>
          <p:cNvSpPr txBox="1"/>
          <p:nvPr/>
        </p:nvSpPr>
        <p:spPr>
          <a:xfrm>
            <a:off x="932193" y="2450083"/>
            <a:ext cx="381000" cy="184150"/>
          </a:xfrm>
          <a:prstGeom prst="rect">
            <a:avLst/>
          </a:prstGeom>
        </p:spPr>
        <p:txBody>
          <a:bodyPr wrap="square" lIns="0" tIns="11430" rIns="0" bIns="0" rtlCol="0" vert="horz">
            <a:spAutoFit/>
          </a:bodyPr>
          <a:lstStyle/>
          <a:p>
            <a:pPr marL="12700">
              <a:lnSpc>
                <a:spcPct val="100000"/>
              </a:lnSpc>
              <a:spcBef>
                <a:spcPts val="90"/>
              </a:spcBef>
            </a:pP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180">
                <a:latin typeface="DejaVu Sans"/>
                <a:cs typeface="DejaVu Sans"/>
              </a:rPr>
              <a:t> </a:t>
            </a:r>
            <a:r>
              <a:rPr dirty="0" sz="1050" spc="-110">
                <a:latin typeface="DejaVu Sans"/>
                <a:cs typeface="DejaVu Sans"/>
              </a:rPr>
              <a:t>=</a:t>
            </a:r>
            <a:endParaRPr sz="1050">
              <a:latin typeface="DejaVu Sans"/>
              <a:cs typeface="DejaVu Sans"/>
            </a:endParaRPr>
          </a:p>
        </p:txBody>
      </p:sp>
      <p:sp>
        <p:nvSpPr>
          <p:cNvPr id="24" name="object 24"/>
          <p:cNvSpPr txBox="1"/>
          <p:nvPr/>
        </p:nvSpPr>
        <p:spPr>
          <a:xfrm>
            <a:off x="1336319" y="2279151"/>
            <a:ext cx="375285" cy="259715"/>
          </a:xfrm>
          <a:prstGeom prst="rect">
            <a:avLst/>
          </a:prstGeom>
        </p:spPr>
        <p:txBody>
          <a:bodyPr wrap="square" lIns="0" tIns="17145" rIns="0" bIns="0" rtlCol="0" vert="horz">
            <a:spAutoFit/>
          </a:bodyPr>
          <a:lstStyle/>
          <a:p>
            <a:pPr marL="38735">
              <a:lnSpc>
                <a:spcPts val="695"/>
              </a:lnSpc>
              <a:spcBef>
                <a:spcPts val="135"/>
              </a:spcBef>
            </a:pPr>
            <a:r>
              <a:rPr dirty="0" sz="650" spc="-40" i="1">
                <a:latin typeface="Arial"/>
                <a:cs typeface="Arial"/>
              </a:rPr>
              <a:t>x</a:t>
            </a:r>
            <a:r>
              <a:rPr dirty="0" sz="700" spc="-40">
                <a:latin typeface="DejaVu Sans"/>
                <a:cs typeface="DejaVu Sans"/>
              </a:rPr>
              <a:t>−2</a:t>
            </a:r>
            <a:endParaRPr sz="700">
              <a:latin typeface="DejaVu Sans"/>
              <a:cs typeface="DejaVu Sans"/>
            </a:endParaRPr>
          </a:p>
          <a:p>
            <a:pPr marL="12700">
              <a:lnSpc>
                <a:spcPts val="1115"/>
              </a:lnSpc>
            </a:pPr>
            <a:r>
              <a:rPr dirty="0" sz="1050" spc="25">
                <a:latin typeface="DejaVu Sans"/>
                <a:cs typeface="DejaVu Sans"/>
              </a:rPr>
              <a:t>|</a:t>
            </a:r>
            <a:r>
              <a:rPr dirty="0" sz="900" spc="25" i="1">
                <a:latin typeface="Arial"/>
                <a:cs typeface="Arial"/>
              </a:rPr>
              <a:t>x</a:t>
            </a:r>
            <a:r>
              <a:rPr dirty="0" sz="900" spc="-110" i="1">
                <a:latin typeface="Arial"/>
                <a:cs typeface="Arial"/>
              </a:rPr>
              <a:t> </a:t>
            </a:r>
            <a:r>
              <a:rPr dirty="0" sz="1050" spc="-110">
                <a:latin typeface="DejaVu Sans"/>
                <a:cs typeface="DejaVu Sans"/>
              </a:rPr>
              <a:t>−</a:t>
            </a:r>
            <a:r>
              <a:rPr dirty="0" sz="1050" spc="-229">
                <a:latin typeface="DejaVu Sans"/>
                <a:cs typeface="DejaVu Sans"/>
              </a:rPr>
              <a:t> </a:t>
            </a:r>
            <a:r>
              <a:rPr dirty="0" sz="1050" spc="-114">
                <a:latin typeface="DejaVu Sans"/>
                <a:cs typeface="DejaVu Sans"/>
              </a:rPr>
              <a:t>2|</a:t>
            </a:r>
            <a:endParaRPr sz="1050">
              <a:latin typeface="DejaVu Sans"/>
              <a:cs typeface="DejaVu Sans"/>
            </a:endParaRPr>
          </a:p>
        </p:txBody>
      </p:sp>
      <p:sp>
        <p:nvSpPr>
          <p:cNvPr id="25" name="object 25"/>
          <p:cNvSpPr txBox="1"/>
          <p:nvPr/>
        </p:nvSpPr>
        <p:spPr>
          <a:xfrm>
            <a:off x="1371312" y="2535852"/>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2</a:t>
            </a:r>
            <a:endParaRPr sz="1050">
              <a:latin typeface="DejaVu Sans"/>
              <a:cs typeface="DejaVu Sans"/>
            </a:endParaRPr>
          </a:p>
        </p:txBody>
      </p:sp>
      <p:sp>
        <p:nvSpPr>
          <p:cNvPr id="26" name="object 26"/>
          <p:cNvSpPr/>
          <p:nvPr/>
        </p:nvSpPr>
        <p:spPr>
          <a:xfrm>
            <a:off x="1343361" y="2561513"/>
            <a:ext cx="372110" cy="0"/>
          </a:xfrm>
          <a:custGeom>
            <a:avLst/>
            <a:gdLst/>
            <a:ahLst/>
            <a:cxnLst/>
            <a:rect l="l" t="t" r="r" b="b"/>
            <a:pathLst>
              <a:path w="372110" h="0">
                <a:moveTo>
                  <a:pt x="0" y="0"/>
                </a:moveTo>
                <a:lnTo>
                  <a:pt x="371665" y="0"/>
                </a:lnTo>
              </a:path>
            </a:pathLst>
          </a:custGeom>
          <a:ln w="9529">
            <a:solidFill>
              <a:srgbClr val="000000"/>
            </a:solidFill>
          </a:ln>
        </p:spPr>
        <p:txBody>
          <a:bodyPr wrap="square" lIns="0" tIns="0" rIns="0" bIns="0" rtlCol="0"/>
          <a:lstStyle/>
          <a:p/>
        </p:txBody>
      </p:sp>
      <p:sp>
        <p:nvSpPr>
          <p:cNvPr id="27" name="object 27"/>
          <p:cNvSpPr txBox="1"/>
          <p:nvPr/>
        </p:nvSpPr>
        <p:spPr>
          <a:xfrm>
            <a:off x="932193" y="2669271"/>
            <a:ext cx="789305" cy="184150"/>
          </a:xfrm>
          <a:prstGeom prst="rect">
            <a:avLst/>
          </a:prstGeom>
        </p:spPr>
        <p:txBody>
          <a:bodyPr wrap="square" lIns="0" tIns="11430" rIns="0" bIns="0" rtlCol="0" vert="horz">
            <a:spAutoFit/>
          </a:bodyPr>
          <a:lstStyle/>
          <a:p>
            <a:pPr marL="12700">
              <a:lnSpc>
                <a:spcPct val="100000"/>
              </a:lnSpc>
              <a:spcBef>
                <a:spcPts val="90"/>
              </a:spcBef>
            </a:pPr>
            <a:r>
              <a:rPr dirty="0" sz="900" spc="40" i="1">
                <a:latin typeface="Arial"/>
                <a:cs typeface="Arial"/>
              </a:rPr>
              <a:t>h</a:t>
            </a:r>
            <a:r>
              <a:rPr dirty="0" sz="1050" spc="40">
                <a:latin typeface="DejaVu Sans"/>
                <a:cs typeface="DejaVu Sans"/>
              </a:rPr>
              <a:t>(</a:t>
            </a:r>
            <a:r>
              <a:rPr dirty="0" sz="900" spc="40" i="1">
                <a:latin typeface="Arial"/>
                <a:cs typeface="Arial"/>
              </a:rPr>
              <a:t>x</a:t>
            </a:r>
            <a:r>
              <a:rPr dirty="0" sz="1050" spc="40">
                <a:latin typeface="DejaVu Sans"/>
                <a:cs typeface="DejaVu Sans"/>
              </a:rPr>
              <a:t>) </a:t>
            </a:r>
            <a:r>
              <a:rPr dirty="0" sz="1050" spc="-110">
                <a:latin typeface="DejaVu Sans"/>
                <a:cs typeface="DejaVu Sans"/>
              </a:rPr>
              <a:t>=</a:t>
            </a:r>
            <a:r>
              <a:rPr dirty="0" u="sng" baseline="21164" sz="1575" spc="-165">
                <a:uFill>
                  <a:solidFill>
                    <a:srgbClr val="000000"/>
                  </a:solidFill>
                </a:uFill>
                <a:latin typeface="DejaVu Sans"/>
                <a:cs typeface="DejaVu Sans"/>
              </a:rPr>
              <a:t> </a:t>
            </a:r>
            <a:r>
              <a:rPr dirty="0" u="sng" baseline="31746" sz="1050" spc="-150">
                <a:uFill>
                  <a:solidFill>
                    <a:srgbClr val="000000"/>
                  </a:solidFill>
                </a:uFill>
                <a:latin typeface="DejaVu Sans"/>
                <a:cs typeface="DejaVu Sans"/>
              </a:rPr>
              <a:t>1</a:t>
            </a:r>
            <a:r>
              <a:rPr dirty="0" baseline="31746" sz="1050" spc="-89">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30" name="object 30"/>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31" name="object 31"/>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32" name="object 32"/>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28" name="object 28"/>
          <p:cNvSpPr txBox="1"/>
          <p:nvPr/>
        </p:nvSpPr>
        <p:spPr>
          <a:xfrm>
            <a:off x="772121" y="2749337"/>
            <a:ext cx="5706110" cy="380365"/>
          </a:xfrm>
          <a:prstGeom prst="rect">
            <a:avLst/>
          </a:prstGeom>
        </p:spPr>
        <p:txBody>
          <a:bodyPr wrap="square" lIns="0" tIns="52069" rIns="0" bIns="0" rtlCol="0" vert="horz">
            <a:spAutoFit/>
          </a:bodyPr>
          <a:lstStyle/>
          <a:p>
            <a:pPr marL="594995">
              <a:lnSpc>
                <a:spcPct val="100000"/>
              </a:lnSpc>
              <a:spcBef>
                <a:spcPts val="409"/>
              </a:spcBef>
            </a:pPr>
            <a:r>
              <a:rPr dirty="0" sz="700" spc="-25">
                <a:latin typeface="DejaVu Sans"/>
                <a:cs typeface="DejaVu Sans"/>
              </a:rPr>
              <a:t>(</a:t>
            </a:r>
            <a:r>
              <a:rPr dirty="0" sz="650" spc="-25" i="1">
                <a:latin typeface="Arial"/>
                <a:cs typeface="Arial"/>
              </a:rPr>
              <a:t>x</a:t>
            </a:r>
            <a:r>
              <a:rPr dirty="0" sz="700" spc="-25">
                <a:latin typeface="DejaVu Sans"/>
                <a:cs typeface="DejaVu Sans"/>
              </a:rPr>
              <a:t>−2)</a:t>
            </a:r>
            <a:r>
              <a:rPr dirty="0" baseline="44444" sz="750" spc="-37">
                <a:latin typeface="DejaVu Sans"/>
                <a:cs typeface="DejaVu Sans"/>
              </a:rPr>
              <a:t>2</a:t>
            </a:r>
            <a:endParaRPr baseline="44444" sz="750">
              <a:latin typeface="DejaVu Sans"/>
              <a:cs typeface="DejaVu Sans"/>
            </a:endParaRPr>
          </a:p>
          <a:p>
            <a:pPr marL="12700">
              <a:lnSpc>
                <a:spcPct val="100000"/>
              </a:lnSpc>
              <a:spcBef>
                <a:spcPts val="385"/>
              </a:spcBef>
            </a:pPr>
            <a:r>
              <a:rPr dirty="0" sz="900">
                <a:latin typeface="Liberation Serif"/>
                <a:cs typeface="Liberation Serif"/>
              </a:rPr>
              <a:t>which are shown in Figure </a:t>
            </a:r>
            <a:r>
              <a:rPr dirty="0" sz="1050" spc="-95">
                <a:latin typeface="DejaVu Sans"/>
                <a:cs typeface="DejaVu Sans"/>
              </a:rPr>
              <a:t>2.2.1</a:t>
            </a:r>
            <a:r>
              <a:rPr dirty="0" sz="900" spc="-95">
                <a:latin typeface="Liberation Serif"/>
                <a:cs typeface="Liberation Serif"/>
              </a:rPr>
              <a:t>. </a:t>
            </a:r>
            <a:r>
              <a:rPr dirty="0" sz="900">
                <a:latin typeface="Liberation Serif"/>
                <a:cs typeface="Liberation Serif"/>
              </a:rPr>
              <a:t>In </a:t>
            </a:r>
            <a:r>
              <a:rPr dirty="0" sz="900" spc="-5">
                <a:latin typeface="Liberation Serif"/>
                <a:cs typeface="Liberation Serif"/>
              </a:rPr>
              <a:t>particular, </a:t>
            </a:r>
            <a:r>
              <a:rPr dirty="0" sz="900" spc="-10">
                <a:latin typeface="Liberation Serif"/>
                <a:cs typeface="Liberation Serif"/>
              </a:rPr>
              <a:t>let’s </a:t>
            </a:r>
            <a:r>
              <a:rPr dirty="0" sz="900">
                <a:latin typeface="Liberation Serif"/>
                <a:cs typeface="Liberation Serif"/>
              </a:rPr>
              <a:t>focus our attention on the behavior of each graph at and around </a:t>
            </a:r>
            <a:r>
              <a:rPr dirty="0" sz="900" spc="114" i="1">
                <a:latin typeface="Arial"/>
                <a:cs typeface="Arial"/>
              </a:rPr>
              <a:t>x </a:t>
            </a:r>
            <a:r>
              <a:rPr dirty="0" sz="1050" spc="-110">
                <a:latin typeface="DejaVu Sans"/>
                <a:cs typeface="DejaVu Sans"/>
              </a:rPr>
              <a:t>= </a:t>
            </a:r>
            <a:r>
              <a:rPr dirty="0" sz="1050" spc="-175">
                <a:latin typeface="DejaVu Sans"/>
                <a:cs typeface="DejaVu Sans"/>
              </a:rPr>
              <a:t>2</a:t>
            </a:r>
            <a:r>
              <a:rPr dirty="0" sz="1050" spc="-250">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29" name="object 29"/>
          <p:cNvSpPr txBox="1"/>
          <p:nvPr/>
        </p:nvSpPr>
        <p:spPr>
          <a:xfrm>
            <a:off x="772121" y="5803698"/>
            <a:ext cx="6012815" cy="4017010"/>
          </a:xfrm>
          <a:prstGeom prst="rect">
            <a:avLst/>
          </a:prstGeom>
        </p:spPr>
        <p:txBody>
          <a:bodyPr wrap="square" lIns="0" tIns="31115" rIns="0" bIns="0" rtlCol="0" vert="horz">
            <a:spAutoFit/>
          </a:bodyPr>
          <a:lstStyle/>
          <a:p>
            <a:pPr marL="1173480">
              <a:lnSpc>
                <a:spcPct val="100000"/>
              </a:lnSpc>
              <a:spcBef>
                <a:spcPts val="245"/>
              </a:spcBef>
            </a:pPr>
            <a:r>
              <a:rPr dirty="0" sz="800">
                <a:latin typeface="Liberation Serif"/>
                <a:cs typeface="Liberation Serif"/>
              </a:rPr>
              <a:t>Figure </a:t>
            </a:r>
            <a:r>
              <a:rPr dirty="0" sz="900" spc="-85">
                <a:latin typeface="DejaVu Sans"/>
                <a:cs typeface="DejaVu Sans"/>
              </a:rPr>
              <a:t>2.2.1</a:t>
            </a:r>
            <a:r>
              <a:rPr dirty="0" sz="800" spc="-85">
                <a:latin typeface="Liberation Serif"/>
                <a:cs typeface="Liberation Serif"/>
              </a:rPr>
              <a:t>: </a:t>
            </a:r>
            <a:r>
              <a:rPr dirty="0" sz="800" i="1">
                <a:latin typeface="Liberation Serif"/>
                <a:cs typeface="Liberation Serif"/>
              </a:rPr>
              <a:t>These graphs show the behavior of </a:t>
            </a:r>
            <a:r>
              <a:rPr dirty="0" sz="800" spc="-10" i="1">
                <a:latin typeface="Liberation Serif"/>
                <a:cs typeface="Liberation Serif"/>
              </a:rPr>
              <a:t>three </a:t>
            </a:r>
            <a:r>
              <a:rPr dirty="0" sz="800" spc="-5" i="1">
                <a:latin typeface="Liberation Serif"/>
                <a:cs typeface="Liberation Serif"/>
              </a:rPr>
              <a:t>different functions around </a:t>
            </a:r>
            <a:r>
              <a:rPr dirty="0" sz="800" spc="105" i="1">
                <a:latin typeface="Arial"/>
                <a:cs typeface="Arial"/>
              </a:rPr>
              <a:t>x </a:t>
            </a:r>
            <a:r>
              <a:rPr dirty="0" sz="900" spc="-65">
                <a:latin typeface="DejaVu Sans"/>
                <a:cs typeface="DejaVu Sans"/>
              </a:rPr>
              <a:t>=</a:t>
            </a:r>
            <a:r>
              <a:rPr dirty="0" sz="900" spc="-175">
                <a:latin typeface="DejaVu Sans"/>
                <a:cs typeface="DejaVu Sans"/>
              </a:rPr>
              <a:t> </a:t>
            </a:r>
            <a:r>
              <a:rPr dirty="0" sz="900" spc="-40">
                <a:latin typeface="DejaVu Sans"/>
                <a:cs typeface="DejaVu Sans"/>
              </a:rPr>
              <a:t>2</a:t>
            </a:r>
            <a:r>
              <a:rPr dirty="0" sz="800" spc="-40" i="1">
                <a:latin typeface="Liberation Serif"/>
                <a:cs typeface="Liberation Serif"/>
              </a:rPr>
              <a:t>.</a:t>
            </a:r>
            <a:endParaRPr sz="800">
              <a:latin typeface="Liberation Serif"/>
              <a:cs typeface="Liberation Serif"/>
            </a:endParaRPr>
          </a:p>
          <a:p>
            <a:pPr algn="just" marL="12700" marR="9525">
              <a:lnSpc>
                <a:spcPct val="101200"/>
              </a:lnSpc>
              <a:spcBef>
                <a:spcPts val="105"/>
              </a:spcBef>
            </a:pPr>
            <a:r>
              <a:rPr dirty="0" sz="900">
                <a:latin typeface="Liberation Serif"/>
                <a:cs typeface="Liberation Serif"/>
              </a:rPr>
              <a:t>Each of the three functions is undefined at </a:t>
            </a:r>
            <a:r>
              <a:rPr dirty="0" sz="900" spc="114" i="1">
                <a:latin typeface="Arial"/>
                <a:cs typeface="Arial"/>
              </a:rPr>
              <a:t>x </a:t>
            </a:r>
            <a:r>
              <a:rPr dirty="0" sz="1050" spc="-110">
                <a:latin typeface="DejaVu Sans"/>
                <a:cs typeface="DejaVu Sans"/>
              </a:rPr>
              <a:t>= </a:t>
            </a:r>
            <a:r>
              <a:rPr dirty="0" sz="1050" spc="-175">
                <a:latin typeface="DejaVu Sans"/>
                <a:cs typeface="DejaVu Sans"/>
              </a:rPr>
              <a:t>2 </a:t>
            </a:r>
            <a:r>
              <a:rPr dirty="0" sz="900">
                <a:latin typeface="Liberation Serif"/>
                <a:cs typeface="Liberation Serif"/>
              </a:rPr>
              <a:t>, but if we make this statement and no </a:t>
            </a:r>
            <a:r>
              <a:rPr dirty="0" sz="900" spc="-10">
                <a:latin typeface="Liberation Serif"/>
                <a:cs typeface="Liberation Serif"/>
              </a:rPr>
              <a:t>other, </a:t>
            </a:r>
            <a:r>
              <a:rPr dirty="0" sz="900">
                <a:latin typeface="Liberation Serif"/>
                <a:cs typeface="Liberation Serif"/>
              </a:rPr>
              <a:t>we give a very incomplete picture  of how each function behaves in the vicinity of </a:t>
            </a:r>
            <a:r>
              <a:rPr dirty="0" sz="900" spc="114" i="1">
                <a:latin typeface="Arial"/>
                <a:cs typeface="Arial"/>
              </a:rPr>
              <a:t>x </a:t>
            </a:r>
            <a:r>
              <a:rPr dirty="0" sz="1050" spc="-110">
                <a:latin typeface="DejaVu Sans"/>
                <a:cs typeface="DejaVu Sans"/>
              </a:rPr>
              <a:t>= </a:t>
            </a:r>
            <a:r>
              <a:rPr dirty="0" sz="1050" spc="-175">
                <a:latin typeface="DejaVu Sans"/>
                <a:cs typeface="DejaVu Sans"/>
              </a:rPr>
              <a:t>2 </a:t>
            </a:r>
            <a:r>
              <a:rPr dirty="0" sz="900">
                <a:latin typeface="Liberation Serif"/>
                <a:cs typeface="Liberation Serif"/>
              </a:rPr>
              <a:t>. </a:t>
            </a:r>
            <a:r>
              <a:rPr dirty="0" sz="900" spc="-35">
                <a:latin typeface="Liberation Serif"/>
                <a:cs typeface="Liberation Serif"/>
              </a:rPr>
              <a:t>To </a:t>
            </a:r>
            <a:r>
              <a:rPr dirty="0" sz="900">
                <a:latin typeface="Liberation Serif"/>
                <a:cs typeface="Liberation Serif"/>
              </a:rPr>
              <a:t>express the behavior of each graph in the vicinity of 2 more  </a:t>
            </a:r>
            <a:r>
              <a:rPr dirty="0" sz="900" spc="-10">
                <a:latin typeface="Liberation Serif"/>
                <a:cs typeface="Liberation Serif"/>
              </a:rPr>
              <a:t>completely, </a:t>
            </a:r>
            <a:r>
              <a:rPr dirty="0" sz="900">
                <a:latin typeface="Liberation Serif"/>
                <a:cs typeface="Liberation Serif"/>
              </a:rPr>
              <a:t>we need to introduce the concept of a</a:t>
            </a:r>
            <a:r>
              <a:rPr dirty="0" sz="900" spc="5">
                <a:latin typeface="Liberation Serif"/>
                <a:cs typeface="Liberation Serif"/>
              </a:rPr>
              <a:t> </a:t>
            </a:r>
            <a:r>
              <a:rPr dirty="0" sz="900">
                <a:latin typeface="Liberation Serif"/>
                <a:cs typeface="Liberation Serif"/>
              </a:rPr>
              <a:t>limit.</a:t>
            </a:r>
            <a:endParaRPr sz="900">
              <a:latin typeface="Liberation Serif"/>
              <a:cs typeface="Liberation Serif"/>
            </a:endParaRPr>
          </a:p>
          <a:p>
            <a:pPr marL="12700">
              <a:lnSpc>
                <a:spcPct val="100000"/>
              </a:lnSpc>
              <a:spcBef>
                <a:spcPts val="869"/>
              </a:spcBef>
            </a:pPr>
            <a:r>
              <a:rPr dirty="0" sz="1050">
                <a:solidFill>
                  <a:srgbClr val="1279C2"/>
                </a:solidFill>
                <a:latin typeface="Liberation Sans"/>
                <a:cs typeface="Liberation Sans"/>
              </a:rPr>
              <a:t>INTUITIVE DEFINITION OF A</a:t>
            </a:r>
            <a:r>
              <a:rPr dirty="0" sz="1050" spc="-5">
                <a:solidFill>
                  <a:srgbClr val="1279C2"/>
                </a:solidFill>
                <a:latin typeface="Liberation Sans"/>
                <a:cs typeface="Liberation Sans"/>
              </a:rPr>
              <a:t> </a:t>
            </a:r>
            <a:r>
              <a:rPr dirty="0" sz="1050">
                <a:solidFill>
                  <a:srgbClr val="1279C2"/>
                </a:solidFill>
                <a:latin typeface="Liberation Sans"/>
                <a:cs typeface="Liberation Sans"/>
              </a:rPr>
              <a:t>LIMIT</a:t>
            </a:r>
            <a:endParaRPr sz="1050">
              <a:latin typeface="Liberation Sans"/>
              <a:cs typeface="Liberation Sans"/>
            </a:endParaRPr>
          </a:p>
          <a:p>
            <a:pPr algn="just" marL="12700" marR="7620">
              <a:lnSpc>
                <a:spcPct val="101200"/>
              </a:lnSpc>
              <a:spcBef>
                <a:spcPts val="155"/>
              </a:spcBef>
            </a:pPr>
            <a:r>
              <a:rPr dirty="0" sz="900" spc="-10">
                <a:latin typeface="Liberation Serif"/>
                <a:cs typeface="Liberation Serif"/>
              </a:rPr>
              <a:t>Let’s </a:t>
            </a:r>
            <a:r>
              <a:rPr dirty="0" sz="900">
                <a:latin typeface="Liberation Serif"/>
                <a:cs typeface="Liberation Serif"/>
              </a:rPr>
              <a:t>first take a closer look at how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0">
                <a:latin typeface="DejaVu Sans"/>
                <a:cs typeface="DejaVu Sans"/>
              </a:rPr>
              <a:t>(</a:t>
            </a:r>
            <a:r>
              <a:rPr dirty="0" sz="900" spc="-10" i="1">
                <a:latin typeface="Arial"/>
                <a:cs typeface="Arial"/>
              </a:rPr>
              <a:t>x</a:t>
            </a:r>
            <a:r>
              <a:rPr dirty="0" baseline="31746" sz="1050" spc="-15">
                <a:latin typeface="DejaVu Sans"/>
                <a:cs typeface="DejaVu Sans"/>
              </a:rPr>
              <a:t>2 </a:t>
            </a:r>
            <a:r>
              <a:rPr dirty="0" sz="1050" spc="-110">
                <a:latin typeface="DejaVu Sans"/>
                <a:cs typeface="DejaVu Sans"/>
              </a:rPr>
              <a:t>− </a:t>
            </a:r>
            <a:r>
              <a:rPr dirty="0" sz="1050" spc="10">
                <a:latin typeface="DejaVu Sans"/>
                <a:cs typeface="DejaVu Sans"/>
              </a:rPr>
              <a:t>4)/(</a:t>
            </a:r>
            <a:r>
              <a:rPr dirty="0" sz="900" spc="10" i="1">
                <a:latin typeface="Arial"/>
                <a:cs typeface="Arial"/>
              </a:rPr>
              <a:t>x </a:t>
            </a:r>
            <a:r>
              <a:rPr dirty="0" sz="1050" spc="-110">
                <a:latin typeface="DejaVu Sans"/>
                <a:cs typeface="DejaVu Sans"/>
              </a:rPr>
              <a:t>− </a:t>
            </a:r>
            <a:r>
              <a:rPr dirty="0" sz="1050" spc="-85">
                <a:latin typeface="DejaVu Sans"/>
                <a:cs typeface="DejaVu Sans"/>
              </a:rPr>
              <a:t>2) </a:t>
            </a:r>
            <a:r>
              <a:rPr dirty="0" sz="900">
                <a:latin typeface="Liberation Serif"/>
                <a:cs typeface="Liberation Serif"/>
              </a:rPr>
              <a:t>behaves around </a:t>
            </a:r>
            <a:r>
              <a:rPr dirty="0" sz="900" spc="114" i="1">
                <a:latin typeface="Arial"/>
                <a:cs typeface="Arial"/>
              </a:rPr>
              <a:t>x </a:t>
            </a:r>
            <a:r>
              <a:rPr dirty="0" sz="1050" spc="-110">
                <a:latin typeface="DejaVu Sans"/>
                <a:cs typeface="DejaVu Sans"/>
              </a:rPr>
              <a:t>= </a:t>
            </a:r>
            <a:r>
              <a:rPr dirty="0" sz="1050" spc="-175">
                <a:latin typeface="DejaVu Sans"/>
                <a:cs typeface="DejaVu Sans"/>
              </a:rPr>
              <a:t>2 </a:t>
            </a:r>
            <a:r>
              <a:rPr dirty="0" sz="900">
                <a:latin typeface="Liberation Serif"/>
                <a:cs typeface="Liberation Serif"/>
              </a:rPr>
              <a:t>in Figure </a:t>
            </a:r>
            <a:r>
              <a:rPr dirty="0" sz="1050" spc="-95">
                <a:latin typeface="DejaVu Sans"/>
                <a:cs typeface="DejaVu Sans"/>
              </a:rPr>
              <a:t>2.2.1</a:t>
            </a:r>
            <a:r>
              <a:rPr dirty="0" sz="900" spc="-95">
                <a:latin typeface="Liberation Serif"/>
                <a:cs typeface="Liberation Serif"/>
              </a:rPr>
              <a:t>. </a:t>
            </a:r>
            <a:r>
              <a:rPr dirty="0" sz="900">
                <a:latin typeface="Liberation Serif"/>
                <a:cs typeface="Liberation Serif"/>
              </a:rPr>
              <a:t>As the  values of x approach 2 from either side of 2, the values of </a:t>
            </a:r>
            <a:r>
              <a:rPr dirty="0" sz="900" spc="35" i="1">
                <a:latin typeface="Arial"/>
                <a:cs typeface="Arial"/>
              </a:rPr>
              <a:t>y </a:t>
            </a:r>
            <a:r>
              <a:rPr dirty="0" sz="1050" spc="-11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approach 4. </a:t>
            </a:r>
            <a:r>
              <a:rPr dirty="0" sz="900" spc="-5">
                <a:latin typeface="Liberation Serif"/>
                <a:cs typeface="Liberation Serif"/>
              </a:rPr>
              <a:t>Mathematically, </a:t>
            </a:r>
            <a:r>
              <a:rPr dirty="0" sz="900">
                <a:latin typeface="Liberation Serif"/>
                <a:cs typeface="Liberation Serif"/>
              </a:rPr>
              <a:t>we say that the limit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as  x approaches 2 is 4. </a:t>
            </a:r>
            <a:r>
              <a:rPr dirty="0" sz="900" spc="-5">
                <a:latin typeface="Liberation Serif"/>
                <a:cs typeface="Liberation Serif"/>
              </a:rPr>
              <a:t>Symbolically, </a:t>
            </a:r>
            <a:r>
              <a:rPr dirty="0" sz="900">
                <a:latin typeface="Liberation Serif"/>
                <a:cs typeface="Liberation Serif"/>
              </a:rPr>
              <a:t>we express this limit</a:t>
            </a:r>
            <a:r>
              <a:rPr dirty="0" sz="900" spc="-5">
                <a:latin typeface="Liberation Serif"/>
                <a:cs typeface="Liberation Serif"/>
              </a:rPr>
              <a:t> </a:t>
            </a:r>
            <a:r>
              <a:rPr dirty="0" sz="900">
                <a:latin typeface="Liberation Serif"/>
                <a:cs typeface="Liberation Serif"/>
              </a:rPr>
              <a:t>as</a:t>
            </a:r>
            <a:endParaRPr sz="900">
              <a:latin typeface="Liberation Serif"/>
              <a:cs typeface="Liberation Serif"/>
            </a:endParaRPr>
          </a:p>
          <a:p>
            <a:pPr marL="2651125">
              <a:lnSpc>
                <a:spcPts val="1145"/>
              </a:lnSpc>
              <a:spcBef>
                <a:spcPts val="195"/>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65">
                <a:latin typeface="DejaVu Sans"/>
                <a:cs typeface="DejaVu Sans"/>
              </a:rPr>
              <a:t> </a:t>
            </a:r>
            <a:r>
              <a:rPr dirty="0" sz="1050" spc="-110">
                <a:latin typeface="DejaVu Sans"/>
                <a:cs typeface="DejaVu Sans"/>
              </a:rPr>
              <a:t>= </a:t>
            </a:r>
            <a:r>
              <a:rPr dirty="0" sz="1050" spc="-175">
                <a:latin typeface="DejaVu Sans"/>
                <a:cs typeface="DejaVu Sans"/>
              </a:rPr>
              <a:t>4 </a:t>
            </a:r>
            <a:r>
              <a:rPr dirty="0" sz="900">
                <a:latin typeface="Liberation Serif"/>
                <a:cs typeface="Liberation Serif"/>
              </a:rPr>
              <a:t>.</a:t>
            </a:r>
            <a:endParaRPr sz="900">
              <a:latin typeface="Liberation Serif"/>
              <a:cs typeface="Liberation Serif"/>
            </a:endParaRPr>
          </a:p>
          <a:p>
            <a:pPr marL="2646680">
              <a:lnSpc>
                <a:spcPts val="725"/>
              </a:lnSpc>
            </a:pPr>
            <a:r>
              <a:rPr dirty="0" sz="650" spc="10" i="1">
                <a:latin typeface="Arial"/>
                <a:cs typeface="Arial"/>
              </a:rPr>
              <a:t>x</a:t>
            </a:r>
            <a:r>
              <a:rPr dirty="0" sz="700" spc="10">
                <a:latin typeface="DejaVu Sans"/>
                <a:cs typeface="DejaVu Sans"/>
              </a:rPr>
              <a:t>→2</a:t>
            </a:r>
            <a:endParaRPr sz="700">
              <a:latin typeface="DejaVu Sans"/>
              <a:cs typeface="DejaVu Sans"/>
            </a:endParaRPr>
          </a:p>
          <a:p>
            <a:pPr algn="just" marL="12700" marR="9525">
              <a:lnSpc>
                <a:spcPct val="111200"/>
              </a:lnSpc>
              <a:spcBef>
                <a:spcPts val="190"/>
              </a:spcBef>
            </a:pPr>
            <a:r>
              <a:rPr dirty="0" sz="900">
                <a:latin typeface="Liberation Serif"/>
                <a:cs typeface="Liberation Serif"/>
              </a:rPr>
              <a:t>From this very brief informal look at one limit, </a:t>
            </a:r>
            <a:r>
              <a:rPr dirty="0" sz="900" spc="-10">
                <a:latin typeface="Liberation Serif"/>
                <a:cs typeface="Liberation Serif"/>
              </a:rPr>
              <a:t>let’s </a:t>
            </a:r>
            <a:r>
              <a:rPr dirty="0" sz="900">
                <a:latin typeface="Liberation Serif"/>
                <a:cs typeface="Liberation Serif"/>
              </a:rPr>
              <a:t>start to develop an </a:t>
            </a:r>
            <a:r>
              <a:rPr dirty="0" sz="900" i="1">
                <a:latin typeface="Liberation Serif"/>
                <a:cs typeface="Liberation Serif"/>
              </a:rPr>
              <a:t>intuitive definition of the </a:t>
            </a:r>
            <a:r>
              <a:rPr dirty="0" sz="900" spc="-5" i="1">
                <a:latin typeface="Liberation Serif"/>
                <a:cs typeface="Liberation Serif"/>
              </a:rPr>
              <a:t>limit</a:t>
            </a:r>
            <a:r>
              <a:rPr dirty="0" sz="900" spc="-5">
                <a:latin typeface="Liberation Serif"/>
                <a:cs typeface="Liberation Serif"/>
              </a:rPr>
              <a:t>. </a:t>
            </a:r>
            <a:r>
              <a:rPr dirty="0" sz="900" spc="-40">
                <a:latin typeface="Liberation Serif"/>
                <a:cs typeface="Liberation Serif"/>
              </a:rPr>
              <a:t>We </a:t>
            </a:r>
            <a:r>
              <a:rPr dirty="0" sz="900">
                <a:latin typeface="Liberation Serif"/>
                <a:cs typeface="Liberation Serif"/>
              </a:rPr>
              <a:t>can think of the limit of  a function at a number a as being the one real number </a:t>
            </a:r>
            <a:r>
              <a:rPr dirty="0" sz="900" spc="170" i="1">
                <a:latin typeface="Arial"/>
                <a:cs typeface="Arial"/>
              </a:rPr>
              <a:t>L </a:t>
            </a:r>
            <a:r>
              <a:rPr dirty="0" sz="900">
                <a:latin typeface="Liberation Serif"/>
                <a:cs typeface="Liberation Serif"/>
              </a:rPr>
              <a:t>that the functional values approach as the x-values approach a, provided  such a real number L exists. Stated more </a:t>
            </a:r>
            <a:r>
              <a:rPr dirty="0" sz="900" spc="-10">
                <a:latin typeface="Liberation Serif"/>
                <a:cs typeface="Liberation Serif"/>
              </a:rPr>
              <a:t>carefully, </a:t>
            </a:r>
            <a:r>
              <a:rPr dirty="0" sz="900">
                <a:latin typeface="Liberation Serif"/>
                <a:cs typeface="Liberation Serif"/>
              </a:rPr>
              <a:t>we have the following definition:</a:t>
            </a:r>
            <a:endParaRPr sz="900">
              <a:latin typeface="Liberation Serif"/>
              <a:cs typeface="Liberation Serif"/>
            </a:endParaRPr>
          </a:p>
          <a:p>
            <a:pPr marL="88900">
              <a:lnSpc>
                <a:spcPct val="100000"/>
              </a:lnSpc>
              <a:spcBef>
                <a:spcPts val="645"/>
              </a:spcBef>
            </a:pPr>
            <a:r>
              <a:rPr dirty="0" sz="1050" spc="5">
                <a:solidFill>
                  <a:srgbClr val="2E4E4E"/>
                </a:solidFill>
                <a:latin typeface="Liberation Sans"/>
                <a:cs typeface="Liberation Sans"/>
              </a:rPr>
              <a:t>Definition (Intuitive):</a:t>
            </a:r>
            <a:r>
              <a:rPr dirty="0" sz="1050">
                <a:solidFill>
                  <a:srgbClr val="2E4E4E"/>
                </a:solidFill>
                <a:latin typeface="Liberation Sans"/>
                <a:cs typeface="Liberation Sans"/>
              </a:rPr>
              <a:t> </a:t>
            </a:r>
            <a:r>
              <a:rPr dirty="0" sz="1050" spc="5">
                <a:solidFill>
                  <a:srgbClr val="2E4E4E"/>
                </a:solidFill>
                <a:latin typeface="Liberation Sans"/>
                <a:cs typeface="Liberation Sans"/>
              </a:rPr>
              <a:t>Limit</a:t>
            </a:r>
            <a:endParaRPr sz="1050">
              <a:latin typeface="Liberation Sans"/>
              <a:cs typeface="Liberation Sans"/>
            </a:endParaRPr>
          </a:p>
          <a:p>
            <a:pPr algn="just" marL="88900" marR="81915">
              <a:lnSpc>
                <a:spcPts val="1200"/>
              </a:lnSpc>
              <a:spcBef>
                <a:spcPts val="405"/>
              </a:spcBef>
            </a:pPr>
            <a:r>
              <a:rPr dirty="0" sz="900">
                <a:latin typeface="Liberation Serif"/>
                <a:cs typeface="Liberation Serif"/>
              </a:rPr>
              <a:t>Let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be a function defined at all values in an open interval containing </a:t>
            </a:r>
            <a:r>
              <a:rPr dirty="0" sz="900" spc="5" i="1">
                <a:latin typeface="Arial"/>
                <a:cs typeface="Arial"/>
              </a:rPr>
              <a:t>a</a:t>
            </a:r>
            <a:r>
              <a:rPr dirty="0" sz="900" spc="5">
                <a:latin typeface="Liberation Serif"/>
                <a:cs typeface="Liberation Serif"/>
              </a:rPr>
              <a:t>, </a:t>
            </a:r>
            <a:r>
              <a:rPr dirty="0" sz="900">
                <a:latin typeface="Liberation Serif"/>
                <a:cs typeface="Liberation Serif"/>
              </a:rPr>
              <a:t>with the possible exception of a itself, and let </a:t>
            </a:r>
            <a:r>
              <a:rPr dirty="0" sz="900" spc="170" i="1">
                <a:latin typeface="Arial"/>
                <a:cs typeface="Arial"/>
              </a:rPr>
              <a:t>L  </a:t>
            </a:r>
            <a:r>
              <a:rPr dirty="0" sz="900">
                <a:latin typeface="Liberation Serif"/>
                <a:cs typeface="Liberation Serif"/>
              </a:rPr>
              <a:t>be a real </a:t>
            </a:r>
            <a:r>
              <a:rPr dirty="0" sz="900" spc="-10">
                <a:latin typeface="Liberation Serif"/>
                <a:cs typeface="Liberation Serif"/>
              </a:rPr>
              <a:t>number. </a:t>
            </a:r>
            <a:r>
              <a:rPr dirty="0" sz="900">
                <a:latin typeface="Liberation Serif"/>
                <a:cs typeface="Liberation Serif"/>
              </a:rPr>
              <a:t>If all values of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approach the real number </a:t>
            </a:r>
            <a:r>
              <a:rPr dirty="0" sz="900" spc="170" i="1">
                <a:latin typeface="Arial"/>
                <a:cs typeface="Arial"/>
              </a:rPr>
              <a:t>L </a:t>
            </a:r>
            <a:r>
              <a:rPr dirty="0" sz="900">
                <a:latin typeface="Liberation Serif"/>
                <a:cs typeface="Liberation Serif"/>
              </a:rPr>
              <a:t>as the values of </a:t>
            </a:r>
            <a:r>
              <a:rPr dirty="0" sz="900" spc="-5" i="1">
                <a:latin typeface="Arial"/>
                <a:cs typeface="Arial"/>
              </a:rPr>
              <a:t>x</a:t>
            </a:r>
            <a:r>
              <a:rPr dirty="0" sz="1050" spc="-5">
                <a:latin typeface="DejaVu Sans"/>
                <a:cs typeface="DejaVu Sans"/>
              </a:rPr>
              <a:t>(≠ </a:t>
            </a:r>
            <a:r>
              <a:rPr dirty="0" sz="900" spc="-5" i="1">
                <a:latin typeface="Arial"/>
                <a:cs typeface="Arial"/>
              </a:rPr>
              <a:t>a</a:t>
            </a:r>
            <a:r>
              <a:rPr dirty="0" sz="1050" spc="-5">
                <a:latin typeface="DejaVu Sans"/>
                <a:cs typeface="DejaVu Sans"/>
              </a:rPr>
              <a:t>) </a:t>
            </a:r>
            <a:r>
              <a:rPr dirty="0" sz="900">
                <a:latin typeface="Liberation Serif"/>
                <a:cs typeface="Liberation Serif"/>
              </a:rPr>
              <a:t>approach the number  a, then we say that the limit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as </a:t>
            </a:r>
            <a:r>
              <a:rPr dirty="0" sz="900" spc="114" i="1">
                <a:latin typeface="Arial"/>
                <a:cs typeface="Arial"/>
              </a:rPr>
              <a:t>x </a:t>
            </a:r>
            <a:r>
              <a:rPr dirty="0" sz="900">
                <a:latin typeface="Liberation Serif"/>
                <a:cs typeface="Liberation Serif"/>
              </a:rPr>
              <a:t>approaches </a:t>
            </a:r>
            <a:r>
              <a:rPr dirty="0" sz="900" spc="20" i="1">
                <a:latin typeface="Arial"/>
                <a:cs typeface="Arial"/>
              </a:rPr>
              <a:t>a </a:t>
            </a:r>
            <a:r>
              <a:rPr dirty="0" sz="900">
                <a:latin typeface="Liberation Serif"/>
                <a:cs typeface="Liberation Serif"/>
              </a:rPr>
              <a:t>is </a:t>
            </a:r>
            <a:r>
              <a:rPr dirty="0" sz="900" spc="80" i="1">
                <a:latin typeface="Arial"/>
                <a:cs typeface="Arial"/>
              </a:rPr>
              <a:t>L</a:t>
            </a:r>
            <a:r>
              <a:rPr dirty="0" sz="900" spc="80">
                <a:latin typeface="Liberation Serif"/>
                <a:cs typeface="Liberation Serif"/>
              </a:rPr>
              <a:t>. </a:t>
            </a:r>
            <a:r>
              <a:rPr dirty="0" sz="900">
                <a:latin typeface="Liberation Serif"/>
                <a:cs typeface="Liberation Serif"/>
              </a:rPr>
              <a:t>(More succinct, as </a:t>
            </a:r>
            <a:r>
              <a:rPr dirty="0" sz="900" spc="114" i="1">
                <a:latin typeface="Arial"/>
                <a:cs typeface="Arial"/>
              </a:rPr>
              <a:t>x </a:t>
            </a:r>
            <a:r>
              <a:rPr dirty="0" sz="900">
                <a:latin typeface="Liberation Serif"/>
                <a:cs typeface="Liberation Serif"/>
              </a:rPr>
              <a:t>gets closer to </a:t>
            </a:r>
            <a:r>
              <a:rPr dirty="0" sz="900" spc="5" i="1">
                <a:latin typeface="Arial"/>
                <a:cs typeface="Arial"/>
              </a:rPr>
              <a:t>a</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gets closer and stays  close to </a:t>
            </a:r>
            <a:r>
              <a:rPr dirty="0" sz="900" spc="55" i="1">
                <a:latin typeface="Arial"/>
                <a:cs typeface="Arial"/>
              </a:rPr>
              <a:t>L</a:t>
            </a:r>
            <a:r>
              <a:rPr dirty="0" sz="900" spc="55">
                <a:latin typeface="Liberation Serif"/>
                <a:cs typeface="Liberation Serif"/>
              </a:rPr>
              <a:t>.) </a:t>
            </a:r>
            <a:r>
              <a:rPr dirty="0" sz="900" spc="-5">
                <a:latin typeface="Liberation Serif"/>
                <a:cs typeface="Liberation Serif"/>
              </a:rPr>
              <a:t>Symbolically, </a:t>
            </a:r>
            <a:r>
              <a:rPr dirty="0" sz="900">
                <a:latin typeface="Liberation Serif"/>
                <a:cs typeface="Liberation Serif"/>
              </a:rPr>
              <a:t>we express this idea</a:t>
            </a:r>
            <a:r>
              <a:rPr dirty="0" sz="900" spc="-65">
                <a:latin typeface="Liberation Serif"/>
                <a:cs typeface="Liberation Serif"/>
              </a:rPr>
              <a:t> </a:t>
            </a:r>
            <a:r>
              <a:rPr dirty="0" sz="900">
                <a:latin typeface="Liberation Serif"/>
                <a:cs typeface="Liberation Serif"/>
              </a:rPr>
              <a:t>as</a:t>
            </a:r>
            <a:endParaRPr sz="900">
              <a:latin typeface="Liberation Serif"/>
              <a:cs typeface="Liberation Serif"/>
            </a:endParaRPr>
          </a:p>
          <a:p>
            <a:pPr marL="2650490">
              <a:lnSpc>
                <a:spcPts val="1105"/>
              </a:lnSpc>
              <a:spcBef>
                <a:spcPts val="515"/>
              </a:spcBef>
              <a:tabLst>
                <a:tab pos="5549265"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35">
                <a:latin typeface="DejaVu Sans"/>
                <a:cs typeface="DejaVu Sans"/>
              </a:rPr>
              <a:t> </a:t>
            </a:r>
            <a:r>
              <a:rPr dirty="0" sz="1050" spc="-110">
                <a:latin typeface="DejaVu Sans"/>
                <a:cs typeface="DejaVu Sans"/>
              </a:rPr>
              <a:t>=</a:t>
            </a:r>
            <a:r>
              <a:rPr dirty="0" sz="1050" spc="-125">
                <a:latin typeface="DejaVu Sans"/>
                <a:cs typeface="DejaVu Sans"/>
              </a:rPr>
              <a:t> </a:t>
            </a:r>
            <a:r>
              <a:rPr dirty="0" sz="900" spc="55" i="1">
                <a:latin typeface="Arial"/>
                <a:cs typeface="Arial"/>
              </a:rPr>
              <a:t>L</a:t>
            </a:r>
            <a:r>
              <a:rPr dirty="0" sz="1050" spc="55">
                <a:latin typeface="DejaVu Sans"/>
                <a:cs typeface="DejaVu Sans"/>
              </a:rPr>
              <a:t>.	</a:t>
            </a:r>
            <a:r>
              <a:rPr dirty="0" sz="1050" spc="-85">
                <a:latin typeface="DejaVu Sans"/>
                <a:cs typeface="DejaVu Sans"/>
              </a:rPr>
              <a:t>(2.2.1)</a:t>
            </a:r>
            <a:endParaRPr sz="1050">
              <a:latin typeface="DejaVu Sans"/>
              <a:cs typeface="DejaVu Sans"/>
            </a:endParaRPr>
          </a:p>
          <a:p>
            <a:pPr marL="2644140">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a:lnSpc>
                <a:spcPct val="100000"/>
              </a:lnSpc>
              <a:spcBef>
                <a:spcPts val="15"/>
              </a:spcBef>
            </a:pPr>
            <a:endParaRPr sz="800">
              <a:latin typeface="Times New Roman"/>
              <a:cs typeface="Times New Roman"/>
            </a:endParaRPr>
          </a:p>
          <a:p>
            <a:pPr algn="just" marL="12700" marR="5080">
              <a:lnSpc>
                <a:spcPct val="111200"/>
              </a:lnSpc>
              <a:spcBef>
                <a:spcPts val="5"/>
              </a:spcBef>
            </a:pPr>
            <a:r>
              <a:rPr dirty="0" sz="900" spc="-40">
                <a:latin typeface="Liberation Serif"/>
                <a:cs typeface="Liberation Serif"/>
              </a:rPr>
              <a:t>We </a:t>
            </a:r>
            <a:r>
              <a:rPr dirty="0" sz="900">
                <a:latin typeface="Liberation Serif"/>
                <a:cs typeface="Liberation Serif"/>
              </a:rPr>
              <a:t>can estimate limits by constructing tables of functional values and by looking at their graphs. This process is described in the  following Problem-Solving</a:t>
            </a:r>
            <a:r>
              <a:rPr dirty="0" sz="900" spc="-5">
                <a:latin typeface="Liberation Serif"/>
                <a:cs typeface="Liberation Serif"/>
              </a:rPr>
              <a:t> </a:t>
            </a:r>
            <a:r>
              <a:rPr dirty="0" sz="900" spc="-10">
                <a:latin typeface="Liberation Serif"/>
                <a:cs typeface="Liberation Serif"/>
              </a:rPr>
              <a:t>Strategy.</a:t>
            </a:r>
            <a:endParaRPr sz="900">
              <a:latin typeface="Liberation Serif"/>
              <a:cs typeface="Liberation Serif"/>
            </a:endParaRPr>
          </a:p>
          <a:p>
            <a:pPr algn="just" marL="88900">
              <a:lnSpc>
                <a:spcPct val="100000"/>
              </a:lnSpc>
              <a:spcBef>
                <a:spcPts val="645"/>
              </a:spcBef>
            </a:pPr>
            <a:r>
              <a:rPr dirty="0" sz="1050" spc="10">
                <a:solidFill>
                  <a:srgbClr val="2E4E4E"/>
                </a:solidFill>
                <a:latin typeface="Liberation Sans"/>
                <a:cs typeface="Liberation Sans"/>
              </a:rPr>
              <a:t>Problem-Solving </a:t>
            </a:r>
            <a:r>
              <a:rPr dirty="0" sz="1050" spc="5">
                <a:solidFill>
                  <a:srgbClr val="2E4E4E"/>
                </a:solidFill>
                <a:latin typeface="Liberation Sans"/>
                <a:cs typeface="Liberation Sans"/>
              </a:rPr>
              <a:t>Strategy: Evaluating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Limit </a:t>
            </a:r>
            <a:r>
              <a:rPr dirty="0" sz="1050" spc="10">
                <a:solidFill>
                  <a:srgbClr val="2E4E4E"/>
                </a:solidFill>
                <a:latin typeface="Liberation Sans"/>
                <a:cs typeface="Liberation Sans"/>
              </a:rPr>
              <a:t>Using </a:t>
            </a:r>
            <a:r>
              <a:rPr dirty="0" sz="1050" spc="15">
                <a:solidFill>
                  <a:srgbClr val="2E4E4E"/>
                </a:solidFill>
                <a:latin typeface="Liberation Sans"/>
                <a:cs typeface="Liberation Sans"/>
              </a:rPr>
              <a:t>a </a:t>
            </a:r>
            <a:r>
              <a:rPr dirty="0" sz="1050" spc="-15">
                <a:solidFill>
                  <a:srgbClr val="2E4E4E"/>
                </a:solidFill>
                <a:latin typeface="Liberation Sans"/>
                <a:cs typeface="Liberation Sans"/>
              </a:rPr>
              <a:t>Table </a:t>
            </a:r>
            <a:r>
              <a:rPr dirty="0" sz="1050" spc="10">
                <a:solidFill>
                  <a:srgbClr val="2E4E4E"/>
                </a:solidFill>
                <a:latin typeface="Liberation Sans"/>
                <a:cs typeface="Liberation Sans"/>
              </a:rPr>
              <a:t>of </a:t>
            </a:r>
            <a:r>
              <a:rPr dirty="0" sz="1050" spc="5">
                <a:solidFill>
                  <a:srgbClr val="2E4E4E"/>
                </a:solidFill>
                <a:latin typeface="Liberation Sans"/>
                <a:cs typeface="Liberation Sans"/>
              </a:rPr>
              <a:t>Functional</a:t>
            </a:r>
            <a:r>
              <a:rPr dirty="0" sz="1050" spc="10">
                <a:solidFill>
                  <a:srgbClr val="2E4E4E"/>
                </a:solidFill>
                <a:latin typeface="Liberation Sans"/>
                <a:cs typeface="Liberation Sans"/>
              </a:rPr>
              <a:t> </a:t>
            </a:r>
            <a:r>
              <a:rPr dirty="0" sz="1050" spc="-5">
                <a:solidFill>
                  <a:srgbClr val="2E4E4E"/>
                </a:solidFill>
                <a:latin typeface="Liberation Sans"/>
                <a:cs typeface="Liberation Sans"/>
              </a:rPr>
              <a:t>Values</a:t>
            </a:r>
            <a:endParaRPr sz="1050">
              <a:latin typeface="Liberation Sans"/>
              <a:cs typeface="Liberatio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89259" y="10323092"/>
            <a:ext cx="394335" cy="178435"/>
          </a:xfrm>
          <a:custGeom>
            <a:avLst/>
            <a:gdLst/>
            <a:ahLst/>
            <a:cxnLst/>
            <a:rect l="l" t="t" r="r" b="b"/>
            <a:pathLst>
              <a:path w="394335" h="178434">
                <a:moveTo>
                  <a:pt x="316706" y="177874"/>
                </a:moveTo>
                <a:lnTo>
                  <a:pt x="77159" y="177874"/>
                </a:lnTo>
                <a:lnTo>
                  <a:pt x="71797" y="177341"/>
                </a:lnTo>
                <a:lnTo>
                  <a:pt x="32195" y="160938"/>
                </a:lnTo>
                <a:lnTo>
                  <a:pt x="4205" y="121882"/>
                </a:lnTo>
                <a:lnTo>
                  <a:pt x="0" y="100715"/>
                </a:lnTo>
                <a:lnTo>
                  <a:pt x="0" y="77159"/>
                </a:lnTo>
                <a:lnTo>
                  <a:pt x="16936" y="32195"/>
                </a:lnTo>
                <a:lnTo>
                  <a:pt x="55992" y="4205"/>
                </a:lnTo>
                <a:lnTo>
                  <a:pt x="77159" y="0"/>
                </a:lnTo>
                <a:lnTo>
                  <a:pt x="316706" y="0"/>
                </a:lnTo>
                <a:lnTo>
                  <a:pt x="361670" y="16923"/>
                </a:lnTo>
                <a:lnTo>
                  <a:pt x="389647" y="55992"/>
                </a:lnTo>
                <a:lnTo>
                  <a:pt x="393865" y="77159"/>
                </a:lnTo>
                <a:lnTo>
                  <a:pt x="393865" y="100715"/>
                </a:lnTo>
                <a:lnTo>
                  <a:pt x="376929" y="145679"/>
                </a:lnTo>
                <a:lnTo>
                  <a:pt x="337873" y="173656"/>
                </a:lnTo>
                <a:lnTo>
                  <a:pt x="316706" y="177874"/>
                </a:lnTo>
                <a:close/>
              </a:path>
            </a:pathLst>
          </a:custGeom>
          <a:solidFill>
            <a:srgbClr val="FFFFFF"/>
          </a:solidFill>
        </p:spPr>
        <p:txBody>
          <a:bodyPr wrap="square" lIns="0" tIns="0" rIns="0" bIns="0" rtlCol="0"/>
          <a:lstStyle/>
          <a:p/>
        </p:txBody>
      </p:sp>
      <p:sp>
        <p:nvSpPr>
          <p:cNvPr id="3" name="object 3"/>
          <p:cNvSpPr/>
          <p:nvPr/>
        </p:nvSpPr>
        <p:spPr>
          <a:xfrm>
            <a:off x="3589259" y="10323092"/>
            <a:ext cx="394335" cy="178435"/>
          </a:xfrm>
          <a:custGeom>
            <a:avLst/>
            <a:gdLst/>
            <a:ahLst/>
            <a:cxnLst/>
            <a:rect l="l" t="t" r="r" b="b"/>
            <a:pathLst>
              <a:path w="3943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97" y="533"/>
                </a:lnTo>
                <a:lnTo>
                  <a:pt x="77159" y="0"/>
                </a:lnTo>
                <a:lnTo>
                  <a:pt x="82584" y="0"/>
                </a:lnTo>
                <a:lnTo>
                  <a:pt x="311280" y="0"/>
                </a:lnTo>
                <a:lnTo>
                  <a:pt x="316706" y="0"/>
                </a:lnTo>
                <a:lnTo>
                  <a:pt x="322067" y="533"/>
                </a:lnTo>
                <a:lnTo>
                  <a:pt x="327391" y="1588"/>
                </a:lnTo>
                <a:lnTo>
                  <a:pt x="332714" y="2642"/>
                </a:lnTo>
                <a:lnTo>
                  <a:pt x="337873" y="4205"/>
                </a:lnTo>
                <a:lnTo>
                  <a:pt x="342879" y="6289"/>
                </a:lnTo>
                <a:lnTo>
                  <a:pt x="347897" y="8360"/>
                </a:lnTo>
                <a:lnTo>
                  <a:pt x="352649" y="10901"/>
                </a:lnTo>
                <a:lnTo>
                  <a:pt x="357159" y="13912"/>
                </a:lnTo>
                <a:lnTo>
                  <a:pt x="361670" y="16923"/>
                </a:lnTo>
                <a:lnTo>
                  <a:pt x="365837" y="20353"/>
                </a:lnTo>
                <a:lnTo>
                  <a:pt x="369674" y="24190"/>
                </a:lnTo>
                <a:lnTo>
                  <a:pt x="373511" y="28015"/>
                </a:lnTo>
                <a:lnTo>
                  <a:pt x="392277" y="66474"/>
                </a:lnTo>
                <a:lnTo>
                  <a:pt x="393332" y="71785"/>
                </a:lnTo>
                <a:lnTo>
                  <a:pt x="393865" y="77159"/>
                </a:lnTo>
                <a:lnTo>
                  <a:pt x="393865" y="82584"/>
                </a:lnTo>
                <a:lnTo>
                  <a:pt x="393865" y="95290"/>
                </a:lnTo>
                <a:lnTo>
                  <a:pt x="393865" y="100715"/>
                </a:lnTo>
                <a:lnTo>
                  <a:pt x="393332" y="106076"/>
                </a:lnTo>
                <a:lnTo>
                  <a:pt x="392277" y="111400"/>
                </a:lnTo>
                <a:lnTo>
                  <a:pt x="391222" y="116723"/>
                </a:lnTo>
                <a:lnTo>
                  <a:pt x="389647" y="121882"/>
                </a:lnTo>
                <a:lnTo>
                  <a:pt x="387576" y="126888"/>
                </a:lnTo>
                <a:lnTo>
                  <a:pt x="385505" y="131906"/>
                </a:lnTo>
                <a:lnTo>
                  <a:pt x="357159" y="163949"/>
                </a:lnTo>
                <a:lnTo>
                  <a:pt x="352649" y="166973"/>
                </a:lnTo>
                <a:lnTo>
                  <a:pt x="347897" y="169514"/>
                </a:lnTo>
                <a:lnTo>
                  <a:pt x="342879" y="171585"/>
                </a:lnTo>
                <a:lnTo>
                  <a:pt x="337873" y="173656"/>
                </a:lnTo>
                <a:lnTo>
                  <a:pt x="332714" y="175232"/>
                </a:lnTo>
                <a:lnTo>
                  <a:pt x="327391" y="176286"/>
                </a:lnTo>
                <a:lnTo>
                  <a:pt x="322067" y="177341"/>
                </a:lnTo>
                <a:lnTo>
                  <a:pt x="316706" y="177874"/>
                </a:lnTo>
                <a:lnTo>
                  <a:pt x="311280" y="177874"/>
                </a:lnTo>
                <a:lnTo>
                  <a:pt x="82584" y="177874"/>
                </a:lnTo>
                <a:lnTo>
                  <a:pt x="77159" y="177874"/>
                </a:lnTo>
                <a:lnTo>
                  <a:pt x="71797"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898"/>
            <a:ext cx="5994400" cy="3202305"/>
          </a:xfrm>
          <a:custGeom>
            <a:avLst/>
            <a:gdLst/>
            <a:ahLst/>
            <a:cxnLst/>
            <a:rect l="l" t="t" r="r" b="b"/>
            <a:pathLst>
              <a:path w="5994400" h="3202304">
                <a:moveTo>
                  <a:pt x="5949196" y="3201821"/>
                </a:moveTo>
                <a:lnTo>
                  <a:pt x="45110" y="3201821"/>
                </a:lnTo>
                <a:lnTo>
                  <a:pt x="38141" y="3201171"/>
                </a:lnTo>
                <a:lnTo>
                  <a:pt x="3488" y="3172683"/>
                </a:lnTo>
                <a:lnTo>
                  <a:pt x="0" y="0"/>
                </a:lnTo>
                <a:lnTo>
                  <a:pt x="5994292" y="0"/>
                </a:lnTo>
                <a:lnTo>
                  <a:pt x="5994292" y="3154478"/>
                </a:lnTo>
                <a:lnTo>
                  <a:pt x="5993426" y="3163898"/>
                </a:lnTo>
                <a:lnTo>
                  <a:pt x="5964940" y="3198552"/>
                </a:lnTo>
                <a:lnTo>
                  <a:pt x="5949196" y="3201821"/>
                </a:lnTo>
                <a:close/>
              </a:path>
            </a:pathLst>
          </a:custGeom>
          <a:solidFill>
            <a:srgbClr val="560475">
              <a:alpha val="3138"/>
            </a:srgbClr>
          </a:solidFill>
        </p:spPr>
        <p:txBody>
          <a:bodyPr wrap="square" lIns="0" tIns="0" rIns="0" bIns="0" rtlCol="0"/>
          <a:lstStyle/>
          <a:p/>
        </p:txBody>
      </p:sp>
      <p:sp>
        <p:nvSpPr>
          <p:cNvPr id="8" name="object 8"/>
          <p:cNvSpPr/>
          <p:nvPr/>
        </p:nvSpPr>
        <p:spPr>
          <a:xfrm>
            <a:off x="790628" y="850898"/>
            <a:ext cx="5975350" cy="3192780"/>
          </a:xfrm>
          <a:custGeom>
            <a:avLst/>
            <a:gdLst/>
            <a:ahLst/>
            <a:cxnLst/>
            <a:rect l="l" t="t" r="r" b="b"/>
            <a:pathLst>
              <a:path w="5975350" h="3192779">
                <a:moveTo>
                  <a:pt x="5942163" y="3192291"/>
                </a:moveTo>
                <a:lnTo>
                  <a:pt x="33064" y="3192291"/>
                </a:lnTo>
                <a:lnTo>
                  <a:pt x="28201" y="3191338"/>
                </a:lnTo>
                <a:lnTo>
                  <a:pt x="23532" y="3189337"/>
                </a:lnTo>
                <a:lnTo>
                  <a:pt x="18861" y="3187431"/>
                </a:lnTo>
                <a:lnTo>
                  <a:pt x="0" y="3159222"/>
                </a:lnTo>
                <a:lnTo>
                  <a:pt x="0" y="0"/>
                </a:lnTo>
                <a:lnTo>
                  <a:pt x="5975232" y="0"/>
                </a:lnTo>
                <a:lnTo>
                  <a:pt x="5975232" y="3159222"/>
                </a:lnTo>
                <a:lnTo>
                  <a:pt x="5951703" y="3189337"/>
                </a:lnTo>
                <a:lnTo>
                  <a:pt x="5947033" y="3191338"/>
                </a:lnTo>
                <a:lnTo>
                  <a:pt x="5942163" y="3192291"/>
                </a:lnTo>
                <a:close/>
              </a:path>
            </a:pathLst>
          </a:custGeom>
          <a:solidFill>
            <a:srgbClr val="000000">
              <a:alpha val="50199"/>
            </a:srgbClr>
          </a:solidFill>
        </p:spPr>
        <p:txBody>
          <a:bodyPr wrap="square" lIns="0" tIns="0" rIns="0" bIns="0" rtlCol="0"/>
          <a:lstStyle/>
          <a:p/>
        </p:txBody>
      </p:sp>
      <p:sp>
        <p:nvSpPr>
          <p:cNvPr id="9" name="object 9"/>
          <p:cNvSpPr/>
          <p:nvPr/>
        </p:nvSpPr>
        <p:spPr>
          <a:xfrm>
            <a:off x="781098" y="9542160"/>
            <a:ext cx="5994400" cy="571500"/>
          </a:xfrm>
          <a:custGeom>
            <a:avLst/>
            <a:gdLst/>
            <a:ahLst/>
            <a:cxnLst/>
            <a:rect l="l" t="t" r="r" b="b"/>
            <a:pathLst>
              <a:path w="5994400" h="571500">
                <a:moveTo>
                  <a:pt x="5994292" y="571103"/>
                </a:moveTo>
                <a:lnTo>
                  <a:pt x="0" y="571103"/>
                </a:lnTo>
                <a:lnTo>
                  <a:pt x="8" y="47549"/>
                </a:lnTo>
                <a:lnTo>
                  <a:pt x="21295" y="7843"/>
                </a:lnTo>
                <a:lnTo>
                  <a:pt x="47649" y="0"/>
                </a:lnTo>
                <a:lnTo>
                  <a:pt x="5946660" y="0"/>
                </a:lnTo>
                <a:lnTo>
                  <a:pt x="5986443" y="21296"/>
                </a:lnTo>
                <a:lnTo>
                  <a:pt x="5994292" y="47549"/>
                </a:lnTo>
                <a:lnTo>
                  <a:pt x="5994292" y="571103"/>
                </a:lnTo>
                <a:close/>
              </a:path>
            </a:pathLst>
          </a:custGeom>
          <a:solidFill>
            <a:srgbClr val="CA1D07">
              <a:alpha val="3138"/>
            </a:srgbClr>
          </a:solidFill>
        </p:spPr>
        <p:txBody>
          <a:bodyPr wrap="square" lIns="0" tIns="0" rIns="0" bIns="0" rtlCol="0"/>
          <a:lstStyle/>
          <a:p/>
        </p:txBody>
      </p:sp>
      <p:sp>
        <p:nvSpPr>
          <p:cNvPr id="10" name="object 10"/>
          <p:cNvSpPr/>
          <p:nvPr/>
        </p:nvSpPr>
        <p:spPr>
          <a:xfrm>
            <a:off x="781098" y="9542160"/>
            <a:ext cx="5994400" cy="571500"/>
          </a:xfrm>
          <a:custGeom>
            <a:avLst/>
            <a:gdLst/>
            <a:ahLst/>
            <a:cxnLst/>
            <a:rect l="l" t="t" r="r" b="b"/>
            <a:pathLst>
              <a:path w="5994400" h="571500">
                <a:moveTo>
                  <a:pt x="9529" y="571103"/>
                </a:moveTo>
                <a:lnTo>
                  <a:pt x="0" y="571103"/>
                </a:lnTo>
                <a:lnTo>
                  <a:pt x="0" y="47640"/>
                </a:lnTo>
                <a:lnTo>
                  <a:pt x="21295" y="7843"/>
                </a:lnTo>
                <a:lnTo>
                  <a:pt x="47649" y="0"/>
                </a:lnTo>
                <a:lnTo>
                  <a:pt x="5946660" y="0"/>
                </a:lnTo>
                <a:lnTo>
                  <a:pt x="5956157" y="869"/>
                </a:lnTo>
                <a:lnTo>
                  <a:pt x="5964940" y="3482"/>
                </a:lnTo>
                <a:lnTo>
                  <a:pt x="5973003" y="7843"/>
                </a:lnTo>
                <a:lnTo>
                  <a:pt x="5974747" y="9297"/>
                </a:lnTo>
                <a:lnTo>
                  <a:pt x="42594" y="9297"/>
                </a:lnTo>
                <a:lnTo>
                  <a:pt x="37731" y="10250"/>
                </a:lnTo>
                <a:lnTo>
                  <a:pt x="10497" y="37505"/>
                </a:lnTo>
                <a:lnTo>
                  <a:pt x="9529" y="42366"/>
                </a:lnTo>
                <a:lnTo>
                  <a:pt x="9529" y="571103"/>
                </a:lnTo>
                <a:close/>
              </a:path>
              <a:path w="5994400" h="571500">
                <a:moveTo>
                  <a:pt x="5994300" y="571103"/>
                </a:moveTo>
                <a:lnTo>
                  <a:pt x="5984762" y="571103"/>
                </a:lnTo>
                <a:lnTo>
                  <a:pt x="5984762" y="42366"/>
                </a:lnTo>
                <a:lnTo>
                  <a:pt x="5983790" y="37505"/>
                </a:lnTo>
                <a:lnTo>
                  <a:pt x="5956563" y="10250"/>
                </a:lnTo>
                <a:lnTo>
                  <a:pt x="5951693" y="9297"/>
                </a:lnTo>
                <a:lnTo>
                  <a:pt x="5974747" y="9297"/>
                </a:lnTo>
                <a:lnTo>
                  <a:pt x="5994300" y="47640"/>
                </a:lnTo>
                <a:lnTo>
                  <a:pt x="5994300" y="571103"/>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9746820"/>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1514901" y="4100577"/>
            <a:ext cx="4526706" cy="2649309"/>
          </a:xfrm>
          <a:prstGeom prst="rect">
            <a:avLst/>
          </a:prstGeom>
          <a:blipFill>
            <a:blip r:embed="rId4" cstate="print"/>
            <a:stretch>
              <a:fillRect/>
            </a:stretch>
          </a:blipFill>
        </p:spPr>
        <p:txBody>
          <a:bodyPr wrap="square" lIns="0" tIns="0" rIns="0" bIns="0" rtlCol="0"/>
          <a:lstStyle/>
          <a:p/>
        </p:txBody>
      </p:sp>
      <p:sp>
        <p:nvSpPr>
          <p:cNvPr id="13" name="object 13"/>
          <p:cNvSpPr txBox="1"/>
          <p:nvPr/>
        </p:nvSpPr>
        <p:spPr>
          <a:xfrm>
            <a:off x="772121" y="8404709"/>
            <a:ext cx="19113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and</a:t>
            </a:r>
            <a:endParaRPr sz="900">
              <a:latin typeface="Liberation Serif"/>
              <a:cs typeface="Liberation Serif"/>
            </a:endParaRPr>
          </a:p>
        </p:txBody>
      </p:sp>
      <p:sp>
        <p:nvSpPr>
          <p:cNvPr id="14" name="object 14"/>
          <p:cNvSpPr txBox="1"/>
          <p:nvPr/>
        </p:nvSpPr>
        <p:spPr>
          <a:xfrm>
            <a:off x="848360" y="806743"/>
            <a:ext cx="5856605" cy="346710"/>
          </a:xfrm>
          <a:prstGeom prst="rect">
            <a:avLst/>
          </a:prstGeom>
        </p:spPr>
        <p:txBody>
          <a:bodyPr wrap="square" lIns="0" tIns="13335" rIns="0" bIns="0" rtlCol="0" vert="horz">
            <a:spAutoFit/>
          </a:bodyPr>
          <a:lstStyle/>
          <a:p>
            <a:pPr marL="12700" marR="5080">
              <a:lnSpc>
                <a:spcPct val="107200"/>
              </a:lnSpc>
              <a:spcBef>
                <a:spcPts val="105"/>
              </a:spcBef>
            </a:pPr>
            <a:r>
              <a:rPr dirty="0" sz="900">
                <a:latin typeface="Liberation Serif"/>
                <a:cs typeface="Liberation Serif"/>
              </a:rPr>
              <a:t>Evaluate each of the following limits, if possible. Use a table of functional values and graph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0">
                <a:latin typeface="DejaVu Sans"/>
                <a:cs typeface="DejaVu Sans"/>
              </a:rPr>
              <a:t>1/</a:t>
            </a:r>
            <a:r>
              <a:rPr dirty="0" sz="900" spc="10" i="1">
                <a:latin typeface="Arial"/>
                <a:cs typeface="Arial"/>
              </a:rPr>
              <a:t>x</a:t>
            </a:r>
            <a:r>
              <a:rPr dirty="0" baseline="31746" sz="1050" spc="15">
                <a:latin typeface="DejaVu Sans"/>
                <a:cs typeface="DejaVu Sans"/>
              </a:rPr>
              <a:t>2 </a:t>
            </a:r>
            <a:r>
              <a:rPr dirty="0" sz="900">
                <a:latin typeface="Liberation Serif"/>
                <a:cs typeface="Liberation Serif"/>
              </a:rPr>
              <a:t>to confirm your  conclusion.</a:t>
            </a:r>
            <a:endParaRPr sz="900">
              <a:latin typeface="Liberation Serif"/>
              <a:cs typeface="Liberation Serif"/>
            </a:endParaRPr>
          </a:p>
        </p:txBody>
      </p:sp>
      <p:sp>
        <p:nvSpPr>
          <p:cNvPr id="15" name="object 15"/>
          <p:cNvSpPr txBox="1"/>
          <p:nvPr/>
        </p:nvSpPr>
        <p:spPr>
          <a:xfrm>
            <a:off x="1187713" y="1220516"/>
            <a:ext cx="35242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a.</a:t>
            </a:r>
            <a:r>
              <a:rPr dirty="0" sz="900" spc="3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16" name="object 16"/>
          <p:cNvSpPr txBox="1"/>
          <p:nvPr/>
        </p:nvSpPr>
        <p:spPr>
          <a:xfrm>
            <a:off x="1620875" y="1134747"/>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17" name="object 17"/>
          <p:cNvSpPr txBox="1"/>
          <p:nvPr/>
        </p:nvSpPr>
        <p:spPr>
          <a:xfrm>
            <a:off x="1294328" y="1332042"/>
            <a:ext cx="437515" cy="164465"/>
          </a:xfrm>
          <a:prstGeom prst="rect">
            <a:avLst/>
          </a:prstGeom>
        </p:spPr>
        <p:txBody>
          <a:bodyPr wrap="square" lIns="0" tIns="13970" rIns="0" bIns="0" rtlCol="0" vert="horz">
            <a:spAutoFit/>
          </a:bodyPr>
          <a:lstStyle/>
          <a:p>
            <a:pPr marL="12700">
              <a:lnSpc>
                <a:spcPct val="100000"/>
              </a:lnSpc>
              <a:spcBef>
                <a:spcPts val="110"/>
              </a:spcBef>
            </a:pPr>
            <a:r>
              <a:rPr dirty="0" baseline="8547" sz="975" spc="7" i="1">
                <a:latin typeface="Arial"/>
                <a:cs typeface="Arial"/>
              </a:rPr>
              <a:t>x</a:t>
            </a:r>
            <a:r>
              <a:rPr dirty="0" baseline="7936" sz="1050" spc="7">
                <a:latin typeface="DejaVu Sans"/>
                <a:cs typeface="DejaVu Sans"/>
              </a:rPr>
              <a:t>→0−</a:t>
            </a:r>
            <a:r>
              <a:rPr dirty="0" baseline="7936" sz="1050" spc="82">
                <a:latin typeface="DejaVu Sans"/>
                <a:cs typeface="DejaVu Sans"/>
              </a:rPr>
              <a:t> </a:t>
            </a:r>
            <a:r>
              <a:rPr dirty="0" sz="900" spc="5" i="1">
                <a:latin typeface="Arial"/>
                <a:cs typeface="Arial"/>
              </a:rPr>
              <a:t>x</a:t>
            </a:r>
            <a:r>
              <a:rPr dirty="0" baseline="23809" sz="1050" spc="7">
                <a:latin typeface="DejaVu Sans"/>
                <a:cs typeface="DejaVu Sans"/>
              </a:rPr>
              <a:t>2</a:t>
            </a:r>
            <a:endParaRPr baseline="23809" sz="1050">
              <a:latin typeface="DejaVu Sans"/>
              <a:cs typeface="DejaVu Sans"/>
            </a:endParaRPr>
          </a:p>
        </p:txBody>
      </p:sp>
      <p:sp>
        <p:nvSpPr>
          <p:cNvPr id="18" name="object 18"/>
          <p:cNvSpPr/>
          <p:nvPr/>
        </p:nvSpPr>
        <p:spPr>
          <a:xfrm>
            <a:off x="1591138" y="1331939"/>
            <a:ext cx="143510" cy="0"/>
          </a:xfrm>
          <a:custGeom>
            <a:avLst/>
            <a:gdLst/>
            <a:ahLst/>
            <a:cxnLst/>
            <a:rect l="l" t="t" r="r" b="b"/>
            <a:pathLst>
              <a:path w="143510" h="0">
                <a:moveTo>
                  <a:pt x="0" y="0"/>
                </a:moveTo>
                <a:lnTo>
                  <a:pt x="142948" y="0"/>
                </a:lnTo>
              </a:path>
            </a:pathLst>
          </a:custGeom>
          <a:ln w="9529">
            <a:solidFill>
              <a:srgbClr val="000000"/>
            </a:solidFill>
          </a:ln>
        </p:spPr>
        <p:txBody>
          <a:bodyPr wrap="square" lIns="0" tIns="0" rIns="0" bIns="0" rtlCol="0"/>
          <a:lstStyle/>
          <a:p/>
        </p:txBody>
      </p:sp>
      <p:sp>
        <p:nvSpPr>
          <p:cNvPr id="19" name="object 19"/>
          <p:cNvSpPr txBox="1"/>
          <p:nvPr/>
        </p:nvSpPr>
        <p:spPr>
          <a:xfrm>
            <a:off x="1178183" y="1506412"/>
            <a:ext cx="36195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a:t>
            </a:r>
            <a:r>
              <a:rPr dirty="0" sz="900" spc="1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20" name="object 20"/>
          <p:cNvSpPr txBox="1"/>
          <p:nvPr/>
        </p:nvSpPr>
        <p:spPr>
          <a:xfrm>
            <a:off x="1620875" y="1420643"/>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21" name="object 21"/>
          <p:cNvSpPr txBox="1"/>
          <p:nvPr/>
        </p:nvSpPr>
        <p:spPr>
          <a:xfrm>
            <a:off x="1294328" y="1598879"/>
            <a:ext cx="437515" cy="164465"/>
          </a:xfrm>
          <a:prstGeom prst="rect">
            <a:avLst/>
          </a:prstGeom>
        </p:spPr>
        <p:txBody>
          <a:bodyPr wrap="square" lIns="0" tIns="13970" rIns="0" bIns="0" rtlCol="0" vert="horz">
            <a:spAutoFit/>
          </a:bodyPr>
          <a:lstStyle/>
          <a:p>
            <a:pPr marL="12700">
              <a:lnSpc>
                <a:spcPct val="100000"/>
              </a:lnSpc>
              <a:spcBef>
                <a:spcPts val="110"/>
              </a:spcBef>
            </a:pPr>
            <a:r>
              <a:rPr dirty="0" sz="650" spc="5" i="1">
                <a:latin typeface="Arial"/>
                <a:cs typeface="Arial"/>
              </a:rPr>
              <a:t>x</a:t>
            </a:r>
            <a:r>
              <a:rPr dirty="0" sz="700" spc="5">
                <a:latin typeface="DejaVu Sans"/>
                <a:cs typeface="DejaVu Sans"/>
              </a:rPr>
              <a:t>→0+</a:t>
            </a:r>
            <a:r>
              <a:rPr dirty="0" sz="700" spc="55">
                <a:latin typeface="DejaVu Sans"/>
                <a:cs typeface="DejaVu Sans"/>
              </a:rPr>
              <a:t> </a:t>
            </a:r>
            <a:r>
              <a:rPr dirty="0" baseline="-9259" sz="1350" spc="7" i="1">
                <a:latin typeface="Arial"/>
                <a:cs typeface="Arial"/>
              </a:rPr>
              <a:t>x</a:t>
            </a:r>
            <a:r>
              <a:rPr dirty="0" baseline="11904" sz="1050" spc="7">
                <a:latin typeface="DejaVu Sans"/>
                <a:cs typeface="DejaVu Sans"/>
              </a:rPr>
              <a:t>2</a:t>
            </a:r>
            <a:endParaRPr baseline="11904" sz="1050">
              <a:latin typeface="DejaVu Sans"/>
              <a:cs typeface="DejaVu Sans"/>
            </a:endParaRPr>
          </a:p>
        </p:txBody>
      </p:sp>
      <p:sp>
        <p:nvSpPr>
          <p:cNvPr id="22" name="object 22"/>
          <p:cNvSpPr/>
          <p:nvPr/>
        </p:nvSpPr>
        <p:spPr>
          <a:xfrm>
            <a:off x="1591138" y="1617836"/>
            <a:ext cx="143510" cy="0"/>
          </a:xfrm>
          <a:custGeom>
            <a:avLst/>
            <a:gdLst/>
            <a:ahLst/>
            <a:cxnLst/>
            <a:rect l="l" t="t" r="r" b="b"/>
            <a:pathLst>
              <a:path w="143510" h="0">
                <a:moveTo>
                  <a:pt x="0" y="0"/>
                </a:moveTo>
                <a:lnTo>
                  <a:pt x="142948" y="0"/>
                </a:lnTo>
              </a:path>
            </a:pathLst>
          </a:custGeom>
          <a:ln w="9529">
            <a:solidFill>
              <a:srgbClr val="000000"/>
            </a:solidFill>
          </a:ln>
        </p:spPr>
        <p:txBody>
          <a:bodyPr wrap="square" lIns="0" tIns="0" rIns="0" bIns="0" rtlCol="0"/>
          <a:lstStyle/>
          <a:p/>
        </p:txBody>
      </p:sp>
      <p:sp>
        <p:nvSpPr>
          <p:cNvPr id="23" name="object 23"/>
          <p:cNvSpPr txBox="1"/>
          <p:nvPr/>
        </p:nvSpPr>
        <p:spPr>
          <a:xfrm>
            <a:off x="1187713" y="1792308"/>
            <a:ext cx="45275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c. </a:t>
            </a:r>
            <a:r>
              <a:rPr dirty="0" sz="1050" spc="-65">
                <a:latin typeface="DejaVu Sans"/>
                <a:cs typeface="DejaVu Sans"/>
              </a:rPr>
              <a:t>lim</a:t>
            </a:r>
            <a:r>
              <a:rPr dirty="0" sz="1050" spc="-55">
                <a:latin typeface="DejaVu Sans"/>
                <a:cs typeface="DejaVu Sans"/>
              </a:rPr>
              <a:t> </a:t>
            </a:r>
            <a:r>
              <a:rPr dirty="0" baseline="37037" sz="1575" spc="-262">
                <a:latin typeface="DejaVu Sans"/>
                <a:cs typeface="DejaVu Sans"/>
              </a:rPr>
              <a:t>1</a:t>
            </a:r>
            <a:endParaRPr baseline="37037" sz="1575">
              <a:latin typeface="DejaVu Sans"/>
              <a:cs typeface="DejaVu Sans"/>
            </a:endParaRPr>
          </a:p>
        </p:txBody>
      </p:sp>
      <p:sp>
        <p:nvSpPr>
          <p:cNvPr id="24" name="object 24"/>
          <p:cNvSpPr txBox="1"/>
          <p:nvPr/>
        </p:nvSpPr>
        <p:spPr>
          <a:xfrm>
            <a:off x="1294328" y="1894305"/>
            <a:ext cx="367665" cy="164465"/>
          </a:xfrm>
          <a:prstGeom prst="rect">
            <a:avLst/>
          </a:prstGeom>
        </p:spPr>
        <p:txBody>
          <a:bodyPr wrap="square" lIns="0" tIns="13970" rIns="0" bIns="0" rtlCol="0" vert="horz">
            <a:spAutoFit/>
          </a:bodyPr>
          <a:lstStyle/>
          <a:p>
            <a:pPr marL="12700">
              <a:lnSpc>
                <a:spcPct val="100000"/>
              </a:lnSpc>
              <a:spcBef>
                <a:spcPts val="110"/>
              </a:spcBef>
            </a:pPr>
            <a:r>
              <a:rPr dirty="0" baseline="8547" sz="975" spc="15" i="1">
                <a:latin typeface="Arial"/>
                <a:cs typeface="Arial"/>
              </a:rPr>
              <a:t>x</a:t>
            </a:r>
            <a:r>
              <a:rPr dirty="0" baseline="7936" sz="1050" spc="15">
                <a:latin typeface="DejaVu Sans"/>
                <a:cs typeface="DejaVu Sans"/>
              </a:rPr>
              <a:t>→0</a:t>
            </a:r>
            <a:r>
              <a:rPr dirty="0" baseline="7936" sz="1050" spc="127">
                <a:latin typeface="DejaVu Sans"/>
                <a:cs typeface="DejaVu Sans"/>
              </a:rPr>
              <a:t> </a:t>
            </a:r>
            <a:r>
              <a:rPr dirty="0" sz="900" spc="5" i="1">
                <a:latin typeface="Arial"/>
                <a:cs typeface="Arial"/>
              </a:rPr>
              <a:t>x</a:t>
            </a:r>
            <a:r>
              <a:rPr dirty="0" baseline="19841" sz="1050" spc="7">
                <a:latin typeface="DejaVu Sans"/>
                <a:cs typeface="DejaVu Sans"/>
              </a:rPr>
              <a:t>2</a:t>
            </a:r>
            <a:endParaRPr baseline="19841" sz="1050">
              <a:latin typeface="DejaVu Sans"/>
              <a:cs typeface="DejaVu Sans"/>
            </a:endParaRPr>
          </a:p>
        </p:txBody>
      </p:sp>
      <p:sp>
        <p:nvSpPr>
          <p:cNvPr id="25" name="object 25"/>
          <p:cNvSpPr/>
          <p:nvPr/>
        </p:nvSpPr>
        <p:spPr>
          <a:xfrm>
            <a:off x="1524429" y="1894202"/>
            <a:ext cx="143510" cy="0"/>
          </a:xfrm>
          <a:custGeom>
            <a:avLst/>
            <a:gdLst/>
            <a:ahLst/>
            <a:cxnLst/>
            <a:rect l="l" t="t" r="r" b="b"/>
            <a:pathLst>
              <a:path w="143510" h="0">
                <a:moveTo>
                  <a:pt x="0" y="0"/>
                </a:moveTo>
                <a:lnTo>
                  <a:pt x="142948" y="0"/>
                </a:lnTo>
              </a:path>
            </a:pathLst>
          </a:custGeom>
          <a:ln w="9529">
            <a:solidFill>
              <a:srgbClr val="000000"/>
            </a:solidFill>
          </a:ln>
        </p:spPr>
        <p:txBody>
          <a:bodyPr wrap="square" lIns="0" tIns="0" rIns="0" bIns="0" rtlCol="0"/>
          <a:lstStyle/>
          <a:p/>
        </p:txBody>
      </p:sp>
      <p:sp>
        <p:nvSpPr>
          <p:cNvPr id="26" name="object 26"/>
          <p:cNvSpPr txBox="1"/>
          <p:nvPr/>
        </p:nvSpPr>
        <p:spPr>
          <a:xfrm>
            <a:off x="848360" y="2101912"/>
            <a:ext cx="2204720" cy="537845"/>
          </a:xfrm>
          <a:prstGeom prst="rect">
            <a:avLst/>
          </a:prstGeom>
        </p:spPr>
        <p:txBody>
          <a:bodyPr wrap="square" lIns="0" tIns="34925" rIns="0" bIns="0" rtlCol="0" vert="horz">
            <a:spAutoFit/>
          </a:bodyPr>
          <a:lstStyle/>
          <a:p>
            <a:pPr marL="12700">
              <a:lnSpc>
                <a:spcPct val="100000"/>
              </a:lnSpc>
              <a:spcBef>
                <a:spcPts val="275"/>
              </a:spcBef>
            </a:pPr>
            <a:r>
              <a:rPr dirty="0" sz="900" b="1">
                <a:latin typeface="Liberation Serif"/>
                <a:cs typeface="Liberation Serif"/>
              </a:rPr>
              <a:t>Hint</a:t>
            </a:r>
            <a:endParaRPr sz="900">
              <a:latin typeface="Liberation Serif"/>
              <a:cs typeface="Liberation Serif"/>
            </a:endParaRPr>
          </a:p>
          <a:p>
            <a:pPr marL="172720">
              <a:lnSpc>
                <a:spcPct val="100000"/>
              </a:lnSpc>
              <a:spcBef>
                <a:spcPts val="200"/>
              </a:spcBef>
            </a:pPr>
            <a:r>
              <a:rPr dirty="0" sz="900">
                <a:latin typeface="Liberation Serif"/>
                <a:cs typeface="Liberation Serif"/>
              </a:rPr>
              <a:t>Follow the procedures from Example</a:t>
            </a:r>
            <a:r>
              <a:rPr dirty="0" sz="900" spc="-95">
                <a:latin typeface="Liberation Serif"/>
                <a:cs typeface="Liberation Serif"/>
              </a:rPr>
              <a:t> </a:t>
            </a:r>
            <a:r>
              <a:rPr dirty="0" sz="1050" spc="-114">
                <a:latin typeface="DejaVu Sans"/>
                <a:cs typeface="DejaVu Sans"/>
              </a:rPr>
              <a:t>2.2.4</a:t>
            </a:r>
            <a:r>
              <a:rPr dirty="0" sz="900" spc="-114">
                <a:latin typeface="Liberation Serif"/>
                <a:cs typeface="Liberation Serif"/>
              </a:rPr>
              <a:t>.</a:t>
            </a:r>
            <a:endParaRPr sz="900">
              <a:latin typeface="Liberation Serif"/>
              <a:cs typeface="Liberation Serif"/>
            </a:endParaRPr>
          </a:p>
          <a:p>
            <a:pPr marL="12700">
              <a:lnSpc>
                <a:spcPct val="100000"/>
              </a:lnSpc>
              <a:spcBef>
                <a:spcPts val="240"/>
              </a:spcBef>
            </a:pPr>
            <a:r>
              <a:rPr dirty="0" sz="900" b="1">
                <a:latin typeface="Liberation Serif"/>
                <a:cs typeface="Liberation Serif"/>
              </a:rPr>
              <a:t>Answer</a:t>
            </a:r>
            <a:endParaRPr sz="900">
              <a:latin typeface="Liberation Serif"/>
              <a:cs typeface="Liberation Serif"/>
            </a:endParaRPr>
          </a:p>
        </p:txBody>
      </p:sp>
      <p:sp>
        <p:nvSpPr>
          <p:cNvPr id="27" name="object 27"/>
          <p:cNvSpPr txBox="1"/>
          <p:nvPr/>
        </p:nvSpPr>
        <p:spPr>
          <a:xfrm>
            <a:off x="1008432" y="2707176"/>
            <a:ext cx="100330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a. </a:t>
            </a:r>
            <a:r>
              <a:rPr dirty="0" sz="1050" spc="-65">
                <a:latin typeface="DejaVu Sans"/>
                <a:cs typeface="DejaVu Sans"/>
              </a:rPr>
              <a:t>lim </a:t>
            </a:r>
            <a:r>
              <a:rPr dirty="0" baseline="37037" sz="1575" spc="-262">
                <a:latin typeface="DejaVu Sans"/>
                <a:cs typeface="DejaVu Sans"/>
              </a:rPr>
              <a:t>1 </a:t>
            </a:r>
            <a:r>
              <a:rPr dirty="0" sz="1050" spc="-110">
                <a:latin typeface="DejaVu Sans"/>
                <a:cs typeface="DejaVu Sans"/>
              </a:rPr>
              <a:t>= </a:t>
            </a:r>
            <a:r>
              <a:rPr dirty="0" sz="1050" spc="-10">
                <a:latin typeface="DejaVu Sans"/>
                <a:cs typeface="DejaVu Sans"/>
              </a:rPr>
              <a:t>+∞</a:t>
            </a:r>
            <a:r>
              <a:rPr dirty="0" sz="1050" spc="-160">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28" name="object 28"/>
          <p:cNvSpPr txBox="1"/>
          <p:nvPr/>
        </p:nvSpPr>
        <p:spPr>
          <a:xfrm>
            <a:off x="1116239" y="2799643"/>
            <a:ext cx="437515" cy="164465"/>
          </a:xfrm>
          <a:prstGeom prst="rect">
            <a:avLst/>
          </a:prstGeom>
        </p:spPr>
        <p:txBody>
          <a:bodyPr wrap="square" lIns="0" tIns="13970" rIns="0" bIns="0" rtlCol="0" vert="horz">
            <a:spAutoFit/>
          </a:bodyPr>
          <a:lstStyle/>
          <a:p>
            <a:pPr marL="12700">
              <a:lnSpc>
                <a:spcPct val="100000"/>
              </a:lnSpc>
              <a:spcBef>
                <a:spcPts val="110"/>
              </a:spcBef>
            </a:pPr>
            <a:r>
              <a:rPr dirty="0" sz="650" spc="5" i="1">
                <a:latin typeface="Arial"/>
                <a:cs typeface="Arial"/>
              </a:rPr>
              <a:t>x</a:t>
            </a:r>
            <a:r>
              <a:rPr dirty="0" sz="700" spc="5">
                <a:latin typeface="DejaVu Sans"/>
                <a:cs typeface="DejaVu Sans"/>
              </a:rPr>
              <a:t>→0−</a:t>
            </a:r>
            <a:r>
              <a:rPr dirty="0" sz="700" spc="55">
                <a:latin typeface="DejaVu Sans"/>
                <a:cs typeface="DejaVu Sans"/>
              </a:rPr>
              <a:t> </a:t>
            </a:r>
            <a:r>
              <a:rPr dirty="0" baseline="-9259" sz="1350" spc="7" i="1">
                <a:latin typeface="Arial"/>
                <a:cs typeface="Arial"/>
              </a:rPr>
              <a:t>x</a:t>
            </a:r>
            <a:r>
              <a:rPr dirty="0" baseline="11904" sz="1050" spc="7">
                <a:latin typeface="DejaVu Sans"/>
                <a:cs typeface="DejaVu Sans"/>
              </a:rPr>
              <a:t>2</a:t>
            </a:r>
            <a:endParaRPr baseline="11904" sz="1050">
              <a:latin typeface="DejaVu Sans"/>
              <a:cs typeface="DejaVu Sans"/>
            </a:endParaRPr>
          </a:p>
        </p:txBody>
      </p:sp>
      <p:sp>
        <p:nvSpPr>
          <p:cNvPr id="29" name="object 29"/>
          <p:cNvSpPr/>
          <p:nvPr/>
        </p:nvSpPr>
        <p:spPr>
          <a:xfrm>
            <a:off x="1419600" y="2809070"/>
            <a:ext cx="133985" cy="0"/>
          </a:xfrm>
          <a:custGeom>
            <a:avLst/>
            <a:gdLst/>
            <a:ahLst/>
            <a:cxnLst/>
            <a:rect l="l" t="t" r="r" b="b"/>
            <a:pathLst>
              <a:path w="133984" h="0">
                <a:moveTo>
                  <a:pt x="0" y="0"/>
                </a:moveTo>
                <a:lnTo>
                  <a:pt x="133418" y="0"/>
                </a:lnTo>
              </a:path>
            </a:pathLst>
          </a:custGeom>
          <a:ln w="9529">
            <a:solidFill>
              <a:srgbClr val="000000"/>
            </a:solidFill>
          </a:ln>
        </p:spPr>
        <p:txBody>
          <a:bodyPr wrap="square" lIns="0" tIns="0" rIns="0" bIns="0" rtlCol="0"/>
          <a:lstStyle/>
          <a:p/>
        </p:txBody>
      </p:sp>
      <p:sp>
        <p:nvSpPr>
          <p:cNvPr id="30" name="object 30"/>
          <p:cNvSpPr txBox="1"/>
          <p:nvPr/>
        </p:nvSpPr>
        <p:spPr>
          <a:xfrm>
            <a:off x="1008432" y="3021662"/>
            <a:ext cx="100965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 </a:t>
            </a:r>
            <a:r>
              <a:rPr dirty="0" sz="1050" spc="-65">
                <a:latin typeface="DejaVu Sans"/>
                <a:cs typeface="DejaVu Sans"/>
              </a:rPr>
              <a:t>lim </a:t>
            </a:r>
            <a:r>
              <a:rPr dirty="0" baseline="37037" sz="1575" spc="-262">
                <a:latin typeface="DejaVu Sans"/>
                <a:cs typeface="DejaVu Sans"/>
              </a:rPr>
              <a:t>1 </a:t>
            </a:r>
            <a:r>
              <a:rPr dirty="0" sz="1050" spc="-110">
                <a:latin typeface="DejaVu Sans"/>
                <a:cs typeface="DejaVu Sans"/>
              </a:rPr>
              <a:t>= </a:t>
            </a:r>
            <a:r>
              <a:rPr dirty="0" sz="1050" spc="-10">
                <a:latin typeface="DejaVu Sans"/>
                <a:cs typeface="DejaVu Sans"/>
              </a:rPr>
              <a:t>+∞</a:t>
            </a:r>
            <a:r>
              <a:rPr dirty="0" sz="1050" spc="-160">
                <a:latin typeface="DejaVu Sans"/>
                <a:cs typeface="DejaVu Sans"/>
              </a:rPr>
              <a:t> </a:t>
            </a:r>
            <a:r>
              <a:rPr dirty="0" sz="900">
                <a:latin typeface="Liberation Serif"/>
                <a:cs typeface="Liberation Serif"/>
              </a:rPr>
              <a:t>;</a:t>
            </a:r>
            <a:endParaRPr sz="900">
              <a:latin typeface="Liberation Serif"/>
              <a:cs typeface="Liberation Serif"/>
            </a:endParaRPr>
          </a:p>
        </p:txBody>
      </p:sp>
      <p:sp>
        <p:nvSpPr>
          <p:cNvPr id="31" name="object 31"/>
          <p:cNvSpPr txBox="1"/>
          <p:nvPr/>
        </p:nvSpPr>
        <p:spPr>
          <a:xfrm>
            <a:off x="1122791" y="3133189"/>
            <a:ext cx="437515" cy="164465"/>
          </a:xfrm>
          <a:prstGeom prst="rect">
            <a:avLst/>
          </a:prstGeom>
        </p:spPr>
        <p:txBody>
          <a:bodyPr wrap="square" lIns="0" tIns="13970" rIns="0" bIns="0" rtlCol="0" vert="horz">
            <a:spAutoFit/>
          </a:bodyPr>
          <a:lstStyle/>
          <a:p>
            <a:pPr marL="12700">
              <a:lnSpc>
                <a:spcPct val="100000"/>
              </a:lnSpc>
              <a:spcBef>
                <a:spcPts val="110"/>
              </a:spcBef>
            </a:pPr>
            <a:r>
              <a:rPr dirty="0" baseline="8547" sz="975" spc="7" i="1">
                <a:latin typeface="Arial"/>
                <a:cs typeface="Arial"/>
              </a:rPr>
              <a:t>x</a:t>
            </a:r>
            <a:r>
              <a:rPr dirty="0" baseline="7936" sz="1050" spc="7">
                <a:latin typeface="DejaVu Sans"/>
                <a:cs typeface="DejaVu Sans"/>
              </a:rPr>
              <a:t>→0+</a:t>
            </a:r>
            <a:r>
              <a:rPr dirty="0" baseline="7936" sz="1050" spc="82">
                <a:latin typeface="DejaVu Sans"/>
                <a:cs typeface="DejaVu Sans"/>
              </a:rPr>
              <a:t> </a:t>
            </a:r>
            <a:r>
              <a:rPr dirty="0" sz="900" spc="5" i="1">
                <a:latin typeface="Arial"/>
                <a:cs typeface="Arial"/>
              </a:rPr>
              <a:t>x</a:t>
            </a:r>
            <a:r>
              <a:rPr dirty="0" baseline="23809" sz="1050" spc="7">
                <a:latin typeface="DejaVu Sans"/>
                <a:cs typeface="DejaVu Sans"/>
              </a:rPr>
              <a:t>2</a:t>
            </a:r>
            <a:endParaRPr baseline="23809" sz="1050">
              <a:latin typeface="DejaVu Sans"/>
              <a:cs typeface="DejaVu Sans"/>
            </a:endParaRPr>
          </a:p>
        </p:txBody>
      </p:sp>
      <p:sp>
        <p:nvSpPr>
          <p:cNvPr id="32" name="object 32"/>
          <p:cNvSpPr/>
          <p:nvPr/>
        </p:nvSpPr>
        <p:spPr>
          <a:xfrm>
            <a:off x="1419600" y="3133086"/>
            <a:ext cx="143510" cy="0"/>
          </a:xfrm>
          <a:custGeom>
            <a:avLst/>
            <a:gdLst/>
            <a:ahLst/>
            <a:cxnLst/>
            <a:rect l="l" t="t" r="r" b="b"/>
            <a:pathLst>
              <a:path w="143509" h="0">
                <a:moveTo>
                  <a:pt x="0" y="0"/>
                </a:moveTo>
                <a:lnTo>
                  <a:pt x="142948" y="0"/>
                </a:lnTo>
              </a:path>
            </a:pathLst>
          </a:custGeom>
          <a:ln w="9529">
            <a:solidFill>
              <a:srgbClr val="000000"/>
            </a:solidFill>
          </a:ln>
        </p:spPr>
        <p:txBody>
          <a:bodyPr wrap="square" lIns="0" tIns="0" rIns="0" bIns="0" rtlCol="0"/>
          <a:lstStyle/>
          <a:p/>
        </p:txBody>
      </p:sp>
      <p:sp>
        <p:nvSpPr>
          <p:cNvPr id="33" name="object 33"/>
          <p:cNvSpPr txBox="1"/>
          <p:nvPr/>
        </p:nvSpPr>
        <p:spPr>
          <a:xfrm>
            <a:off x="1008432" y="3345678"/>
            <a:ext cx="88138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c. </a:t>
            </a:r>
            <a:r>
              <a:rPr dirty="0" sz="1050" spc="-65">
                <a:latin typeface="DejaVu Sans"/>
                <a:cs typeface="DejaVu Sans"/>
              </a:rPr>
              <a:t>lim </a:t>
            </a:r>
            <a:r>
              <a:rPr dirty="0" baseline="37037" sz="1575" spc="-262">
                <a:latin typeface="DejaVu Sans"/>
                <a:cs typeface="DejaVu Sans"/>
              </a:rPr>
              <a:t>1 </a:t>
            </a:r>
            <a:r>
              <a:rPr dirty="0" sz="1050" spc="-110">
                <a:latin typeface="DejaVu Sans"/>
                <a:cs typeface="DejaVu Sans"/>
              </a:rPr>
              <a:t>=</a:t>
            </a:r>
            <a:r>
              <a:rPr dirty="0" sz="1050" spc="-145">
                <a:latin typeface="DejaVu Sans"/>
                <a:cs typeface="DejaVu Sans"/>
              </a:rPr>
              <a:t> </a:t>
            </a:r>
            <a:r>
              <a:rPr dirty="0" sz="1050" spc="-10">
                <a:latin typeface="DejaVu Sans"/>
                <a:cs typeface="DejaVu Sans"/>
              </a:rPr>
              <a:t>+∞</a:t>
            </a:r>
            <a:endParaRPr sz="1050">
              <a:latin typeface="DejaVu Sans"/>
              <a:cs typeface="DejaVu Sans"/>
            </a:endParaRPr>
          </a:p>
        </p:txBody>
      </p:sp>
      <p:sp>
        <p:nvSpPr>
          <p:cNvPr id="34" name="object 34"/>
          <p:cNvSpPr/>
          <p:nvPr/>
        </p:nvSpPr>
        <p:spPr>
          <a:xfrm>
            <a:off x="1343361" y="3447572"/>
            <a:ext cx="143510" cy="0"/>
          </a:xfrm>
          <a:custGeom>
            <a:avLst/>
            <a:gdLst/>
            <a:ahLst/>
            <a:cxnLst/>
            <a:rect l="l" t="t" r="r" b="b"/>
            <a:pathLst>
              <a:path w="143509" h="0">
                <a:moveTo>
                  <a:pt x="0" y="0"/>
                </a:moveTo>
                <a:lnTo>
                  <a:pt x="142948" y="0"/>
                </a:lnTo>
              </a:path>
            </a:pathLst>
          </a:custGeom>
          <a:ln w="9529">
            <a:solidFill>
              <a:srgbClr val="000000"/>
            </a:solidFill>
          </a:ln>
        </p:spPr>
        <p:txBody>
          <a:bodyPr wrap="square" lIns="0" tIns="0" rIns="0" bIns="0" rtlCol="0"/>
          <a:lstStyle/>
          <a:p/>
        </p:txBody>
      </p:sp>
      <p:sp>
        <p:nvSpPr>
          <p:cNvPr id="35" name="object 35"/>
          <p:cNvSpPr txBox="1"/>
          <p:nvPr/>
        </p:nvSpPr>
        <p:spPr>
          <a:xfrm>
            <a:off x="1008432" y="3423863"/>
            <a:ext cx="5655945" cy="506095"/>
          </a:xfrm>
          <a:prstGeom prst="rect">
            <a:avLst/>
          </a:prstGeom>
        </p:spPr>
        <p:txBody>
          <a:bodyPr wrap="square" lIns="0" tIns="28575" rIns="0" bIns="0" rtlCol="0" vert="horz">
            <a:spAutoFit/>
          </a:bodyPr>
          <a:lstStyle/>
          <a:p>
            <a:pPr marL="120014">
              <a:lnSpc>
                <a:spcPct val="100000"/>
              </a:lnSpc>
              <a:spcBef>
                <a:spcPts val="225"/>
              </a:spcBef>
            </a:pPr>
            <a:r>
              <a:rPr dirty="0" sz="650" spc="10" i="1">
                <a:latin typeface="Arial"/>
                <a:cs typeface="Arial"/>
              </a:rPr>
              <a:t>x</a:t>
            </a:r>
            <a:r>
              <a:rPr dirty="0" sz="700" spc="10">
                <a:latin typeface="DejaVu Sans"/>
                <a:cs typeface="DejaVu Sans"/>
              </a:rPr>
              <a:t>→0</a:t>
            </a:r>
            <a:r>
              <a:rPr dirty="0" sz="700" spc="150">
                <a:latin typeface="DejaVu Sans"/>
                <a:cs typeface="DejaVu Sans"/>
              </a:rPr>
              <a:t> </a:t>
            </a:r>
            <a:r>
              <a:rPr dirty="0" baseline="-9259" sz="1350" spc="7" i="1">
                <a:latin typeface="Arial"/>
                <a:cs typeface="Arial"/>
              </a:rPr>
              <a:t>x</a:t>
            </a:r>
            <a:r>
              <a:rPr dirty="0" baseline="11904" sz="1050" spc="7">
                <a:latin typeface="DejaVu Sans"/>
                <a:cs typeface="DejaVu Sans"/>
              </a:rPr>
              <a:t>2</a:t>
            </a:r>
            <a:endParaRPr baseline="11904" sz="1050">
              <a:latin typeface="DejaVu Sans"/>
              <a:cs typeface="DejaVu Sans"/>
            </a:endParaRPr>
          </a:p>
          <a:p>
            <a:pPr marL="12700" marR="5080">
              <a:lnSpc>
                <a:spcPts val="1200"/>
              </a:lnSpc>
              <a:spcBef>
                <a:spcPts val="210"/>
              </a:spcBef>
            </a:pPr>
            <a:r>
              <a:rPr dirty="0" sz="900">
                <a:latin typeface="Liberation Serif"/>
                <a:cs typeface="Liberation Serif"/>
              </a:rPr>
              <a:t>It</a:t>
            </a:r>
            <a:r>
              <a:rPr dirty="0" sz="900" spc="-5">
                <a:latin typeface="Liberation Serif"/>
                <a:cs typeface="Liberation Serif"/>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useful to</a:t>
            </a:r>
            <a:r>
              <a:rPr dirty="0" sz="900" spc="-5">
                <a:latin typeface="Liberation Serif"/>
                <a:cs typeface="Liberation Serif"/>
              </a:rPr>
              <a:t> </a:t>
            </a:r>
            <a:r>
              <a:rPr dirty="0" sz="900">
                <a:latin typeface="Liberation Serif"/>
                <a:cs typeface="Liberation Serif"/>
              </a:rPr>
              <a:t>point out</a:t>
            </a:r>
            <a:r>
              <a:rPr dirty="0" sz="900" spc="-5">
                <a:latin typeface="Liberation Serif"/>
                <a:cs typeface="Liberation Serif"/>
              </a:rPr>
              <a:t> </a:t>
            </a:r>
            <a:r>
              <a:rPr dirty="0" sz="900">
                <a:latin typeface="Liberation Serif"/>
                <a:cs typeface="Liberation Serif"/>
              </a:rPr>
              <a:t>that functions</a:t>
            </a:r>
            <a:r>
              <a:rPr dirty="0" sz="900" spc="-5">
                <a:latin typeface="Liberation Serif"/>
                <a:cs typeface="Liberation Serif"/>
              </a:rPr>
              <a:t> </a:t>
            </a:r>
            <a:r>
              <a:rPr dirty="0" sz="900">
                <a:latin typeface="Liberation Serif"/>
                <a:cs typeface="Liberation Serif"/>
              </a:rPr>
              <a:t>of the</a:t>
            </a:r>
            <a:r>
              <a:rPr dirty="0" sz="900" spc="-5">
                <a:latin typeface="Liberation Serif"/>
                <a:cs typeface="Liberation Serif"/>
              </a:rPr>
              <a:t> </a:t>
            </a:r>
            <a:r>
              <a:rPr dirty="0" sz="900">
                <a:latin typeface="Liberation Serif"/>
                <a:cs typeface="Liberation Serif"/>
              </a:rPr>
              <a:t>form</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1050" spc="-110">
                <a:latin typeface="DejaVu Sans"/>
                <a:cs typeface="DejaVu Sans"/>
              </a:rPr>
              <a:t>=</a:t>
            </a:r>
            <a:r>
              <a:rPr dirty="0" sz="1050" spc="-130">
                <a:latin typeface="DejaVu Sans"/>
                <a:cs typeface="DejaVu Sans"/>
              </a:rPr>
              <a:t> </a:t>
            </a:r>
            <a:r>
              <a:rPr dirty="0" sz="1050" spc="25">
                <a:latin typeface="DejaVu Sans"/>
                <a:cs typeface="DejaVu Sans"/>
              </a:rPr>
              <a:t>1/(</a:t>
            </a:r>
            <a:r>
              <a:rPr dirty="0" sz="900" spc="25" i="1">
                <a:latin typeface="Arial"/>
                <a:cs typeface="Arial"/>
              </a:rPr>
              <a:t>x</a:t>
            </a:r>
            <a:r>
              <a:rPr dirty="0" sz="900" spc="-75" i="1">
                <a:latin typeface="Arial"/>
                <a:cs typeface="Arial"/>
              </a:rPr>
              <a:t> </a:t>
            </a:r>
            <a:r>
              <a:rPr dirty="0" sz="1050" spc="-110">
                <a:latin typeface="DejaVu Sans"/>
                <a:cs typeface="DejaVu Sans"/>
              </a:rPr>
              <a:t>−</a:t>
            </a:r>
            <a:r>
              <a:rPr dirty="0" sz="1050" spc="-204">
                <a:latin typeface="DejaVu Sans"/>
                <a:cs typeface="DejaVu Sans"/>
              </a:rPr>
              <a:t> </a:t>
            </a:r>
            <a:r>
              <a:rPr dirty="0" sz="900" spc="15" i="1">
                <a:latin typeface="Arial"/>
                <a:cs typeface="Arial"/>
              </a:rPr>
              <a:t>a</a:t>
            </a:r>
            <a:r>
              <a:rPr dirty="0" sz="1050" spc="15">
                <a:latin typeface="DejaVu Sans"/>
                <a:cs typeface="DejaVu Sans"/>
              </a:rPr>
              <a:t>)</a:t>
            </a:r>
            <a:r>
              <a:rPr dirty="0" baseline="34188" sz="975" spc="22" i="1">
                <a:latin typeface="Arial"/>
                <a:cs typeface="Arial"/>
              </a:rPr>
              <a:t>n</a:t>
            </a:r>
            <a:r>
              <a:rPr dirty="0" baseline="34188" sz="975" spc="127" i="1">
                <a:latin typeface="Arial"/>
                <a:cs typeface="Arial"/>
              </a:rPr>
              <a:t> </a:t>
            </a:r>
            <a:r>
              <a:rPr dirty="0" sz="900">
                <a:latin typeface="Liberation Serif"/>
                <a:cs typeface="Liberation Serif"/>
              </a:rPr>
              <a:t>,</a:t>
            </a:r>
            <a:r>
              <a:rPr dirty="0" sz="900" spc="-5">
                <a:latin typeface="Liberation Serif"/>
                <a:cs typeface="Liberation Serif"/>
              </a:rPr>
              <a:t> </a:t>
            </a:r>
            <a:r>
              <a:rPr dirty="0" sz="900">
                <a:latin typeface="Liberation Serif"/>
                <a:cs typeface="Liberation Serif"/>
              </a:rPr>
              <a:t>where n</a:t>
            </a:r>
            <a:r>
              <a:rPr dirty="0" sz="900" spc="-5">
                <a:latin typeface="Liberation Serif"/>
                <a:cs typeface="Liberation Serif"/>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a positive</a:t>
            </a:r>
            <a:r>
              <a:rPr dirty="0" sz="900" spc="-5">
                <a:latin typeface="Liberation Serif"/>
                <a:cs typeface="Liberation Serif"/>
              </a:rPr>
              <a:t> integer,</a:t>
            </a:r>
            <a:r>
              <a:rPr dirty="0" sz="900">
                <a:latin typeface="Liberation Serif"/>
                <a:cs typeface="Liberation Serif"/>
              </a:rPr>
              <a:t> have</a:t>
            </a:r>
            <a:r>
              <a:rPr dirty="0" sz="900" spc="-5">
                <a:latin typeface="Liberation Serif"/>
                <a:cs typeface="Liberation Serif"/>
              </a:rPr>
              <a:t> </a:t>
            </a:r>
            <a:r>
              <a:rPr dirty="0" sz="900">
                <a:latin typeface="Liberation Serif"/>
                <a:cs typeface="Liberation Serif"/>
              </a:rPr>
              <a:t>infinite limits</a:t>
            </a:r>
            <a:r>
              <a:rPr dirty="0" sz="900" spc="-5">
                <a:latin typeface="Liberation Serif"/>
                <a:cs typeface="Liberation Serif"/>
              </a:rPr>
              <a:t> </a:t>
            </a:r>
            <a:r>
              <a:rPr dirty="0" sz="900">
                <a:latin typeface="Liberation Serif"/>
                <a:cs typeface="Liberation Serif"/>
              </a:rPr>
              <a:t>as  x approaches a from either the left or right (Figure </a:t>
            </a:r>
            <a:r>
              <a:rPr dirty="0" sz="1050" spc="-100">
                <a:latin typeface="DejaVu Sans"/>
                <a:cs typeface="DejaVu Sans"/>
              </a:rPr>
              <a:t>2.2.9</a:t>
            </a:r>
            <a:r>
              <a:rPr dirty="0" sz="900" spc="-100">
                <a:latin typeface="Liberation Serif"/>
                <a:cs typeface="Liberation Serif"/>
              </a:rPr>
              <a:t>). </a:t>
            </a:r>
            <a:r>
              <a:rPr dirty="0" sz="900">
                <a:latin typeface="Liberation Serif"/>
                <a:cs typeface="Liberation Serif"/>
              </a:rPr>
              <a:t>These limits are summarized in the above</a:t>
            </a:r>
            <a:r>
              <a:rPr dirty="0" sz="900" spc="-80">
                <a:latin typeface="Liberation Serif"/>
                <a:cs typeface="Liberation Serif"/>
              </a:rPr>
              <a:t> </a:t>
            </a:r>
            <a:r>
              <a:rPr dirty="0" sz="900">
                <a:latin typeface="Liberation Serif"/>
                <a:cs typeface="Liberation Serif"/>
              </a:rPr>
              <a:t>definitions.</a:t>
            </a:r>
            <a:endParaRPr sz="900">
              <a:latin typeface="Liberation Serif"/>
              <a:cs typeface="Liberation Serif"/>
            </a:endParaRPr>
          </a:p>
        </p:txBody>
      </p:sp>
      <p:sp>
        <p:nvSpPr>
          <p:cNvPr id="36" name="object 36"/>
          <p:cNvSpPr txBox="1"/>
          <p:nvPr/>
        </p:nvSpPr>
        <p:spPr>
          <a:xfrm>
            <a:off x="772121" y="6738315"/>
            <a:ext cx="4700905" cy="590550"/>
          </a:xfrm>
          <a:prstGeom prst="rect">
            <a:avLst/>
          </a:prstGeom>
        </p:spPr>
        <p:txBody>
          <a:bodyPr wrap="square" lIns="0" tIns="11430" rIns="0" bIns="0" rtlCol="0" vert="horz">
            <a:spAutoFit/>
          </a:bodyPr>
          <a:lstStyle/>
          <a:p>
            <a:pPr marL="1323975">
              <a:lnSpc>
                <a:spcPct val="100000"/>
              </a:lnSpc>
              <a:spcBef>
                <a:spcPts val="90"/>
              </a:spcBef>
            </a:pPr>
            <a:r>
              <a:rPr dirty="0" sz="900" b="1" i="1">
                <a:latin typeface="Liberation Serif"/>
                <a:cs typeface="Liberation Serif"/>
              </a:rPr>
              <a:t>Figure </a:t>
            </a:r>
            <a:r>
              <a:rPr dirty="0" sz="950" spc="-35">
                <a:latin typeface="Verdana"/>
                <a:cs typeface="Verdana"/>
              </a:rPr>
              <a:t>2.2.9</a:t>
            </a:r>
            <a:r>
              <a:rPr dirty="0" sz="900" spc="-35" b="1" i="1">
                <a:latin typeface="Liberation Serif"/>
                <a:cs typeface="Liberation Serif"/>
              </a:rPr>
              <a:t>: </a:t>
            </a:r>
            <a:r>
              <a:rPr dirty="0" sz="900" i="1">
                <a:latin typeface="Liberation Serif"/>
                <a:cs typeface="Liberation Serif"/>
              </a:rPr>
              <a:t>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35">
                <a:latin typeface="DejaVu Sans"/>
                <a:cs typeface="DejaVu Sans"/>
              </a:rPr>
              <a:t> </a:t>
            </a:r>
            <a:r>
              <a:rPr dirty="0" sz="1050" spc="-110">
                <a:latin typeface="DejaVu Sans"/>
                <a:cs typeface="DejaVu Sans"/>
              </a:rPr>
              <a:t>= </a:t>
            </a:r>
            <a:r>
              <a:rPr dirty="0" sz="1050" spc="25">
                <a:latin typeface="DejaVu Sans"/>
                <a:cs typeface="DejaVu Sans"/>
              </a:rPr>
              <a:t>1/(</a:t>
            </a:r>
            <a:r>
              <a:rPr dirty="0" sz="900" spc="25" i="1">
                <a:latin typeface="Arial"/>
                <a:cs typeface="Arial"/>
              </a:rPr>
              <a:t>x </a:t>
            </a:r>
            <a:r>
              <a:rPr dirty="0" sz="1050" spc="-110">
                <a:latin typeface="DejaVu Sans"/>
                <a:cs typeface="DejaVu Sans"/>
              </a:rPr>
              <a:t>− </a:t>
            </a:r>
            <a:r>
              <a:rPr dirty="0" sz="900" spc="15" i="1">
                <a:latin typeface="Arial"/>
                <a:cs typeface="Arial"/>
              </a:rPr>
              <a:t>a</a:t>
            </a:r>
            <a:r>
              <a:rPr dirty="0" sz="1050" spc="15">
                <a:latin typeface="DejaVu Sans"/>
                <a:cs typeface="DejaVu Sans"/>
              </a:rPr>
              <a:t>)</a:t>
            </a:r>
            <a:r>
              <a:rPr dirty="0" baseline="34188" sz="975" spc="22" i="1">
                <a:latin typeface="Arial"/>
                <a:cs typeface="Arial"/>
              </a:rPr>
              <a:t>n </a:t>
            </a:r>
            <a:r>
              <a:rPr dirty="0" sz="900" i="1">
                <a:latin typeface="Liberation Serif"/>
                <a:cs typeface="Liberation Serif"/>
              </a:rPr>
              <a:t>has infinite limits at </a:t>
            </a:r>
            <a:r>
              <a:rPr dirty="0" sz="900" i="1">
                <a:latin typeface="Arial"/>
                <a:cs typeface="Arial"/>
              </a:rPr>
              <a:t>a</a:t>
            </a:r>
            <a:r>
              <a:rPr dirty="0" sz="900" i="1">
                <a:latin typeface="Liberation Serif"/>
                <a:cs typeface="Liberation Serif"/>
              </a:rPr>
              <a:t>.</a:t>
            </a:r>
            <a:endParaRPr sz="900">
              <a:latin typeface="Liberation Serif"/>
              <a:cs typeface="Liberation Serif"/>
            </a:endParaRPr>
          </a:p>
          <a:p>
            <a:pPr marL="12700">
              <a:lnSpc>
                <a:spcPct val="100000"/>
              </a:lnSpc>
              <a:spcBef>
                <a:spcPts val="765"/>
              </a:spcBef>
            </a:pPr>
            <a:r>
              <a:rPr dirty="0" sz="900" b="1">
                <a:solidFill>
                  <a:srgbClr val="1279C2"/>
                </a:solidFill>
                <a:latin typeface="Liberation Sans"/>
                <a:cs typeface="Liberation Sans"/>
              </a:rPr>
              <a:t>INFINITE LIMITS FROM POSITIVE</a:t>
            </a:r>
            <a:r>
              <a:rPr dirty="0" sz="900" spc="-10" b="1">
                <a:solidFill>
                  <a:srgbClr val="1279C2"/>
                </a:solidFill>
                <a:latin typeface="Liberation Sans"/>
                <a:cs typeface="Liberation Sans"/>
              </a:rPr>
              <a:t> </a:t>
            </a:r>
            <a:r>
              <a:rPr dirty="0" sz="900" b="1">
                <a:solidFill>
                  <a:srgbClr val="1279C2"/>
                </a:solidFill>
                <a:latin typeface="Liberation Sans"/>
                <a:cs typeface="Liberation Sans"/>
              </a:rPr>
              <a:t>INTEGERS</a:t>
            </a:r>
            <a:endParaRPr sz="900">
              <a:latin typeface="Liberation Sans"/>
              <a:cs typeface="Liberation Sans"/>
            </a:endParaRPr>
          </a:p>
          <a:p>
            <a:pPr marL="12700">
              <a:lnSpc>
                <a:spcPct val="100000"/>
              </a:lnSpc>
              <a:spcBef>
                <a:spcPts val="270"/>
              </a:spcBef>
            </a:pPr>
            <a:r>
              <a:rPr dirty="0" sz="900">
                <a:latin typeface="Liberation Serif"/>
                <a:cs typeface="Liberation Serif"/>
              </a:rPr>
              <a:t>If </a:t>
            </a:r>
            <a:r>
              <a:rPr dirty="0" sz="900" spc="90" i="1">
                <a:latin typeface="Arial"/>
                <a:cs typeface="Arial"/>
              </a:rPr>
              <a:t>n </a:t>
            </a:r>
            <a:r>
              <a:rPr dirty="0" sz="900">
                <a:latin typeface="Liberation Serif"/>
                <a:cs typeface="Liberation Serif"/>
              </a:rPr>
              <a:t>is a positive even </a:t>
            </a:r>
            <a:r>
              <a:rPr dirty="0" sz="900" spc="-5">
                <a:latin typeface="Liberation Serif"/>
                <a:cs typeface="Liberation Serif"/>
              </a:rPr>
              <a:t>integer,</a:t>
            </a:r>
            <a:r>
              <a:rPr dirty="0" sz="900" spc="-155">
                <a:latin typeface="Liberation Serif"/>
                <a:cs typeface="Liberation Serif"/>
              </a:rPr>
              <a:t> </a:t>
            </a:r>
            <a:r>
              <a:rPr dirty="0" sz="900">
                <a:latin typeface="Liberation Serif"/>
                <a:cs typeface="Liberation Serif"/>
              </a:rPr>
              <a:t>then</a:t>
            </a:r>
            <a:endParaRPr sz="900">
              <a:latin typeface="Liberation Serif"/>
              <a:cs typeface="Liberation Serif"/>
            </a:endParaRPr>
          </a:p>
        </p:txBody>
      </p:sp>
      <p:sp>
        <p:nvSpPr>
          <p:cNvPr id="37" name="object 37"/>
          <p:cNvSpPr txBox="1"/>
          <p:nvPr/>
        </p:nvSpPr>
        <p:spPr>
          <a:xfrm>
            <a:off x="3211621" y="7443525"/>
            <a:ext cx="1130300" cy="184150"/>
          </a:xfrm>
          <a:prstGeom prst="rect">
            <a:avLst/>
          </a:prstGeom>
        </p:spPr>
        <p:txBody>
          <a:bodyPr wrap="square" lIns="0" tIns="11430" rIns="0" bIns="0" rtlCol="0" vert="horz">
            <a:spAutoFit/>
          </a:bodyPr>
          <a:lstStyle/>
          <a:p>
            <a:pPr marL="12700">
              <a:lnSpc>
                <a:spcPct val="100000"/>
              </a:lnSpc>
              <a:spcBef>
                <a:spcPts val="90"/>
              </a:spcBef>
              <a:tabLst>
                <a:tab pos="739140" algn="l"/>
              </a:tabLst>
            </a:pPr>
            <a:r>
              <a:rPr dirty="0" sz="1050" spc="-65">
                <a:latin typeface="DejaVu Sans"/>
                <a:cs typeface="DejaVu Sans"/>
              </a:rPr>
              <a:t>lim	</a:t>
            </a:r>
            <a:r>
              <a:rPr dirty="0" sz="1050" spc="-110">
                <a:latin typeface="DejaVu Sans"/>
                <a:cs typeface="DejaVu Sans"/>
              </a:rPr>
              <a:t>=</a:t>
            </a:r>
            <a:r>
              <a:rPr dirty="0" sz="1050" spc="-190">
                <a:latin typeface="DejaVu Sans"/>
                <a:cs typeface="DejaVu Sans"/>
              </a:rPr>
              <a:t> </a:t>
            </a:r>
            <a:r>
              <a:rPr dirty="0" sz="1050" spc="-35">
                <a:latin typeface="DejaVu Sans"/>
                <a:cs typeface="DejaVu Sans"/>
              </a:rPr>
              <a:t>+∞.</a:t>
            </a:r>
            <a:endParaRPr sz="1050">
              <a:latin typeface="DejaVu Sans"/>
              <a:cs typeface="DejaVu Sans"/>
            </a:endParaRPr>
          </a:p>
        </p:txBody>
      </p:sp>
      <p:sp>
        <p:nvSpPr>
          <p:cNvPr id="38" name="object 38"/>
          <p:cNvSpPr txBox="1"/>
          <p:nvPr/>
        </p:nvSpPr>
        <p:spPr>
          <a:xfrm>
            <a:off x="3629143" y="7357757"/>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39" name="object 39"/>
          <p:cNvSpPr txBox="1"/>
          <p:nvPr/>
        </p:nvSpPr>
        <p:spPr>
          <a:xfrm>
            <a:off x="3205664" y="7538824"/>
            <a:ext cx="688975" cy="184150"/>
          </a:xfrm>
          <a:prstGeom prst="rect">
            <a:avLst/>
          </a:prstGeom>
        </p:spPr>
        <p:txBody>
          <a:bodyPr wrap="square" lIns="0" tIns="11430" rIns="0" bIns="0" rtlCol="0" vert="horz">
            <a:spAutoFit/>
          </a:bodyPr>
          <a:lstStyle/>
          <a:p>
            <a:pPr marL="12700">
              <a:lnSpc>
                <a:spcPct val="100000"/>
              </a:lnSpc>
              <a:spcBef>
                <a:spcPts val="90"/>
              </a:spcBef>
            </a:pPr>
            <a:r>
              <a:rPr dirty="0" baseline="12820" sz="975" spc="67" i="1">
                <a:latin typeface="Arial"/>
                <a:cs typeface="Arial"/>
              </a:rPr>
              <a:t>x</a:t>
            </a:r>
            <a:r>
              <a:rPr dirty="0" baseline="11904" sz="1050" spc="67">
                <a:latin typeface="DejaVu Sans"/>
                <a:cs typeface="DejaVu Sans"/>
              </a:rPr>
              <a:t>→</a:t>
            </a:r>
            <a:r>
              <a:rPr dirty="0" baseline="12820" sz="975" spc="67" i="1">
                <a:latin typeface="Arial"/>
                <a:cs typeface="Arial"/>
              </a:rPr>
              <a:t>a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160">
                <a:latin typeface="DejaVu Sans"/>
                <a:cs typeface="DejaVu Sans"/>
              </a:rPr>
              <a:t> </a:t>
            </a:r>
            <a:r>
              <a:rPr dirty="0" sz="900" spc="15" i="1">
                <a:latin typeface="Arial"/>
                <a:cs typeface="Arial"/>
              </a:rPr>
              <a:t>a</a:t>
            </a:r>
            <a:r>
              <a:rPr dirty="0" sz="1050" spc="15">
                <a:latin typeface="DejaVu Sans"/>
                <a:cs typeface="DejaVu Sans"/>
              </a:rPr>
              <a:t>)</a:t>
            </a:r>
            <a:r>
              <a:rPr dirty="0" baseline="25641" sz="975" spc="22" i="1">
                <a:latin typeface="Arial"/>
                <a:cs typeface="Arial"/>
              </a:rPr>
              <a:t>n</a:t>
            </a:r>
            <a:endParaRPr baseline="25641" sz="975">
              <a:latin typeface="Arial"/>
              <a:cs typeface="Arial"/>
            </a:endParaRPr>
          </a:p>
        </p:txBody>
      </p:sp>
      <p:sp>
        <p:nvSpPr>
          <p:cNvPr id="40" name="object 40"/>
          <p:cNvSpPr/>
          <p:nvPr/>
        </p:nvSpPr>
        <p:spPr>
          <a:xfrm>
            <a:off x="3439934" y="7554948"/>
            <a:ext cx="467359" cy="0"/>
          </a:xfrm>
          <a:custGeom>
            <a:avLst/>
            <a:gdLst/>
            <a:ahLst/>
            <a:cxnLst/>
            <a:rect l="l" t="t" r="r" b="b"/>
            <a:pathLst>
              <a:path w="467360" h="0">
                <a:moveTo>
                  <a:pt x="0" y="0"/>
                </a:moveTo>
                <a:lnTo>
                  <a:pt x="466963" y="0"/>
                </a:lnTo>
              </a:path>
            </a:pathLst>
          </a:custGeom>
          <a:ln w="9529">
            <a:solidFill>
              <a:srgbClr val="000000"/>
            </a:solidFill>
          </a:ln>
        </p:spPr>
        <p:txBody>
          <a:bodyPr wrap="square" lIns="0" tIns="0" rIns="0" bIns="0" rtlCol="0"/>
          <a:lstStyle/>
          <a:p/>
        </p:txBody>
      </p:sp>
      <p:sp>
        <p:nvSpPr>
          <p:cNvPr id="41" name="object 41"/>
          <p:cNvSpPr txBox="1"/>
          <p:nvPr/>
        </p:nvSpPr>
        <p:spPr>
          <a:xfrm>
            <a:off x="6318513" y="7443525"/>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17</a:t>
            </a:r>
            <a:r>
              <a:rPr dirty="0" sz="1050" spc="-25">
                <a:latin typeface="DejaVu Sans"/>
                <a:cs typeface="DejaVu Sans"/>
              </a:rPr>
              <a:t>)</a:t>
            </a:r>
            <a:endParaRPr sz="1050">
              <a:latin typeface="DejaVu Sans"/>
              <a:cs typeface="DejaVu Sans"/>
            </a:endParaRPr>
          </a:p>
        </p:txBody>
      </p:sp>
      <p:sp>
        <p:nvSpPr>
          <p:cNvPr id="42" name="object 42"/>
          <p:cNvSpPr txBox="1"/>
          <p:nvPr/>
        </p:nvSpPr>
        <p:spPr>
          <a:xfrm>
            <a:off x="772121" y="7783769"/>
            <a:ext cx="1573530" cy="164465"/>
          </a:xfrm>
          <a:prstGeom prst="rect">
            <a:avLst/>
          </a:prstGeom>
        </p:spPr>
        <p:txBody>
          <a:bodyPr wrap="square" lIns="0" tIns="13970" rIns="0" bIns="0" rtlCol="0" vert="horz">
            <a:spAutoFit/>
          </a:bodyPr>
          <a:lstStyle/>
          <a:p>
            <a:pPr marL="12700">
              <a:lnSpc>
                <a:spcPct val="100000"/>
              </a:lnSpc>
              <a:spcBef>
                <a:spcPts val="110"/>
              </a:spcBef>
            </a:pPr>
            <a:r>
              <a:rPr dirty="0" sz="900">
                <a:latin typeface="Liberation Serif"/>
                <a:cs typeface="Liberation Serif"/>
              </a:rPr>
              <a:t>If </a:t>
            </a:r>
            <a:r>
              <a:rPr dirty="0" sz="900" spc="90" i="1">
                <a:latin typeface="Arial"/>
                <a:cs typeface="Arial"/>
              </a:rPr>
              <a:t>n</a:t>
            </a:r>
            <a:r>
              <a:rPr dirty="0" sz="900" spc="-140" i="1">
                <a:latin typeface="Arial"/>
                <a:cs typeface="Arial"/>
              </a:rPr>
              <a:t> </a:t>
            </a:r>
            <a:r>
              <a:rPr dirty="0" sz="900">
                <a:latin typeface="Liberation Serif"/>
                <a:cs typeface="Liberation Serif"/>
              </a:rPr>
              <a:t>is a positive odd </a:t>
            </a:r>
            <a:r>
              <a:rPr dirty="0" sz="900" spc="-5">
                <a:latin typeface="Liberation Serif"/>
                <a:cs typeface="Liberation Serif"/>
              </a:rPr>
              <a:t>integer, </a:t>
            </a:r>
            <a:r>
              <a:rPr dirty="0" sz="900">
                <a:latin typeface="Liberation Serif"/>
                <a:cs typeface="Liberation Serif"/>
              </a:rPr>
              <a:t>then</a:t>
            </a:r>
            <a:endParaRPr sz="900">
              <a:latin typeface="Liberation Serif"/>
              <a:cs typeface="Liberation Serif"/>
            </a:endParaRPr>
          </a:p>
        </p:txBody>
      </p:sp>
      <p:sp>
        <p:nvSpPr>
          <p:cNvPr id="43" name="object 43"/>
          <p:cNvSpPr txBox="1"/>
          <p:nvPr/>
        </p:nvSpPr>
        <p:spPr>
          <a:xfrm>
            <a:off x="3989945" y="8062967"/>
            <a:ext cx="370840" cy="184150"/>
          </a:xfrm>
          <a:prstGeom prst="rect">
            <a:avLst/>
          </a:prstGeom>
        </p:spPr>
        <p:txBody>
          <a:bodyPr wrap="square" lIns="0" tIns="11430" rIns="0" bIns="0" rtlCol="0" vert="horz">
            <a:spAutoFit/>
          </a:bodyPr>
          <a:lstStyle/>
          <a:p>
            <a:pPr marL="12700">
              <a:lnSpc>
                <a:spcPct val="100000"/>
              </a:lnSpc>
              <a:spcBef>
                <a:spcPts val="90"/>
              </a:spcBef>
            </a:pPr>
            <a:r>
              <a:rPr dirty="0" sz="1050" spc="-110">
                <a:latin typeface="DejaVu Sans"/>
                <a:cs typeface="DejaVu Sans"/>
              </a:rPr>
              <a:t>=</a:t>
            </a:r>
            <a:r>
              <a:rPr dirty="0" sz="1050" spc="-195">
                <a:latin typeface="DejaVu Sans"/>
                <a:cs typeface="DejaVu Sans"/>
              </a:rPr>
              <a:t> </a:t>
            </a:r>
            <a:r>
              <a:rPr dirty="0" sz="1050" spc="-10">
                <a:latin typeface="DejaVu Sans"/>
                <a:cs typeface="DejaVu Sans"/>
              </a:rPr>
              <a:t>+∞</a:t>
            </a:r>
            <a:endParaRPr sz="1050">
              <a:latin typeface="DejaVu Sans"/>
              <a:cs typeface="DejaVu Sans"/>
            </a:endParaRPr>
          </a:p>
        </p:txBody>
      </p:sp>
      <p:sp>
        <p:nvSpPr>
          <p:cNvPr id="44" name="object 44"/>
          <p:cNvSpPr txBox="1"/>
          <p:nvPr/>
        </p:nvSpPr>
        <p:spPr>
          <a:xfrm>
            <a:off x="3228746" y="8062967"/>
            <a:ext cx="207010" cy="184150"/>
          </a:xfrm>
          <a:prstGeom prst="rect">
            <a:avLst/>
          </a:prstGeom>
        </p:spPr>
        <p:txBody>
          <a:bodyPr wrap="square" lIns="0" tIns="11430" rIns="0" bIns="0" rtlCol="0" vert="horz">
            <a:spAutoFit/>
          </a:bodyPr>
          <a:lstStyle/>
          <a:p>
            <a:pPr marL="12700">
              <a:lnSpc>
                <a:spcPct val="100000"/>
              </a:lnSpc>
              <a:spcBef>
                <a:spcPts val="90"/>
              </a:spcBef>
            </a:pPr>
            <a:r>
              <a:rPr dirty="0" sz="1050">
                <a:latin typeface="DejaVu Sans"/>
                <a:cs typeface="DejaVu Sans"/>
              </a:rPr>
              <a:t>li</a:t>
            </a:r>
            <a:r>
              <a:rPr dirty="0" sz="1050" spc="-200">
                <a:latin typeface="DejaVu Sans"/>
                <a:cs typeface="DejaVu Sans"/>
              </a:rPr>
              <a:t>m</a:t>
            </a:r>
            <a:endParaRPr sz="1050">
              <a:latin typeface="DejaVu Sans"/>
              <a:cs typeface="DejaVu Sans"/>
            </a:endParaRPr>
          </a:p>
        </p:txBody>
      </p:sp>
      <p:sp>
        <p:nvSpPr>
          <p:cNvPr id="45" name="object 45"/>
          <p:cNvSpPr txBox="1"/>
          <p:nvPr/>
        </p:nvSpPr>
        <p:spPr>
          <a:xfrm>
            <a:off x="3680967" y="7977198"/>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46" name="object 46"/>
          <p:cNvSpPr txBox="1"/>
          <p:nvPr/>
        </p:nvSpPr>
        <p:spPr>
          <a:xfrm>
            <a:off x="3188244" y="8148736"/>
            <a:ext cx="758825"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37" i="1">
                <a:latin typeface="Arial"/>
                <a:cs typeface="Arial"/>
              </a:rPr>
              <a:t>x</a:t>
            </a:r>
            <a:r>
              <a:rPr dirty="0" baseline="7936" sz="1050" spc="37">
                <a:latin typeface="DejaVu Sans"/>
                <a:cs typeface="DejaVu Sans"/>
              </a:rPr>
              <a:t>→</a:t>
            </a:r>
            <a:r>
              <a:rPr dirty="0" baseline="8547" sz="975" spc="37" i="1">
                <a:latin typeface="Arial"/>
                <a:cs typeface="Arial"/>
              </a:rPr>
              <a:t>a</a:t>
            </a:r>
            <a:r>
              <a:rPr dirty="0" baseline="7936" sz="1050" spc="37">
                <a:latin typeface="DejaVu Sans"/>
                <a:cs typeface="DejaVu Sans"/>
              </a:rPr>
              <a:t>+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190">
                <a:latin typeface="DejaVu Sans"/>
                <a:cs typeface="DejaVu Sans"/>
              </a:rPr>
              <a:t> </a:t>
            </a:r>
            <a:r>
              <a:rPr dirty="0" sz="900" spc="15" i="1">
                <a:latin typeface="Arial"/>
                <a:cs typeface="Arial"/>
              </a:rPr>
              <a:t>a</a:t>
            </a:r>
            <a:r>
              <a:rPr dirty="0" sz="1050" spc="15">
                <a:latin typeface="DejaVu Sans"/>
                <a:cs typeface="DejaVu Sans"/>
              </a:rPr>
              <a:t>)</a:t>
            </a:r>
            <a:r>
              <a:rPr dirty="0" baseline="21367" sz="975" spc="22" i="1">
                <a:latin typeface="Arial"/>
                <a:cs typeface="Arial"/>
              </a:rPr>
              <a:t>n</a:t>
            </a:r>
            <a:endParaRPr baseline="21367" sz="975">
              <a:latin typeface="Arial"/>
              <a:cs typeface="Arial"/>
            </a:endParaRPr>
          </a:p>
        </p:txBody>
      </p:sp>
      <p:sp>
        <p:nvSpPr>
          <p:cNvPr id="47" name="object 47"/>
          <p:cNvSpPr/>
          <p:nvPr/>
        </p:nvSpPr>
        <p:spPr>
          <a:xfrm>
            <a:off x="3487583" y="8174390"/>
            <a:ext cx="467359" cy="0"/>
          </a:xfrm>
          <a:custGeom>
            <a:avLst/>
            <a:gdLst/>
            <a:ahLst/>
            <a:cxnLst/>
            <a:rect l="l" t="t" r="r" b="b"/>
            <a:pathLst>
              <a:path w="467360" h="0">
                <a:moveTo>
                  <a:pt x="0" y="0"/>
                </a:moveTo>
                <a:lnTo>
                  <a:pt x="466963" y="0"/>
                </a:lnTo>
              </a:path>
            </a:pathLst>
          </a:custGeom>
          <a:ln w="9529">
            <a:solidFill>
              <a:srgbClr val="000000"/>
            </a:solidFill>
          </a:ln>
        </p:spPr>
        <p:txBody>
          <a:bodyPr wrap="square" lIns="0" tIns="0" rIns="0" bIns="0" rtlCol="0"/>
          <a:lstStyle/>
          <a:p/>
        </p:txBody>
      </p:sp>
      <p:sp>
        <p:nvSpPr>
          <p:cNvPr id="48" name="object 48"/>
          <p:cNvSpPr txBox="1"/>
          <p:nvPr/>
        </p:nvSpPr>
        <p:spPr>
          <a:xfrm>
            <a:off x="6318513" y="8062967"/>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18</a:t>
            </a:r>
            <a:r>
              <a:rPr dirty="0" sz="1050" spc="-25">
                <a:latin typeface="DejaVu Sans"/>
                <a:cs typeface="DejaVu Sans"/>
              </a:rPr>
              <a:t>)</a:t>
            </a:r>
            <a:endParaRPr sz="1050">
              <a:latin typeface="DejaVu Sans"/>
              <a:cs typeface="DejaVu Sans"/>
            </a:endParaRPr>
          </a:p>
        </p:txBody>
      </p:sp>
      <p:sp>
        <p:nvSpPr>
          <p:cNvPr id="52" name="object 52"/>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53" name="object 53"/>
          <p:cNvSpPr txBox="1"/>
          <p:nvPr/>
        </p:nvSpPr>
        <p:spPr>
          <a:xfrm>
            <a:off x="3601970" y="10336745"/>
            <a:ext cx="370205" cy="144145"/>
          </a:xfrm>
          <a:prstGeom prst="rect">
            <a:avLst/>
          </a:prstGeom>
        </p:spPr>
        <p:txBody>
          <a:bodyPr wrap="square" lIns="0" tIns="5080" rIns="0" bIns="0" rtlCol="0" vert="horz">
            <a:spAutoFit/>
          </a:bodyPr>
          <a:lstStyle/>
          <a:p>
            <a:pPr marL="12700">
              <a:lnSpc>
                <a:spcPct val="100000"/>
              </a:lnSpc>
              <a:spcBef>
                <a:spcPts val="40"/>
              </a:spcBef>
            </a:pPr>
            <a:r>
              <a:rPr dirty="0" sz="800" spc="10">
                <a:solidFill>
                  <a:srgbClr val="3737BE"/>
                </a:solidFill>
                <a:latin typeface="DejaVu Sans"/>
                <a:cs typeface="DejaVu Sans"/>
              </a:rPr>
              <a:t>2.2.</a:t>
            </a:r>
            <a:fld id="{81D60167-4931-47E6-BA6A-407CBD079E47}" type="slidenum">
              <a:rPr dirty="0" sz="800" spc="10">
                <a:solidFill>
                  <a:srgbClr val="3737BE"/>
                </a:solidFill>
                <a:latin typeface="DejaVu Sans"/>
                <a:cs typeface="DejaVu Sans"/>
              </a:rPr>
              <a:t>10</a:t>
            </a:fld>
            <a:endParaRPr sz="800">
              <a:latin typeface="DejaVu Sans"/>
              <a:cs typeface="DejaVu Sans"/>
            </a:endParaRPr>
          </a:p>
        </p:txBody>
      </p:sp>
      <p:sp>
        <p:nvSpPr>
          <p:cNvPr id="54" name="object 54"/>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49" name="object 49"/>
          <p:cNvSpPr txBox="1"/>
          <p:nvPr/>
        </p:nvSpPr>
        <p:spPr>
          <a:xfrm>
            <a:off x="3170966" y="8768178"/>
            <a:ext cx="758825"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37" i="1">
                <a:latin typeface="Arial"/>
                <a:cs typeface="Arial"/>
              </a:rPr>
              <a:t>x</a:t>
            </a:r>
            <a:r>
              <a:rPr dirty="0" baseline="7936" sz="1050" spc="37">
                <a:latin typeface="DejaVu Sans"/>
                <a:cs typeface="DejaVu Sans"/>
              </a:rPr>
              <a:t>→</a:t>
            </a:r>
            <a:r>
              <a:rPr dirty="0" baseline="8547" sz="975" spc="37" i="1">
                <a:latin typeface="Arial"/>
                <a:cs typeface="Arial"/>
              </a:rPr>
              <a:t>a</a:t>
            </a:r>
            <a:r>
              <a:rPr dirty="0" baseline="7936" sz="1050" spc="37">
                <a:latin typeface="DejaVu Sans"/>
                <a:cs typeface="DejaVu Sans"/>
              </a:rPr>
              <a:t>−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190">
                <a:latin typeface="DejaVu Sans"/>
                <a:cs typeface="DejaVu Sans"/>
              </a:rPr>
              <a:t> </a:t>
            </a:r>
            <a:r>
              <a:rPr dirty="0" sz="900" spc="15" i="1">
                <a:latin typeface="Arial"/>
                <a:cs typeface="Arial"/>
              </a:rPr>
              <a:t>a</a:t>
            </a:r>
            <a:r>
              <a:rPr dirty="0" sz="1050" spc="15">
                <a:latin typeface="DejaVu Sans"/>
                <a:cs typeface="DejaVu Sans"/>
              </a:rPr>
              <a:t>)</a:t>
            </a:r>
            <a:r>
              <a:rPr dirty="0" baseline="25641" sz="975" spc="22" i="1">
                <a:latin typeface="Arial"/>
                <a:cs typeface="Arial"/>
              </a:rPr>
              <a:t>n</a:t>
            </a:r>
            <a:endParaRPr baseline="25641" sz="975">
              <a:latin typeface="Arial"/>
              <a:cs typeface="Arial"/>
            </a:endParaRPr>
          </a:p>
        </p:txBody>
      </p:sp>
      <p:sp>
        <p:nvSpPr>
          <p:cNvPr id="50" name="object 50"/>
          <p:cNvSpPr txBox="1"/>
          <p:nvPr/>
        </p:nvSpPr>
        <p:spPr>
          <a:xfrm>
            <a:off x="3211468" y="8596640"/>
            <a:ext cx="3572510" cy="269875"/>
          </a:xfrm>
          <a:prstGeom prst="rect">
            <a:avLst/>
          </a:prstGeom>
        </p:spPr>
        <p:txBody>
          <a:bodyPr wrap="square" lIns="0" tIns="11430" rIns="0" bIns="0" rtlCol="0" vert="horz">
            <a:spAutoFit/>
          </a:bodyPr>
          <a:lstStyle/>
          <a:p>
            <a:pPr marL="266065">
              <a:lnSpc>
                <a:spcPts val="969"/>
              </a:lnSpc>
              <a:spcBef>
                <a:spcPts val="90"/>
              </a:spcBef>
              <a:tabLst>
                <a:tab pos="464820" algn="l"/>
                <a:tab pos="733425" algn="l"/>
              </a:tabLst>
            </a:pPr>
            <a:r>
              <a:rPr dirty="0" u="sng" sz="1000" spc="-5">
                <a:uFill>
                  <a:solidFill>
                    <a:srgbClr val="000000"/>
                  </a:solidFill>
                </a:uFill>
                <a:latin typeface="Times New Roman"/>
                <a:cs typeface="Times New Roman"/>
              </a:rPr>
              <a:t> </a:t>
            </a:r>
            <a:r>
              <a:rPr dirty="0" u="sng" sz="1000" spc="-5">
                <a:uFill>
                  <a:solidFill>
                    <a:srgbClr val="000000"/>
                  </a:solidFill>
                </a:uFill>
                <a:latin typeface="Times New Roman"/>
                <a:cs typeface="Times New Roman"/>
              </a:rPr>
              <a:t>	</a:t>
            </a:r>
            <a:r>
              <a:rPr dirty="0" u="sng" sz="1050" spc="-175">
                <a:uFill>
                  <a:solidFill>
                    <a:srgbClr val="000000"/>
                  </a:solidFill>
                </a:uFill>
                <a:latin typeface="DejaVu Sans"/>
                <a:cs typeface="DejaVu Sans"/>
              </a:rPr>
              <a:t>1	</a:t>
            </a:r>
            <a:endParaRPr sz="1050">
              <a:latin typeface="DejaVu Sans"/>
              <a:cs typeface="DejaVu Sans"/>
            </a:endParaRPr>
          </a:p>
          <a:p>
            <a:pPr marL="12700">
              <a:lnSpc>
                <a:spcPts val="969"/>
              </a:lnSpc>
              <a:tabLst>
                <a:tab pos="773430" algn="l"/>
                <a:tab pos="3119120" algn="l"/>
              </a:tabLst>
            </a:pPr>
            <a:r>
              <a:rPr dirty="0" sz="1050">
                <a:latin typeface="DejaVu Sans"/>
                <a:cs typeface="DejaVu Sans"/>
              </a:rPr>
              <a:t>li</a:t>
            </a:r>
            <a:r>
              <a:rPr dirty="0" sz="1050" spc="-200">
                <a:latin typeface="DejaVu Sans"/>
                <a:cs typeface="DejaVu Sans"/>
              </a:rPr>
              <a:t>m</a:t>
            </a:r>
            <a:r>
              <a:rPr dirty="0" sz="105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35">
                <a:latin typeface="DejaVu Sans"/>
                <a:cs typeface="DejaVu Sans"/>
              </a:rPr>
              <a:t>−</a:t>
            </a:r>
            <a:r>
              <a:rPr dirty="0" sz="1050" spc="100">
                <a:latin typeface="DejaVu Sans"/>
                <a:cs typeface="DejaVu Sans"/>
              </a:rPr>
              <a:t>∞</a:t>
            </a:r>
            <a:r>
              <a:rPr dirty="0" sz="1050" spc="-60">
                <a:latin typeface="DejaVu Sans"/>
                <a:cs typeface="DejaVu Sans"/>
              </a:rPr>
              <a:t>.</a:t>
            </a:r>
            <a:r>
              <a:rPr dirty="0" sz="1050">
                <a:latin typeface="DejaVu Sans"/>
                <a:cs typeface="DejaVu Sans"/>
              </a:rPr>
              <a:t>	</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19</a:t>
            </a:r>
            <a:r>
              <a:rPr dirty="0" sz="1050" spc="-25">
                <a:latin typeface="DejaVu Sans"/>
                <a:cs typeface="DejaVu Sans"/>
              </a:rPr>
              <a:t>)</a:t>
            </a:r>
            <a:endParaRPr sz="1050">
              <a:latin typeface="DejaVu Sans"/>
              <a:cs typeface="DejaVu Sans"/>
            </a:endParaRPr>
          </a:p>
        </p:txBody>
      </p:sp>
      <p:sp>
        <p:nvSpPr>
          <p:cNvPr id="51" name="object 51"/>
          <p:cNvSpPr txBox="1"/>
          <p:nvPr/>
        </p:nvSpPr>
        <p:spPr>
          <a:xfrm>
            <a:off x="772121" y="9006425"/>
            <a:ext cx="6009640" cy="927735"/>
          </a:xfrm>
          <a:prstGeom prst="rect">
            <a:avLst/>
          </a:prstGeom>
        </p:spPr>
        <p:txBody>
          <a:bodyPr wrap="square" lIns="0" tIns="22860" rIns="0" bIns="0" rtlCol="0" vert="horz">
            <a:spAutoFit/>
          </a:bodyPr>
          <a:lstStyle/>
          <a:p>
            <a:pPr algn="just" marL="12700" marR="5080">
              <a:lnSpc>
                <a:spcPts val="1200"/>
              </a:lnSpc>
              <a:spcBef>
                <a:spcPts val="180"/>
              </a:spcBef>
            </a:pPr>
            <a:r>
              <a:rPr dirty="0" sz="900" spc="-40">
                <a:latin typeface="Liberation Serif"/>
                <a:cs typeface="Liberation Serif"/>
              </a:rPr>
              <a:t>We </a:t>
            </a:r>
            <a:r>
              <a:rPr dirty="0" sz="900">
                <a:latin typeface="Liberation Serif"/>
                <a:cs typeface="Liberation Serif"/>
              </a:rPr>
              <a:t>should also point out that in the graphs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25">
                <a:latin typeface="DejaVu Sans"/>
                <a:cs typeface="DejaVu Sans"/>
              </a:rPr>
              <a:t>1/(</a:t>
            </a:r>
            <a:r>
              <a:rPr dirty="0" sz="900" spc="25" i="1">
                <a:latin typeface="Arial"/>
                <a:cs typeface="Arial"/>
              </a:rPr>
              <a:t>x </a:t>
            </a:r>
            <a:r>
              <a:rPr dirty="0" sz="1050" spc="-110">
                <a:latin typeface="DejaVu Sans"/>
                <a:cs typeface="DejaVu Sans"/>
              </a:rPr>
              <a:t>− </a:t>
            </a:r>
            <a:r>
              <a:rPr dirty="0" sz="900" spc="15" i="1">
                <a:latin typeface="Arial"/>
                <a:cs typeface="Arial"/>
              </a:rPr>
              <a:t>a</a:t>
            </a:r>
            <a:r>
              <a:rPr dirty="0" sz="1050" spc="15">
                <a:latin typeface="DejaVu Sans"/>
                <a:cs typeface="DejaVu Sans"/>
              </a:rPr>
              <a:t>)</a:t>
            </a:r>
            <a:r>
              <a:rPr dirty="0" baseline="34188" sz="975" spc="22" i="1">
                <a:latin typeface="Arial"/>
                <a:cs typeface="Arial"/>
              </a:rPr>
              <a:t>n </a:t>
            </a:r>
            <a:r>
              <a:rPr dirty="0" sz="900">
                <a:latin typeface="Liberation Serif"/>
                <a:cs typeface="Liberation Serif"/>
              </a:rPr>
              <a:t>, points on the graph having x-coordinates very near to a are  very</a:t>
            </a:r>
            <a:r>
              <a:rPr dirty="0" sz="900" spc="-5">
                <a:latin typeface="Liberation Serif"/>
                <a:cs typeface="Liberation Serif"/>
              </a:rPr>
              <a:t> </a:t>
            </a:r>
            <a:r>
              <a:rPr dirty="0" sz="900">
                <a:latin typeface="Liberation Serif"/>
                <a:cs typeface="Liberation Serif"/>
              </a:rPr>
              <a:t>close to</a:t>
            </a:r>
            <a:r>
              <a:rPr dirty="0" sz="900" spc="-5">
                <a:latin typeface="Liberation Serif"/>
                <a:cs typeface="Liberation Serif"/>
              </a:rPr>
              <a:t> </a:t>
            </a:r>
            <a:r>
              <a:rPr dirty="0" sz="900">
                <a:latin typeface="Liberation Serif"/>
                <a:cs typeface="Liberation Serif"/>
              </a:rPr>
              <a:t>the vertical line</a:t>
            </a:r>
            <a:r>
              <a:rPr dirty="0" sz="900" spc="-10">
                <a:latin typeface="Liberation Serif"/>
                <a:cs typeface="Liberation Serif"/>
              </a:rPr>
              <a:t> </a:t>
            </a:r>
            <a:r>
              <a:rPr dirty="0" sz="900" spc="114" i="1">
                <a:latin typeface="Arial"/>
                <a:cs typeface="Arial"/>
              </a:rPr>
              <a:t>x</a:t>
            </a:r>
            <a:r>
              <a:rPr dirty="0" sz="900" spc="5" i="1">
                <a:latin typeface="Arial"/>
                <a:cs typeface="Arial"/>
              </a:rPr>
              <a:t> </a:t>
            </a:r>
            <a:r>
              <a:rPr dirty="0" sz="1050" spc="-110">
                <a:latin typeface="DejaVu Sans"/>
                <a:cs typeface="DejaVu Sans"/>
              </a:rPr>
              <a:t>=</a:t>
            </a:r>
            <a:r>
              <a:rPr dirty="0" sz="1050" spc="-135">
                <a:latin typeface="DejaVu Sans"/>
                <a:cs typeface="DejaVu Sans"/>
              </a:rPr>
              <a:t> </a:t>
            </a:r>
            <a:r>
              <a:rPr dirty="0" sz="900" spc="20" i="1">
                <a:latin typeface="Arial"/>
                <a:cs typeface="Arial"/>
              </a:rPr>
              <a:t>a</a:t>
            </a:r>
            <a:r>
              <a:rPr dirty="0" sz="900" spc="-95" i="1">
                <a:latin typeface="Arial"/>
                <a:cs typeface="Arial"/>
              </a:rPr>
              <a:t> </a:t>
            </a:r>
            <a:r>
              <a:rPr dirty="0" sz="900">
                <a:latin typeface="Liberation Serif"/>
                <a:cs typeface="Liberation Serif"/>
              </a:rPr>
              <a:t>. That</a:t>
            </a:r>
            <a:r>
              <a:rPr dirty="0" sz="900" spc="-5">
                <a:latin typeface="Liberation Serif"/>
                <a:cs typeface="Liberation Serif"/>
              </a:rPr>
              <a:t> </a:t>
            </a:r>
            <a:r>
              <a:rPr dirty="0" sz="900">
                <a:latin typeface="Liberation Serif"/>
                <a:cs typeface="Liberation Serif"/>
              </a:rPr>
              <a:t>is, as</a:t>
            </a:r>
            <a:r>
              <a:rPr dirty="0" sz="900" spc="-10">
                <a:latin typeface="Liberation Serif"/>
                <a:cs typeface="Liberation Serif"/>
              </a:rPr>
              <a:t> </a:t>
            </a:r>
            <a:r>
              <a:rPr dirty="0" sz="900" spc="114" i="1">
                <a:latin typeface="Arial"/>
                <a:cs typeface="Arial"/>
              </a:rPr>
              <a:t>x</a:t>
            </a:r>
            <a:r>
              <a:rPr dirty="0" sz="900" spc="-25" i="1">
                <a:latin typeface="Arial"/>
                <a:cs typeface="Arial"/>
              </a:rPr>
              <a:t> </a:t>
            </a:r>
            <a:r>
              <a:rPr dirty="0" sz="900">
                <a:latin typeface="Liberation Serif"/>
                <a:cs typeface="Liberation Serif"/>
              </a:rPr>
              <a:t>approaches</a:t>
            </a:r>
            <a:r>
              <a:rPr dirty="0" sz="900" spc="-5">
                <a:latin typeface="Liberation Serif"/>
                <a:cs typeface="Liberation Serif"/>
              </a:rPr>
              <a:t> </a:t>
            </a:r>
            <a:r>
              <a:rPr dirty="0" sz="900" spc="5" i="1">
                <a:latin typeface="Arial"/>
                <a:cs typeface="Arial"/>
              </a:rPr>
              <a:t>a</a:t>
            </a:r>
            <a:r>
              <a:rPr dirty="0" sz="900" spc="5">
                <a:latin typeface="Liberation Serif"/>
                <a:cs typeface="Liberation Serif"/>
              </a:rPr>
              <a:t>,</a:t>
            </a:r>
            <a:r>
              <a:rPr dirty="0" sz="900" spc="-5">
                <a:latin typeface="Liberation Serif"/>
                <a:cs typeface="Liberation Serif"/>
              </a:rPr>
              <a:t> </a:t>
            </a:r>
            <a:r>
              <a:rPr dirty="0" sz="900">
                <a:latin typeface="Liberation Serif"/>
                <a:cs typeface="Liberation Serif"/>
              </a:rPr>
              <a:t>the points</a:t>
            </a:r>
            <a:r>
              <a:rPr dirty="0" sz="900" spc="-5">
                <a:latin typeface="Liberation Serif"/>
                <a:cs typeface="Liberation Serif"/>
              </a:rPr>
              <a:t> </a:t>
            </a:r>
            <a:r>
              <a:rPr dirty="0" sz="900">
                <a:latin typeface="Liberation Serif"/>
                <a:cs typeface="Liberation Serif"/>
              </a:rPr>
              <a:t>on the graph</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
                <a:latin typeface="DejaVu Sans"/>
                <a:cs typeface="DejaVu Sans"/>
              </a:rPr>
              <a:t> </a:t>
            </a:r>
            <a:r>
              <a:rPr dirty="0" sz="900">
                <a:latin typeface="Liberation Serif"/>
                <a:cs typeface="Liberation Serif"/>
              </a:rPr>
              <a:t>are</a:t>
            </a:r>
            <a:r>
              <a:rPr dirty="0" sz="900" spc="10">
                <a:latin typeface="Liberation Serif"/>
                <a:cs typeface="Liberation Serif"/>
              </a:rPr>
              <a:t> </a:t>
            </a:r>
            <a:r>
              <a:rPr dirty="0" sz="900">
                <a:latin typeface="Liberation Serif"/>
                <a:cs typeface="Liberation Serif"/>
              </a:rPr>
              <a:t>closer</a:t>
            </a:r>
            <a:r>
              <a:rPr dirty="0" sz="900" spc="5">
                <a:latin typeface="Liberation Serif"/>
                <a:cs typeface="Liberation Serif"/>
              </a:rPr>
              <a:t> </a:t>
            </a:r>
            <a:r>
              <a:rPr dirty="0" sz="900">
                <a:latin typeface="Liberation Serif"/>
                <a:cs typeface="Liberation Serif"/>
              </a:rPr>
              <a:t>to</a:t>
            </a:r>
            <a:r>
              <a:rPr dirty="0" sz="900" spc="10">
                <a:latin typeface="Liberation Serif"/>
                <a:cs typeface="Liberation Serif"/>
              </a:rPr>
              <a:t> </a:t>
            </a:r>
            <a:r>
              <a:rPr dirty="0" sz="900">
                <a:latin typeface="Liberation Serif"/>
                <a:cs typeface="Liberation Serif"/>
              </a:rPr>
              <a:t>the</a:t>
            </a:r>
            <a:r>
              <a:rPr dirty="0" sz="900" spc="10">
                <a:latin typeface="Liberation Serif"/>
                <a:cs typeface="Liberation Serif"/>
              </a:rPr>
              <a:t> </a:t>
            </a:r>
            <a:r>
              <a:rPr dirty="0" sz="900">
                <a:latin typeface="Liberation Serif"/>
                <a:cs typeface="Liberation Serif"/>
              </a:rPr>
              <a:t>line</a:t>
            </a:r>
            <a:r>
              <a:rPr dirty="0" sz="900" spc="5">
                <a:latin typeface="Liberation Serif"/>
                <a:cs typeface="Liberation Serif"/>
              </a:rPr>
              <a:t> </a:t>
            </a:r>
            <a:r>
              <a:rPr dirty="0" sz="900" spc="114" i="1">
                <a:latin typeface="Arial"/>
                <a:cs typeface="Arial"/>
              </a:rPr>
              <a:t>x</a:t>
            </a:r>
            <a:r>
              <a:rPr dirty="0" sz="900" spc="5" i="1">
                <a:latin typeface="Arial"/>
                <a:cs typeface="Arial"/>
              </a:rPr>
              <a:t> </a:t>
            </a:r>
            <a:r>
              <a:rPr dirty="0" sz="1050" spc="-110">
                <a:latin typeface="DejaVu Sans"/>
                <a:cs typeface="DejaVu Sans"/>
              </a:rPr>
              <a:t>=</a:t>
            </a:r>
            <a:r>
              <a:rPr dirty="0" sz="1050" spc="-135">
                <a:latin typeface="DejaVu Sans"/>
                <a:cs typeface="DejaVu Sans"/>
              </a:rPr>
              <a:t> </a:t>
            </a:r>
            <a:r>
              <a:rPr dirty="0" sz="900" spc="20" i="1">
                <a:latin typeface="Arial"/>
                <a:cs typeface="Arial"/>
              </a:rPr>
              <a:t>a</a:t>
            </a:r>
            <a:r>
              <a:rPr dirty="0" sz="900" spc="-95" i="1">
                <a:latin typeface="Arial"/>
                <a:cs typeface="Arial"/>
              </a:rPr>
              <a:t> </a:t>
            </a:r>
            <a:r>
              <a:rPr dirty="0" sz="900">
                <a:latin typeface="Liberation Serif"/>
                <a:cs typeface="Liberation Serif"/>
              </a:rPr>
              <a:t>. The  line </a:t>
            </a:r>
            <a:r>
              <a:rPr dirty="0" sz="900" spc="114" i="1">
                <a:latin typeface="Arial"/>
                <a:cs typeface="Arial"/>
              </a:rPr>
              <a:t>x </a:t>
            </a:r>
            <a:r>
              <a:rPr dirty="0" sz="1050" spc="-110">
                <a:latin typeface="DejaVu Sans"/>
                <a:cs typeface="DejaVu Sans"/>
              </a:rPr>
              <a:t>= </a:t>
            </a:r>
            <a:r>
              <a:rPr dirty="0" sz="900" spc="20" i="1">
                <a:latin typeface="Arial"/>
                <a:cs typeface="Arial"/>
              </a:rPr>
              <a:t>a </a:t>
            </a:r>
            <a:r>
              <a:rPr dirty="0" sz="900">
                <a:latin typeface="Liberation Serif"/>
                <a:cs typeface="Liberation Serif"/>
              </a:rPr>
              <a:t>is called a vertical asymptote of the graph. </a:t>
            </a:r>
            <a:r>
              <a:rPr dirty="0" sz="900" spc="-40">
                <a:latin typeface="Liberation Serif"/>
                <a:cs typeface="Liberation Serif"/>
              </a:rPr>
              <a:t>We </a:t>
            </a:r>
            <a:r>
              <a:rPr dirty="0" sz="900">
                <a:latin typeface="Liberation Serif"/>
                <a:cs typeface="Liberation Serif"/>
              </a:rPr>
              <a:t>formally define a </a:t>
            </a:r>
            <a:r>
              <a:rPr dirty="0" sz="900" i="1">
                <a:latin typeface="Liberation Serif"/>
                <a:cs typeface="Liberation Serif"/>
              </a:rPr>
              <a:t>vertical asymptote </a:t>
            </a:r>
            <a:r>
              <a:rPr dirty="0" sz="900">
                <a:latin typeface="Liberation Serif"/>
                <a:cs typeface="Liberation Serif"/>
              </a:rPr>
              <a:t>as</a:t>
            </a:r>
            <a:r>
              <a:rPr dirty="0" sz="900" spc="-25">
                <a:latin typeface="Liberation Serif"/>
                <a:cs typeface="Liberation Serif"/>
              </a:rPr>
              <a:t> </a:t>
            </a:r>
            <a:r>
              <a:rPr dirty="0" sz="900">
                <a:latin typeface="Liberation Serif"/>
                <a:cs typeface="Liberation Serif"/>
              </a:rPr>
              <a:t>follows:</a:t>
            </a:r>
            <a:endParaRPr sz="900">
              <a:latin typeface="Liberation Serif"/>
              <a:cs typeface="Liberation Serif"/>
            </a:endParaRPr>
          </a:p>
          <a:p>
            <a:pPr marL="88900">
              <a:lnSpc>
                <a:spcPct val="100000"/>
              </a:lnSpc>
              <a:spcBef>
                <a:spcPts val="585"/>
              </a:spcBef>
            </a:pPr>
            <a:r>
              <a:rPr dirty="0" sz="1050" spc="5">
                <a:solidFill>
                  <a:srgbClr val="2E4E4E"/>
                </a:solidFill>
                <a:latin typeface="Liberation Sans"/>
                <a:cs typeface="Liberation Sans"/>
              </a:rPr>
              <a:t>Definition: </a:t>
            </a:r>
            <a:r>
              <a:rPr dirty="0" sz="1050">
                <a:solidFill>
                  <a:srgbClr val="2E4E4E"/>
                </a:solidFill>
                <a:latin typeface="Liberation Sans"/>
                <a:cs typeface="Liberation Sans"/>
              </a:rPr>
              <a:t>Vertical </a:t>
            </a:r>
            <a:r>
              <a:rPr dirty="0" sz="1050" spc="10">
                <a:solidFill>
                  <a:srgbClr val="2E4E4E"/>
                </a:solidFill>
                <a:latin typeface="Liberation Sans"/>
                <a:cs typeface="Liberation Sans"/>
              </a:rPr>
              <a:t>Asymptotes</a:t>
            </a:r>
            <a:endParaRPr sz="1050">
              <a:latin typeface="Liberation Sans"/>
              <a:cs typeface="Liberation Sans"/>
            </a:endParaRPr>
          </a:p>
          <a:p>
            <a:pPr marL="88900">
              <a:lnSpc>
                <a:spcPct val="100000"/>
              </a:lnSpc>
              <a:spcBef>
                <a:spcPts val="315"/>
              </a:spcBef>
            </a:pPr>
            <a:r>
              <a:rPr dirty="0" sz="900">
                <a:latin typeface="Liberation Serif"/>
                <a:cs typeface="Liberation Serif"/>
              </a:rPr>
              <a:t>Let</a:t>
            </a:r>
            <a:r>
              <a:rPr dirty="0" sz="900" spc="-1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5">
                <a:latin typeface="DejaVu Sans"/>
                <a:cs typeface="DejaVu Sans"/>
              </a:rPr>
              <a:t> </a:t>
            </a:r>
            <a:r>
              <a:rPr dirty="0" sz="900">
                <a:latin typeface="Liberation Serif"/>
                <a:cs typeface="Liberation Serif"/>
              </a:rPr>
              <a:t>be a</a:t>
            </a:r>
            <a:r>
              <a:rPr dirty="0" sz="900" spc="-5">
                <a:latin typeface="Liberation Serif"/>
                <a:cs typeface="Liberation Serif"/>
              </a:rPr>
              <a:t> </a:t>
            </a:r>
            <a:r>
              <a:rPr dirty="0" sz="900">
                <a:latin typeface="Liberation Serif"/>
                <a:cs typeface="Liberation Serif"/>
              </a:rPr>
              <a:t>function. If any of</a:t>
            </a:r>
            <a:r>
              <a:rPr dirty="0" sz="900" spc="-5">
                <a:latin typeface="Liberation Serif"/>
                <a:cs typeface="Liberation Serif"/>
              </a:rPr>
              <a:t> </a:t>
            </a:r>
            <a:r>
              <a:rPr dirty="0" sz="900">
                <a:latin typeface="Liberation Serif"/>
                <a:cs typeface="Liberation Serif"/>
              </a:rPr>
              <a:t>the following conditions hold,</a:t>
            </a:r>
            <a:r>
              <a:rPr dirty="0" sz="900" spc="-5">
                <a:latin typeface="Liberation Serif"/>
                <a:cs typeface="Liberation Serif"/>
              </a:rPr>
              <a:t> </a:t>
            </a:r>
            <a:r>
              <a:rPr dirty="0" sz="900">
                <a:latin typeface="Liberation Serif"/>
                <a:cs typeface="Liberation Serif"/>
              </a:rPr>
              <a:t>then the line</a:t>
            </a:r>
            <a:r>
              <a:rPr dirty="0" sz="900" spc="-5">
                <a:latin typeface="Liberation Serif"/>
                <a:cs typeface="Liberation Serif"/>
              </a:rPr>
              <a:t> </a:t>
            </a:r>
            <a:r>
              <a:rPr dirty="0" sz="900" spc="114" i="1">
                <a:latin typeface="Arial"/>
                <a:cs typeface="Arial"/>
              </a:rPr>
              <a:t>x</a:t>
            </a:r>
            <a:r>
              <a:rPr dirty="0" sz="900" i="1">
                <a:latin typeface="Arial"/>
                <a:cs typeface="Arial"/>
              </a:rPr>
              <a:t> </a:t>
            </a:r>
            <a:r>
              <a:rPr dirty="0" sz="1050" spc="-110">
                <a:latin typeface="DejaVu Sans"/>
                <a:cs typeface="DejaVu Sans"/>
              </a:rPr>
              <a:t>=</a:t>
            </a:r>
            <a:r>
              <a:rPr dirty="0" sz="1050" spc="-130">
                <a:latin typeface="DejaVu Sans"/>
                <a:cs typeface="DejaVu Sans"/>
              </a:rPr>
              <a:t> </a:t>
            </a:r>
            <a:r>
              <a:rPr dirty="0" sz="900" spc="20" i="1">
                <a:latin typeface="Arial"/>
                <a:cs typeface="Arial"/>
              </a:rPr>
              <a:t>a</a:t>
            </a:r>
            <a:r>
              <a:rPr dirty="0" sz="900" spc="130" i="1">
                <a:latin typeface="Arial"/>
                <a:cs typeface="Arial"/>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a vertical asymptote of</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40">
                <a:latin typeface="DejaVu Sans"/>
                <a:cs typeface="DejaVu Sans"/>
              </a:rPr>
              <a:t> </a:t>
            </a:r>
            <a:r>
              <a:rPr dirty="0" sz="900">
                <a:latin typeface="Liberation Serif"/>
                <a:cs typeface="Liberation Serif"/>
              </a:rPr>
              <a:t>.</a:t>
            </a:r>
            <a:endParaRPr sz="900">
              <a:latin typeface="Liberation Serif"/>
              <a:cs typeface="Liberation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89259" y="10323092"/>
            <a:ext cx="394335" cy="178435"/>
          </a:xfrm>
          <a:custGeom>
            <a:avLst/>
            <a:gdLst/>
            <a:ahLst/>
            <a:cxnLst/>
            <a:rect l="l" t="t" r="r" b="b"/>
            <a:pathLst>
              <a:path w="394335" h="178434">
                <a:moveTo>
                  <a:pt x="316706" y="177874"/>
                </a:moveTo>
                <a:lnTo>
                  <a:pt x="77159" y="177874"/>
                </a:lnTo>
                <a:lnTo>
                  <a:pt x="71797" y="177341"/>
                </a:lnTo>
                <a:lnTo>
                  <a:pt x="32195" y="160938"/>
                </a:lnTo>
                <a:lnTo>
                  <a:pt x="4205" y="121882"/>
                </a:lnTo>
                <a:lnTo>
                  <a:pt x="0" y="100715"/>
                </a:lnTo>
                <a:lnTo>
                  <a:pt x="0" y="77159"/>
                </a:lnTo>
                <a:lnTo>
                  <a:pt x="16936" y="32195"/>
                </a:lnTo>
                <a:lnTo>
                  <a:pt x="55992" y="4205"/>
                </a:lnTo>
                <a:lnTo>
                  <a:pt x="77159" y="0"/>
                </a:lnTo>
                <a:lnTo>
                  <a:pt x="316706" y="0"/>
                </a:lnTo>
                <a:lnTo>
                  <a:pt x="361670" y="16923"/>
                </a:lnTo>
                <a:lnTo>
                  <a:pt x="389647" y="55992"/>
                </a:lnTo>
                <a:lnTo>
                  <a:pt x="393865" y="77159"/>
                </a:lnTo>
                <a:lnTo>
                  <a:pt x="393865" y="100715"/>
                </a:lnTo>
                <a:lnTo>
                  <a:pt x="376929" y="145679"/>
                </a:lnTo>
                <a:lnTo>
                  <a:pt x="337873" y="173656"/>
                </a:lnTo>
                <a:lnTo>
                  <a:pt x="316706" y="177874"/>
                </a:lnTo>
                <a:close/>
              </a:path>
            </a:pathLst>
          </a:custGeom>
          <a:solidFill>
            <a:srgbClr val="FFFFFF"/>
          </a:solidFill>
        </p:spPr>
        <p:txBody>
          <a:bodyPr wrap="square" lIns="0" tIns="0" rIns="0" bIns="0" rtlCol="0"/>
          <a:lstStyle/>
          <a:p/>
        </p:txBody>
      </p:sp>
      <p:sp>
        <p:nvSpPr>
          <p:cNvPr id="3" name="object 3"/>
          <p:cNvSpPr/>
          <p:nvPr/>
        </p:nvSpPr>
        <p:spPr>
          <a:xfrm>
            <a:off x="3589259" y="10323092"/>
            <a:ext cx="394335" cy="178435"/>
          </a:xfrm>
          <a:custGeom>
            <a:avLst/>
            <a:gdLst/>
            <a:ahLst/>
            <a:cxnLst/>
            <a:rect l="l" t="t" r="r" b="b"/>
            <a:pathLst>
              <a:path w="3943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97" y="533"/>
                </a:lnTo>
                <a:lnTo>
                  <a:pt x="77159" y="0"/>
                </a:lnTo>
                <a:lnTo>
                  <a:pt x="82584" y="0"/>
                </a:lnTo>
                <a:lnTo>
                  <a:pt x="311280" y="0"/>
                </a:lnTo>
                <a:lnTo>
                  <a:pt x="316706" y="0"/>
                </a:lnTo>
                <a:lnTo>
                  <a:pt x="322067" y="533"/>
                </a:lnTo>
                <a:lnTo>
                  <a:pt x="327391" y="1588"/>
                </a:lnTo>
                <a:lnTo>
                  <a:pt x="332714" y="2642"/>
                </a:lnTo>
                <a:lnTo>
                  <a:pt x="337873" y="4205"/>
                </a:lnTo>
                <a:lnTo>
                  <a:pt x="342879" y="6289"/>
                </a:lnTo>
                <a:lnTo>
                  <a:pt x="347897" y="8360"/>
                </a:lnTo>
                <a:lnTo>
                  <a:pt x="352649" y="10901"/>
                </a:lnTo>
                <a:lnTo>
                  <a:pt x="357159" y="13912"/>
                </a:lnTo>
                <a:lnTo>
                  <a:pt x="361670" y="16923"/>
                </a:lnTo>
                <a:lnTo>
                  <a:pt x="365837" y="20353"/>
                </a:lnTo>
                <a:lnTo>
                  <a:pt x="369674" y="24190"/>
                </a:lnTo>
                <a:lnTo>
                  <a:pt x="373511" y="28015"/>
                </a:lnTo>
                <a:lnTo>
                  <a:pt x="392277" y="66474"/>
                </a:lnTo>
                <a:lnTo>
                  <a:pt x="393332" y="71785"/>
                </a:lnTo>
                <a:lnTo>
                  <a:pt x="393865" y="77159"/>
                </a:lnTo>
                <a:lnTo>
                  <a:pt x="393865" y="82584"/>
                </a:lnTo>
                <a:lnTo>
                  <a:pt x="393865" y="95290"/>
                </a:lnTo>
                <a:lnTo>
                  <a:pt x="393865" y="100715"/>
                </a:lnTo>
                <a:lnTo>
                  <a:pt x="393332" y="106076"/>
                </a:lnTo>
                <a:lnTo>
                  <a:pt x="392277" y="111400"/>
                </a:lnTo>
                <a:lnTo>
                  <a:pt x="391222" y="116723"/>
                </a:lnTo>
                <a:lnTo>
                  <a:pt x="389647" y="121882"/>
                </a:lnTo>
                <a:lnTo>
                  <a:pt x="387576" y="126888"/>
                </a:lnTo>
                <a:lnTo>
                  <a:pt x="385505" y="131906"/>
                </a:lnTo>
                <a:lnTo>
                  <a:pt x="357159" y="163949"/>
                </a:lnTo>
                <a:lnTo>
                  <a:pt x="352649" y="166973"/>
                </a:lnTo>
                <a:lnTo>
                  <a:pt x="347897" y="169514"/>
                </a:lnTo>
                <a:lnTo>
                  <a:pt x="342879" y="171585"/>
                </a:lnTo>
                <a:lnTo>
                  <a:pt x="337873" y="173656"/>
                </a:lnTo>
                <a:lnTo>
                  <a:pt x="332714" y="175232"/>
                </a:lnTo>
                <a:lnTo>
                  <a:pt x="327391" y="176286"/>
                </a:lnTo>
                <a:lnTo>
                  <a:pt x="322067" y="177341"/>
                </a:lnTo>
                <a:lnTo>
                  <a:pt x="316706" y="177874"/>
                </a:lnTo>
                <a:lnTo>
                  <a:pt x="311280" y="177874"/>
                </a:lnTo>
                <a:lnTo>
                  <a:pt x="82584" y="177874"/>
                </a:lnTo>
                <a:lnTo>
                  <a:pt x="77159" y="177874"/>
                </a:lnTo>
                <a:lnTo>
                  <a:pt x="71797"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894"/>
            <a:ext cx="5994400" cy="1725295"/>
          </a:xfrm>
          <a:custGeom>
            <a:avLst/>
            <a:gdLst/>
            <a:ahLst/>
            <a:cxnLst/>
            <a:rect l="l" t="t" r="r" b="b"/>
            <a:pathLst>
              <a:path w="5994400" h="1725295">
                <a:moveTo>
                  <a:pt x="5947136" y="1724862"/>
                </a:moveTo>
                <a:lnTo>
                  <a:pt x="47172" y="1724862"/>
                </a:lnTo>
                <a:lnTo>
                  <a:pt x="38141" y="1724033"/>
                </a:lnTo>
                <a:lnTo>
                  <a:pt x="3488" y="1695548"/>
                </a:lnTo>
                <a:lnTo>
                  <a:pt x="0" y="0"/>
                </a:lnTo>
                <a:lnTo>
                  <a:pt x="5994292" y="0"/>
                </a:lnTo>
                <a:lnTo>
                  <a:pt x="5994292" y="1677347"/>
                </a:lnTo>
                <a:lnTo>
                  <a:pt x="5993426" y="1686763"/>
                </a:lnTo>
                <a:lnTo>
                  <a:pt x="5964940" y="1721417"/>
                </a:lnTo>
                <a:lnTo>
                  <a:pt x="5947136" y="1724862"/>
                </a:lnTo>
                <a:close/>
              </a:path>
            </a:pathLst>
          </a:custGeom>
          <a:solidFill>
            <a:srgbClr val="CA1D07">
              <a:alpha val="3138"/>
            </a:srgbClr>
          </a:solidFill>
        </p:spPr>
        <p:txBody>
          <a:bodyPr wrap="square" lIns="0" tIns="0" rIns="0" bIns="0" rtlCol="0"/>
          <a:lstStyle/>
          <a:p/>
        </p:txBody>
      </p:sp>
      <p:sp>
        <p:nvSpPr>
          <p:cNvPr id="8" name="object 8"/>
          <p:cNvSpPr/>
          <p:nvPr/>
        </p:nvSpPr>
        <p:spPr>
          <a:xfrm>
            <a:off x="790628" y="850894"/>
            <a:ext cx="5975350" cy="1715770"/>
          </a:xfrm>
          <a:custGeom>
            <a:avLst/>
            <a:gdLst/>
            <a:ahLst/>
            <a:cxnLst/>
            <a:rect l="l" t="t" r="r" b="b"/>
            <a:pathLst>
              <a:path w="5975350" h="1715770">
                <a:moveTo>
                  <a:pt x="5942163" y="1715332"/>
                </a:moveTo>
                <a:lnTo>
                  <a:pt x="33064" y="1715332"/>
                </a:lnTo>
                <a:lnTo>
                  <a:pt x="28201" y="1714379"/>
                </a:lnTo>
                <a:lnTo>
                  <a:pt x="23532" y="1712378"/>
                </a:lnTo>
                <a:lnTo>
                  <a:pt x="18861" y="1710472"/>
                </a:lnTo>
                <a:lnTo>
                  <a:pt x="0" y="1682263"/>
                </a:lnTo>
                <a:lnTo>
                  <a:pt x="0" y="0"/>
                </a:lnTo>
                <a:lnTo>
                  <a:pt x="5975232" y="0"/>
                </a:lnTo>
                <a:lnTo>
                  <a:pt x="5975232" y="1682263"/>
                </a:lnTo>
                <a:lnTo>
                  <a:pt x="5951703" y="1712378"/>
                </a:lnTo>
                <a:lnTo>
                  <a:pt x="5947033" y="1714379"/>
                </a:lnTo>
                <a:lnTo>
                  <a:pt x="5942163" y="1715332"/>
                </a:lnTo>
                <a:close/>
              </a:path>
            </a:pathLst>
          </a:custGeom>
          <a:solidFill>
            <a:srgbClr val="000000">
              <a:alpha val="50199"/>
            </a:srgbClr>
          </a:solidFill>
        </p:spPr>
        <p:txBody>
          <a:bodyPr wrap="square" lIns="0" tIns="0" rIns="0" bIns="0" rtlCol="0"/>
          <a:lstStyle/>
          <a:p/>
        </p:txBody>
      </p:sp>
      <p:sp>
        <p:nvSpPr>
          <p:cNvPr id="9" name="object 9"/>
          <p:cNvSpPr/>
          <p:nvPr/>
        </p:nvSpPr>
        <p:spPr>
          <a:xfrm>
            <a:off x="781107" y="2623455"/>
            <a:ext cx="5994400" cy="2973705"/>
          </a:xfrm>
          <a:custGeom>
            <a:avLst/>
            <a:gdLst/>
            <a:ahLst/>
            <a:cxnLst/>
            <a:rect l="l" t="t" r="r" b="b"/>
            <a:pathLst>
              <a:path w="5994400" h="2973704">
                <a:moveTo>
                  <a:pt x="5947058" y="2973271"/>
                </a:moveTo>
                <a:lnTo>
                  <a:pt x="47233" y="2973271"/>
                </a:lnTo>
                <a:lnTo>
                  <a:pt x="38133" y="2972439"/>
                </a:lnTo>
                <a:lnTo>
                  <a:pt x="3480" y="2943964"/>
                </a:lnTo>
                <a:lnTo>
                  <a:pt x="0" y="2925759"/>
                </a:lnTo>
                <a:lnTo>
                  <a:pt x="0" y="47558"/>
                </a:lnTo>
                <a:lnTo>
                  <a:pt x="21287" y="7850"/>
                </a:lnTo>
                <a:lnTo>
                  <a:pt x="47641" y="0"/>
                </a:lnTo>
                <a:lnTo>
                  <a:pt x="5946651" y="0"/>
                </a:lnTo>
                <a:lnTo>
                  <a:pt x="5986435" y="21295"/>
                </a:lnTo>
                <a:lnTo>
                  <a:pt x="5994283" y="47558"/>
                </a:lnTo>
                <a:lnTo>
                  <a:pt x="5994283" y="2925759"/>
                </a:lnTo>
                <a:lnTo>
                  <a:pt x="5972995" y="2965477"/>
                </a:lnTo>
                <a:lnTo>
                  <a:pt x="5947058" y="2973271"/>
                </a:lnTo>
                <a:close/>
              </a:path>
            </a:pathLst>
          </a:custGeom>
          <a:solidFill>
            <a:srgbClr val="0753BF">
              <a:alpha val="3138"/>
            </a:srgbClr>
          </a:solidFill>
        </p:spPr>
        <p:txBody>
          <a:bodyPr wrap="square" lIns="0" tIns="0" rIns="0" bIns="0" rtlCol="0"/>
          <a:lstStyle/>
          <a:p/>
        </p:txBody>
      </p:sp>
      <p:sp>
        <p:nvSpPr>
          <p:cNvPr id="10" name="object 10"/>
          <p:cNvSpPr/>
          <p:nvPr/>
        </p:nvSpPr>
        <p:spPr>
          <a:xfrm>
            <a:off x="781098" y="2623455"/>
            <a:ext cx="5994400" cy="2973705"/>
          </a:xfrm>
          <a:custGeom>
            <a:avLst/>
            <a:gdLst/>
            <a:ahLst/>
            <a:cxnLst/>
            <a:rect l="l" t="t" r="r" b="b"/>
            <a:pathLst>
              <a:path w="5994400" h="2973704">
                <a:moveTo>
                  <a:pt x="5946660" y="2973308"/>
                </a:moveTo>
                <a:lnTo>
                  <a:pt x="47649" y="2973308"/>
                </a:lnTo>
                <a:lnTo>
                  <a:pt x="38141" y="2972439"/>
                </a:lnTo>
                <a:lnTo>
                  <a:pt x="3488" y="2943964"/>
                </a:lnTo>
                <a:lnTo>
                  <a:pt x="0" y="2925668"/>
                </a:lnTo>
                <a:lnTo>
                  <a:pt x="4" y="47599"/>
                </a:lnTo>
                <a:lnTo>
                  <a:pt x="21295" y="7850"/>
                </a:lnTo>
                <a:lnTo>
                  <a:pt x="47649" y="0"/>
                </a:lnTo>
                <a:lnTo>
                  <a:pt x="5946660" y="0"/>
                </a:lnTo>
                <a:lnTo>
                  <a:pt x="5956157" y="872"/>
                </a:lnTo>
                <a:lnTo>
                  <a:pt x="5964940" y="3488"/>
                </a:lnTo>
                <a:lnTo>
                  <a:pt x="5973003" y="7850"/>
                </a:lnTo>
                <a:lnTo>
                  <a:pt x="5974961" y="9480"/>
                </a:lnTo>
                <a:lnTo>
                  <a:pt x="42594" y="9480"/>
                </a:lnTo>
                <a:lnTo>
                  <a:pt x="37731" y="10433"/>
                </a:lnTo>
                <a:lnTo>
                  <a:pt x="10497" y="37688"/>
                </a:lnTo>
                <a:lnTo>
                  <a:pt x="9529" y="42548"/>
                </a:lnTo>
                <a:lnTo>
                  <a:pt x="9529" y="2930387"/>
                </a:lnTo>
                <a:lnTo>
                  <a:pt x="10508" y="2935179"/>
                </a:lnTo>
                <a:lnTo>
                  <a:pt x="14366" y="2944681"/>
                </a:lnTo>
                <a:lnTo>
                  <a:pt x="17120" y="2949446"/>
                </a:lnTo>
                <a:lnTo>
                  <a:pt x="20695" y="2952305"/>
                </a:lnTo>
                <a:lnTo>
                  <a:pt x="24268" y="2956117"/>
                </a:lnTo>
                <a:lnTo>
                  <a:pt x="28391" y="2958976"/>
                </a:lnTo>
                <a:lnTo>
                  <a:pt x="37731" y="2962788"/>
                </a:lnTo>
                <a:lnTo>
                  <a:pt x="42594" y="2963741"/>
                </a:lnTo>
                <a:lnTo>
                  <a:pt x="5975092" y="2963741"/>
                </a:lnTo>
                <a:lnTo>
                  <a:pt x="5973003" y="2965477"/>
                </a:lnTo>
                <a:lnTo>
                  <a:pt x="5964940" y="2969830"/>
                </a:lnTo>
                <a:lnTo>
                  <a:pt x="5956157" y="2972439"/>
                </a:lnTo>
                <a:lnTo>
                  <a:pt x="5946660" y="2973308"/>
                </a:lnTo>
                <a:close/>
              </a:path>
              <a:path w="5994400" h="2973704">
                <a:moveTo>
                  <a:pt x="5975092" y="2963741"/>
                </a:moveTo>
                <a:lnTo>
                  <a:pt x="5951693" y="2963741"/>
                </a:lnTo>
                <a:lnTo>
                  <a:pt x="5956563" y="2962788"/>
                </a:lnTo>
                <a:lnTo>
                  <a:pt x="5965902" y="2958976"/>
                </a:lnTo>
                <a:lnTo>
                  <a:pt x="5970019" y="2956117"/>
                </a:lnTo>
                <a:lnTo>
                  <a:pt x="5973593" y="2952305"/>
                </a:lnTo>
                <a:lnTo>
                  <a:pt x="5977166" y="2949446"/>
                </a:lnTo>
                <a:lnTo>
                  <a:pt x="5979930" y="2944681"/>
                </a:lnTo>
                <a:lnTo>
                  <a:pt x="5983790" y="2935152"/>
                </a:lnTo>
                <a:lnTo>
                  <a:pt x="5984762" y="2930387"/>
                </a:lnTo>
                <a:lnTo>
                  <a:pt x="5984762" y="42548"/>
                </a:lnTo>
                <a:lnTo>
                  <a:pt x="5961232" y="12339"/>
                </a:lnTo>
                <a:lnTo>
                  <a:pt x="5951693" y="9480"/>
                </a:lnTo>
                <a:lnTo>
                  <a:pt x="5974961" y="9480"/>
                </a:lnTo>
                <a:lnTo>
                  <a:pt x="5994295" y="47599"/>
                </a:lnTo>
                <a:lnTo>
                  <a:pt x="5994300" y="2925668"/>
                </a:lnTo>
                <a:lnTo>
                  <a:pt x="5993426" y="2935179"/>
                </a:lnTo>
                <a:lnTo>
                  <a:pt x="5990806" y="2943964"/>
                </a:lnTo>
                <a:lnTo>
                  <a:pt x="5986443" y="2952028"/>
                </a:lnTo>
                <a:lnTo>
                  <a:pt x="5980340" y="2959379"/>
                </a:lnTo>
                <a:lnTo>
                  <a:pt x="5975092" y="2963741"/>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2828297"/>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781107" y="5644434"/>
            <a:ext cx="5994400" cy="3164205"/>
          </a:xfrm>
          <a:custGeom>
            <a:avLst/>
            <a:gdLst/>
            <a:ahLst/>
            <a:cxnLst/>
            <a:rect l="l" t="t" r="r" b="b"/>
            <a:pathLst>
              <a:path w="5994400" h="3164204">
                <a:moveTo>
                  <a:pt x="5947250" y="3163860"/>
                </a:moveTo>
                <a:lnTo>
                  <a:pt x="47041" y="3163860"/>
                </a:lnTo>
                <a:lnTo>
                  <a:pt x="38133" y="3163041"/>
                </a:lnTo>
                <a:lnTo>
                  <a:pt x="3480" y="3134555"/>
                </a:lnTo>
                <a:lnTo>
                  <a:pt x="0" y="47549"/>
                </a:lnTo>
                <a:lnTo>
                  <a:pt x="863" y="38130"/>
                </a:lnTo>
                <a:lnTo>
                  <a:pt x="29348" y="3482"/>
                </a:lnTo>
                <a:lnTo>
                  <a:pt x="47641" y="0"/>
                </a:lnTo>
                <a:lnTo>
                  <a:pt x="5946651" y="0"/>
                </a:lnTo>
                <a:lnTo>
                  <a:pt x="5986435" y="21292"/>
                </a:lnTo>
                <a:lnTo>
                  <a:pt x="5994283" y="47549"/>
                </a:lnTo>
                <a:lnTo>
                  <a:pt x="5994283" y="3116366"/>
                </a:lnTo>
                <a:lnTo>
                  <a:pt x="5972995" y="3156058"/>
                </a:lnTo>
                <a:lnTo>
                  <a:pt x="5947250" y="3163860"/>
                </a:lnTo>
                <a:close/>
              </a:path>
            </a:pathLst>
          </a:custGeom>
          <a:solidFill>
            <a:srgbClr val="560475">
              <a:alpha val="3138"/>
            </a:srgbClr>
          </a:solidFill>
        </p:spPr>
        <p:txBody>
          <a:bodyPr wrap="square" lIns="0" tIns="0" rIns="0" bIns="0" rtlCol="0"/>
          <a:lstStyle/>
          <a:p/>
        </p:txBody>
      </p:sp>
      <p:sp>
        <p:nvSpPr>
          <p:cNvPr id="13" name="object 13"/>
          <p:cNvSpPr/>
          <p:nvPr/>
        </p:nvSpPr>
        <p:spPr>
          <a:xfrm>
            <a:off x="781098" y="5644434"/>
            <a:ext cx="5994400" cy="3164205"/>
          </a:xfrm>
          <a:custGeom>
            <a:avLst/>
            <a:gdLst/>
            <a:ahLst/>
            <a:cxnLst/>
            <a:rect l="l" t="t" r="r" b="b"/>
            <a:pathLst>
              <a:path w="5994400" h="3164204">
                <a:moveTo>
                  <a:pt x="5946660" y="3163915"/>
                </a:moveTo>
                <a:lnTo>
                  <a:pt x="47649" y="3163915"/>
                </a:lnTo>
                <a:lnTo>
                  <a:pt x="38141" y="3163041"/>
                </a:lnTo>
                <a:lnTo>
                  <a:pt x="3488" y="3134555"/>
                </a:lnTo>
                <a:lnTo>
                  <a:pt x="0" y="3116275"/>
                </a:lnTo>
                <a:lnTo>
                  <a:pt x="4" y="47590"/>
                </a:lnTo>
                <a:lnTo>
                  <a:pt x="21295" y="7843"/>
                </a:lnTo>
                <a:lnTo>
                  <a:pt x="47649" y="0"/>
                </a:lnTo>
                <a:lnTo>
                  <a:pt x="5946660" y="0"/>
                </a:lnTo>
                <a:lnTo>
                  <a:pt x="5956157" y="869"/>
                </a:lnTo>
                <a:lnTo>
                  <a:pt x="5964940" y="3482"/>
                </a:lnTo>
                <a:lnTo>
                  <a:pt x="5973003" y="7843"/>
                </a:lnTo>
                <a:lnTo>
                  <a:pt x="5974955" y="9471"/>
                </a:lnTo>
                <a:lnTo>
                  <a:pt x="42594" y="9471"/>
                </a:lnTo>
                <a:lnTo>
                  <a:pt x="37731" y="10424"/>
                </a:lnTo>
                <a:lnTo>
                  <a:pt x="28391" y="14236"/>
                </a:lnTo>
                <a:lnTo>
                  <a:pt x="24268" y="17095"/>
                </a:lnTo>
                <a:lnTo>
                  <a:pt x="20695" y="20907"/>
                </a:lnTo>
                <a:lnTo>
                  <a:pt x="17120" y="23766"/>
                </a:lnTo>
                <a:lnTo>
                  <a:pt x="14366" y="28531"/>
                </a:lnTo>
                <a:lnTo>
                  <a:pt x="10497" y="38060"/>
                </a:lnTo>
                <a:lnTo>
                  <a:pt x="9529" y="42825"/>
                </a:lnTo>
                <a:lnTo>
                  <a:pt x="9529" y="3120975"/>
                </a:lnTo>
                <a:lnTo>
                  <a:pt x="10510" y="3125772"/>
                </a:lnTo>
                <a:lnTo>
                  <a:pt x="14366" y="3135270"/>
                </a:lnTo>
                <a:lnTo>
                  <a:pt x="17120" y="3140035"/>
                </a:lnTo>
                <a:lnTo>
                  <a:pt x="20695" y="3142894"/>
                </a:lnTo>
                <a:lnTo>
                  <a:pt x="24268" y="3146706"/>
                </a:lnTo>
                <a:lnTo>
                  <a:pt x="28391" y="3149565"/>
                </a:lnTo>
                <a:lnTo>
                  <a:pt x="37731" y="3153377"/>
                </a:lnTo>
                <a:lnTo>
                  <a:pt x="42594" y="3154330"/>
                </a:lnTo>
                <a:lnTo>
                  <a:pt x="5975081" y="3154330"/>
                </a:lnTo>
                <a:lnTo>
                  <a:pt x="5973003" y="3156058"/>
                </a:lnTo>
                <a:lnTo>
                  <a:pt x="5964940" y="3160421"/>
                </a:lnTo>
                <a:lnTo>
                  <a:pt x="5956157" y="3163041"/>
                </a:lnTo>
                <a:lnTo>
                  <a:pt x="5946660" y="3163915"/>
                </a:lnTo>
                <a:close/>
              </a:path>
              <a:path w="5994400" h="3164204">
                <a:moveTo>
                  <a:pt x="5975081" y="3154330"/>
                </a:moveTo>
                <a:lnTo>
                  <a:pt x="5951693" y="3154330"/>
                </a:lnTo>
                <a:lnTo>
                  <a:pt x="5956563" y="3153377"/>
                </a:lnTo>
                <a:lnTo>
                  <a:pt x="5965902" y="3149565"/>
                </a:lnTo>
                <a:lnTo>
                  <a:pt x="5970019" y="3146706"/>
                </a:lnTo>
                <a:lnTo>
                  <a:pt x="5973593" y="3142894"/>
                </a:lnTo>
                <a:lnTo>
                  <a:pt x="5977166" y="3140035"/>
                </a:lnTo>
                <a:lnTo>
                  <a:pt x="5979930" y="3135270"/>
                </a:lnTo>
                <a:lnTo>
                  <a:pt x="5983790" y="3125740"/>
                </a:lnTo>
                <a:lnTo>
                  <a:pt x="5984762" y="3120975"/>
                </a:lnTo>
                <a:lnTo>
                  <a:pt x="5984762" y="42825"/>
                </a:lnTo>
                <a:lnTo>
                  <a:pt x="5983790" y="38060"/>
                </a:lnTo>
                <a:lnTo>
                  <a:pt x="5979930" y="28531"/>
                </a:lnTo>
                <a:lnTo>
                  <a:pt x="5977166" y="23766"/>
                </a:lnTo>
                <a:lnTo>
                  <a:pt x="5973593" y="20907"/>
                </a:lnTo>
                <a:lnTo>
                  <a:pt x="5970019" y="17095"/>
                </a:lnTo>
                <a:lnTo>
                  <a:pt x="5965902" y="14236"/>
                </a:lnTo>
                <a:lnTo>
                  <a:pt x="5956563" y="10424"/>
                </a:lnTo>
                <a:lnTo>
                  <a:pt x="5951693" y="9471"/>
                </a:lnTo>
                <a:lnTo>
                  <a:pt x="5974955" y="9471"/>
                </a:lnTo>
                <a:lnTo>
                  <a:pt x="5994295" y="47590"/>
                </a:lnTo>
                <a:lnTo>
                  <a:pt x="5994300" y="3116275"/>
                </a:lnTo>
                <a:lnTo>
                  <a:pt x="5993426" y="3125772"/>
                </a:lnTo>
                <a:lnTo>
                  <a:pt x="5990806" y="3134555"/>
                </a:lnTo>
                <a:lnTo>
                  <a:pt x="5986443" y="3142618"/>
                </a:lnTo>
                <a:lnTo>
                  <a:pt x="5980340" y="3149955"/>
                </a:lnTo>
                <a:lnTo>
                  <a:pt x="5975081" y="3154330"/>
                </a:lnTo>
                <a:close/>
              </a:path>
            </a:pathLst>
          </a:custGeom>
          <a:solidFill>
            <a:srgbClr val="000000">
              <a:alpha val="50199"/>
            </a:srgbClr>
          </a:solidFill>
        </p:spPr>
        <p:txBody>
          <a:bodyPr wrap="square" lIns="0" tIns="0" rIns="0" bIns="0" rtlCol="0"/>
          <a:lstStyle/>
          <a:p/>
        </p:txBody>
      </p:sp>
      <p:sp>
        <p:nvSpPr>
          <p:cNvPr id="14" name="object 14"/>
          <p:cNvSpPr/>
          <p:nvPr/>
        </p:nvSpPr>
        <p:spPr>
          <a:xfrm>
            <a:off x="857337" y="584926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5" name="object 15"/>
          <p:cNvSpPr/>
          <p:nvPr/>
        </p:nvSpPr>
        <p:spPr>
          <a:xfrm>
            <a:off x="781098" y="9208613"/>
            <a:ext cx="5994400" cy="904875"/>
          </a:xfrm>
          <a:custGeom>
            <a:avLst/>
            <a:gdLst/>
            <a:ahLst/>
            <a:cxnLst/>
            <a:rect l="l" t="t" r="r" b="b"/>
            <a:pathLst>
              <a:path w="5994400" h="904875">
                <a:moveTo>
                  <a:pt x="5994292" y="904646"/>
                </a:moveTo>
                <a:lnTo>
                  <a:pt x="0" y="904646"/>
                </a:lnTo>
                <a:lnTo>
                  <a:pt x="8" y="47549"/>
                </a:lnTo>
                <a:lnTo>
                  <a:pt x="21295" y="7843"/>
                </a:lnTo>
                <a:lnTo>
                  <a:pt x="47649" y="0"/>
                </a:lnTo>
                <a:lnTo>
                  <a:pt x="5946660" y="0"/>
                </a:lnTo>
                <a:lnTo>
                  <a:pt x="5986443" y="21292"/>
                </a:lnTo>
                <a:lnTo>
                  <a:pt x="5994292" y="47549"/>
                </a:lnTo>
                <a:lnTo>
                  <a:pt x="5994292" y="904646"/>
                </a:lnTo>
                <a:close/>
              </a:path>
            </a:pathLst>
          </a:custGeom>
          <a:solidFill>
            <a:srgbClr val="0753BF">
              <a:alpha val="3138"/>
            </a:srgbClr>
          </a:solidFill>
        </p:spPr>
        <p:txBody>
          <a:bodyPr wrap="square" lIns="0" tIns="0" rIns="0" bIns="0" rtlCol="0"/>
          <a:lstStyle/>
          <a:p/>
        </p:txBody>
      </p:sp>
      <p:sp>
        <p:nvSpPr>
          <p:cNvPr id="16" name="object 16"/>
          <p:cNvSpPr/>
          <p:nvPr/>
        </p:nvSpPr>
        <p:spPr>
          <a:xfrm>
            <a:off x="781098" y="9208613"/>
            <a:ext cx="5994400" cy="904875"/>
          </a:xfrm>
          <a:custGeom>
            <a:avLst/>
            <a:gdLst/>
            <a:ahLst/>
            <a:cxnLst/>
            <a:rect l="l" t="t" r="r" b="b"/>
            <a:pathLst>
              <a:path w="5994400" h="904875">
                <a:moveTo>
                  <a:pt x="9529" y="904646"/>
                </a:moveTo>
                <a:lnTo>
                  <a:pt x="0" y="904646"/>
                </a:lnTo>
                <a:lnTo>
                  <a:pt x="0" y="47640"/>
                </a:lnTo>
                <a:lnTo>
                  <a:pt x="21295" y="7843"/>
                </a:lnTo>
                <a:lnTo>
                  <a:pt x="47649" y="0"/>
                </a:lnTo>
                <a:lnTo>
                  <a:pt x="5946660" y="0"/>
                </a:lnTo>
                <a:lnTo>
                  <a:pt x="5956157" y="869"/>
                </a:lnTo>
                <a:lnTo>
                  <a:pt x="5964940" y="3482"/>
                </a:lnTo>
                <a:lnTo>
                  <a:pt x="5973003" y="7843"/>
                </a:lnTo>
                <a:lnTo>
                  <a:pt x="5974949" y="9466"/>
                </a:lnTo>
                <a:lnTo>
                  <a:pt x="42594" y="9466"/>
                </a:lnTo>
                <a:lnTo>
                  <a:pt x="37731" y="10419"/>
                </a:lnTo>
                <a:lnTo>
                  <a:pt x="28391" y="14231"/>
                </a:lnTo>
                <a:lnTo>
                  <a:pt x="24268" y="17090"/>
                </a:lnTo>
                <a:lnTo>
                  <a:pt x="20695" y="20902"/>
                </a:lnTo>
                <a:lnTo>
                  <a:pt x="17120" y="23761"/>
                </a:lnTo>
                <a:lnTo>
                  <a:pt x="14366" y="28525"/>
                </a:lnTo>
                <a:lnTo>
                  <a:pt x="10497" y="38055"/>
                </a:lnTo>
                <a:lnTo>
                  <a:pt x="9529" y="42820"/>
                </a:lnTo>
                <a:lnTo>
                  <a:pt x="9529" y="904646"/>
                </a:lnTo>
                <a:close/>
              </a:path>
              <a:path w="5994400" h="904875">
                <a:moveTo>
                  <a:pt x="5994300" y="904646"/>
                </a:moveTo>
                <a:lnTo>
                  <a:pt x="5984762" y="904646"/>
                </a:lnTo>
                <a:lnTo>
                  <a:pt x="5984762" y="42820"/>
                </a:lnTo>
                <a:lnTo>
                  <a:pt x="5983790" y="38055"/>
                </a:lnTo>
                <a:lnTo>
                  <a:pt x="5979930" y="28525"/>
                </a:lnTo>
                <a:lnTo>
                  <a:pt x="5977166" y="23761"/>
                </a:lnTo>
                <a:lnTo>
                  <a:pt x="5973593" y="20902"/>
                </a:lnTo>
                <a:lnTo>
                  <a:pt x="5970019" y="17090"/>
                </a:lnTo>
                <a:lnTo>
                  <a:pt x="5965902" y="14231"/>
                </a:lnTo>
                <a:lnTo>
                  <a:pt x="5956563" y="10419"/>
                </a:lnTo>
                <a:lnTo>
                  <a:pt x="5951693" y="9466"/>
                </a:lnTo>
                <a:lnTo>
                  <a:pt x="5974949" y="9466"/>
                </a:lnTo>
                <a:lnTo>
                  <a:pt x="5994300" y="47640"/>
                </a:lnTo>
                <a:lnTo>
                  <a:pt x="5994300" y="904646"/>
                </a:lnTo>
                <a:close/>
              </a:path>
            </a:pathLst>
          </a:custGeom>
          <a:solidFill>
            <a:srgbClr val="000000">
              <a:alpha val="50199"/>
            </a:srgbClr>
          </a:solidFill>
        </p:spPr>
        <p:txBody>
          <a:bodyPr wrap="square" lIns="0" tIns="0" rIns="0" bIns="0" rtlCol="0"/>
          <a:lstStyle/>
          <a:p/>
        </p:txBody>
      </p:sp>
      <p:sp>
        <p:nvSpPr>
          <p:cNvPr id="17" name="object 17"/>
          <p:cNvSpPr/>
          <p:nvPr/>
        </p:nvSpPr>
        <p:spPr>
          <a:xfrm>
            <a:off x="857337" y="9413442"/>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8" name="object 18"/>
          <p:cNvSpPr txBox="1"/>
          <p:nvPr/>
        </p:nvSpPr>
        <p:spPr>
          <a:xfrm>
            <a:off x="848360" y="3986826"/>
            <a:ext cx="1193165" cy="387985"/>
          </a:xfrm>
          <a:prstGeom prst="rect">
            <a:avLst/>
          </a:prstGeom>
        </p:spPr>
        <p:txBody>
          <a:bodyPr wrap="square" lIns="0" tIns="56515" rIns="0" bIns="0" rtlCol="0" vert="horz">
            <a:spAutoFit/>
          </a:bodyPr>
          <a:lstStyle/>
          <a:p>
            <a:pPr marL="12700">
              <a:lnSpc>
                <a:spcPct val="100000"/>
              </a:lnSpc>
              <a:spcBef>
                <a:spcPts val="445"/>
              </a:spcBef>
            </a:pPr>
            <a:r>
              <a:rPr dirty="0" sz="900" b="1">
                <a:latin typeface="Liberation Serif"/>
                <a:cs typeface="Liberation Serif"/>
              </a:rPr>
              <a:t>Solution</a:t>
            </a:r>
            <a:endParaRPr sz="900">
              <a:latin typeface="Liberation Serif"/>
              <a:cs typeface="Liberation Serif"/>
            </a:endParaRPr>
          </a:p>
          <a:p>
            <a:pPr marL="12700">
              <a:lnSpc>
                <a:spcPct val="100000"/>
              </a:lnSpc>
              <a:spcBef>
                <a:spcPts val="345"/>
              </a:spcBef>
            </a:pPr>
            <a:r>
              <a:rPr dirty="0" sz="900" spc="-40">
                <a:latin typeface="Liberation Serif"/>
                <a:cs typeface="Liberation Serif"/>
              </a:rPr>
              <a:t>We </a:t>
            </a:r>
            <a:r>
              <a:rPr dirty="0" sz="900">
                <a:latin typeface="Liberation Serif"/>
                <a:cs typeface="Liberation Serif"/>
              </a:rPr>
              <a:t>can use Note</a:t>
            </a:r>
            <a:r>
              <a:rPr dirty="0" sz="900" spc="-20">
                <a:latin typeface="Liberation Serif"/>
                <a:cs typeface="Liberation Serif"/>
              </a:rPr>
              <a:t> </a:t>
            </a:r>
            <a:r>
              <a:rPr dirty="0" sz="900" spc="-10">
                <a:latin typeface="Liberation Serif"/>
                <a:cs typeface="Liberation Serif"/>
              </a:rPr>
              <a:t>directly.</a:t>
            </a:r>
            <a:endParaRPr sz="900">
              <a:latin typeface="Liberation Serif"/>
              <a:cs typeface="Liberation Serif"/>
            </a:endParaRPr>
          </a:p>
        </p:txBody>
      </p:sp>
      <p:sp>
        <p:nvSpPr>
          <p:cNvPr id="19" name="object 19"/>
          <p:cNvSpPr txBox="1"/>
          <p:nvPr/>
        </p:nvSpPr>
        <p:spPr>
          <a:xfrm>
            <a:off x="5534375" y="5879459"/>
            <a:ext cx="5461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t>
            </a:r>
            <a:endParaRPr sz="900">
              <a:latin typeface="Liberation Serif"/>
              <a:cs typeface="Liberation Serif"/>
            </a:endParaRPr>
          </a:p>
        </p:txBody>
      </p:sp>
      <p:sp>
        <p:nvSpPr>
          <p:cNvPr id="20" name="object 20"/>
          <p:cNvSpPr txBox="1"/>
          <p:nvPr/>
        </p:nvSpPr>
        <p:spPr>
          <a:xfrm>
            <a:off x="848360" y="7156463"/>
            <a:ext cx="486409" cy="163195"/>
          </a:xfrm>
          <a:prstGeom prst="rect">
            <a:avLst/>
          </a:prstGeom>
        </p:spPr>
        <p:txBody>
          <a:bodyPr wrap="square" lIns="0" tIns="12700" rIns="0" bIns="0" rtlCol="0" vert="horz">
            <a:spAutoFit/>
          </a:bodyPr>
          <a:lstStyle/>
          <a:p>
            <a:pPr marL="12700">
              <a:lnSpc>
                <a:spcPct val="100000"/>
              </a:lnSpc>
              <a:spcBef>
                <a:spcPts val="100"/>
              </a:spcBef>
            </a:pPr>
            <a:r>
              <a:rPr dirty="0" sz="900" b="1">
                <a:latin typeface="Liberation Serif"/>
                <a:cs typeface="Liberation Serif"/>
              </a:rPr>
              <a:t>Answer</a:t>
            </a:r>
            <a:r>
              <a:rPr dirty="0" sz="900" spc="-70" b="1">
                <a:latin typeface="Liberation Serif"/>
                <a:cs typeface="Liberation Serif"/>
              </a:rPr>
              <a:t> </a:t>
            </a:r>
            <a:r>
              <a:rPr dirty="0" sz="900" b="1">
                <a:latin typeface="Liberation Serif"/>
                <a:cs typeface="Liberation Serif"/>
              </a:rPr>
              <a:t>a</a:t>
            </a:r>
            <a:endParaRPr sz="900">
              <a:latin typeface="Liberation Serif"/>
              <a:cs typeface="Liberation Serif"/>
            </a:endParaRPr>
          </a:p>
        </p:txBody>
      </p:sp>
      <p:sp>
        <p:nvSpPr>
          <p:cNvPr id="21" name="object 21"/>
          <p:cNvSpPr txBox="1"/>
          <p:nvPr/>
        </p:nvSpPr>
        <p:spPr>
          <a:xfrm>
            <a:off x="3317936" y="810899"/>
            <a:ext cx="910590" cy="252729"/>
          </a:xfrm>
          <a:prstGeom prst="rect">
            <a:avLst/>
          </a:prstGeom>
        </p:spPr>
        <p:txBody>
          <a:bodyPr wrap="square" lIns="0" tIns="11430" rIns="0" bIns="0" rtlCol="0" vert="horz">
            <a:spAutoFit/>
          </a:bodyPr>
          <a:lstStyle/>
          <a:p>
            <a:pPr marL="52705">
              <a:lnSpc>
                <a:spcPts val="1105"/>
              </a:lnSpc>
              <a:spcBef>
                <a:spcPts val="90"/>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245">
                <a:latin typeface="DejaVu Sans"/>
                <a:cs typeface="DejaVu Sans"/>
              </a:rPr>
              <a:t> </a:t>
            </a:r>
            <a:r>
              <a:rPr dirty="0" sz="1050" spc="-10">
                <a:latin typeface="DejaVu Sans"/>
                <a:cs typeface="DejaVu Sans"/>
              </a:rPr>
              <a:t>+∞</a:t>
            </a:r>
            <a:endParaRPr sz="1050">
              <a:latin typeface="DejaVu Sans"/>
              <a:cs typeface="DejaVu Sans"/>
            </a:endParaRPr>
          </a:p>
          <a:p>
            <a:pPr marL="12700">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p:txBody>
      </p:sp>
      <p:sp>
        <p:nvSpPr>
          <p:cNvPr id="22" name="object 22"/>
          <p:cNvSpPr txBox="1"/>
          <p:nvPr/>
        </p:nvSpPr>
        <p:spPr>
          <a:xfrm>
            <a:off x="6242274" y="810899"/>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20</a:t>
            </a:r>
            <a:r>
              <a:rPr dirty="0" sz="1050" spc="-25">
                <a:latin typeface="DejaVu Sans"/>
                <a:cs typeface="DejaVu Sans"/>
              </a:rPr>
              <a:t>)</a:t>
            </a:r>
            <a:endParaRPr sz="1050">
              <a:latin typeface="DejaVu Sans"/>
              <a:cs typeface="DejaVu Sans"/>
            </a:endParaRPr>
          </a:p>
        </p:txBody>
      </p:sp>
      <p:sp>
        <p:nvSpPr>
          <p:cNvPr id="23" name="object 23"/>
          <p:cNvSpPr txBox="1"/>
          <p:nvPr/>
        </p:nvSpPr>
        <p:spPr>
          <a:xfrm>
            <a:off x="3317936" y="1096795"/>
            <a:ext cx="910590" cy="252729"/>
          </a:xfrm>
          <a:prstGeom prst="rect">
            <a:avLst/>
          </a:prstGeom>
        </p:spPr>
        <p:txBody>
          <a:bodyPr wrap="square" lIns="0" tIns="11430" rIns="0" bIns="0" rtlCol="0" vert="horz">
            <a:spAutoFit/>
          </a:bodyPr>
          <a:lstStyle/>
          <a:p>
            <a:pPr marL="52705">
              <a:lnSpc>
                <a:spcPts val="1105"/>
              </a:lnSpc>
              <a:spcBef>
                <a:spcPts val="90"/>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245">
                <a:latin typeface="DejaVu Sans"/>
                <a:cs typeface="DejaVu Sans"/>
              </a:rPr>
              <a:t> </a:t>
            </a:r>
            <a:r>
              <a:rPr dirty="0" sz="1050" spc="-10">
                <a:latin typeface="DejaVu Sans"/>
                <a:cs typeface="DejaVu Sans"/>
              </a:rPr>
              <a:t>−∞</a:t>
            </a:r>
            <a:endParaRPr sz="1050">
              <a:latin typeface="DejaVu Sans"/>
              <a:cs typeface="DejaVu Sans"/>
            </a:endParaRPr>
          </a:p>
          <a:p>
            <a:pPr marL="12700">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p:txBody>
      </p:sp>
      <p:sp>
        <p:nvSpPr>
          <p:cNvPr id="24" name="object 24"/>
          <p:cNvSpPr txBox="1"/>
          <p:nvPr/>
        </p:nvSpPr>
        <p:spPr>
          <a:xfrm>
            <a:off x="6242274" y="1096795"/>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21</a:t>
            </a:r>
            <a:r>
              <a:rPr dirty="0" sz="1050" spc="-25">
                <a:latin typeface="DejaVu Sans"/>
                <a:cs typeface="DejaVu Sans"/>
              </a:rPr>
              <a:t>)</a:t>
            </a:r>
            <a:endParaRPr sz="1050">
              <a:latin typeface="DejaVu Sans"/>
              <a:cs typeface="DejaVu Sans"/>
            </a:endParaRPr>
          </a:p>
        </p:txBody>
      </p:sp>
      <p:sp>
        <p:nvSpPr>
          <p:cNvPr id="25" name="object 25"/>
          <p:cNvSpPr txBox="1"/>
          <p:nvPr/>
        </p:nvSpPr>
        <p:spPr>
          <a:xfrm>
            <a:off x="3317936" y="1392222"/>
            <a:ext cx="910590" cy="252729"/>
          </a:xfrm>
          <a:prstGeom prst="rect">
            <a:avLst/>
          </a:prstGeom>
        </p:spPr>
        <p:txBody>
          <a:bodyPr wrap="square" lIns="0" tIns="11430" rIns="0" bIns="0" rtlCol="0" vert="horz">
            <a:spAutoFit/>
          </a:bodyPr>
          <a:lstStyle/>
          <a:p>
            <a:pPr marL="52705">
              <a:lnSpc>
                <a:spcPts val="1105"/>
              </a:lnSpc>
              <a:spcBef>
                <a:spcPts val="90"/>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245">
                <a:latin typeface="DejaVu Sans"/>
                <a:cs typeface="DejaVu Sans"/>
              </a:rPr>
              <a:t> </a:t>
            </a:r>
            <a:r>
              <a:rPr dirty="0" sz="1050" spc="-10">
                <a:latin typeface="DejaVu Sans"/>
                <a:cs typeface="DejaVu Sans"/>
              </a:rPr>
              <a:t>+∞</a:t>
            </a:r>
            <a:endParaRPr sz="1050">
              <a:latin typeface="DejaVu Sans"/>
              <a:cs typeface="DejaVu Sans"/>
            </a:endParaRPr>
          </a:p>
          <a:p>
            <a:pPr marL="12700">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p:txBody>
      </p:sp>
      <p:sp>
        <p:nvSpPr>
          <p:cNvPr id="26" name="object 26"/>
          <p:cNvSpPr txBox="1"/>
          <p:nvPr/>
        </p:nvSpPr>
        <p:spPr>
          <a:xfrm>
            <a:off x="6242274" y="1392222"/>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22</a:t>
            </a:r>
            <a:r>
              <a:rPr dirty="0" sz="1050" spc="-25">
                <a:latin typeface="DejaVu Sans"/>
                <a:cs typeface="DejaVu Sans"/>
              </a:rPr>
              <a:t>)</a:t>
            </a:r>
            <a:endParaRPr sz="1050">
              <a:latin typeface="DejaVu Sans"/>
              <a:cs typeface="DejaVu Sans"/>
            </a:endParaRPr>
          </a:p>
        </p:txBody>
      </p:sp>
      <p:sp>
        <p:nvSpPr>
          <p:cNvPr id="27" name="object 27"/>
          <p:cNvSpPr txBox="1"/>
          <p:nvPr/>
        </p:nvSpPr>
        <p:spPr>
          <a:xfrm>
            <a:off x="3317936" y="1678118"/>
            <a:ext cx="910590" cy="252729"/>
          </a:xfrm>
          <a:prstGeom prst="rect">
            <a:avLst/>
          </a:prstGeom>
        </p:spPr>
        <p:txBody>
          <a:bodyPr wrap="square" lIns="0" tIns="11430" rIns="0" bIns="0" rtlCol="0" vert="horz">
            <a:spAutoFit/>
          </a:bodyPr>
          <a:lstStyle/>
          <a:p>
            <a:pPr marL="52705">
              <a:lnSpc>
                <a:spcPts val="1105"/>
              </a:lnSpc>
              <a:spcBef>
                <a:spcPts val="90"/>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245">
                <a:latin typeface="DejaVu Sans"/>
                <a:cs typeface="DejaVu Sans"/>
              </a:rPr>
              <a:t> </a:t>
            </a:r>
            <a:r>
              <a:rPr dirty="0" sz="1050" spc="-10">
                <a:latin typeface="DejaVu Sans"/>
                <a:cs typeface="DejaVu Sans"/>
              </a:rPr>
              <a:t>−∞</a:t>
            </a:r>
            <a:endParaRPr sz="1050">
              <a:latin typeface="DejaVu Sans"/>
              <a:cs typeface="DejaVu Sans"/>
            </a:endParaRPr>
          </a:p>
          <a:p>
            <a:pPr marL="12700">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p:txBody>
      </p:sp>
      <p:sp>
        <p:nvSpPr>
          <p:cNvPr id="28" name="object 28"/>
          <p:cNvSpPr txBox="1"/>
          <p:nvPr/>
        </p:nvSpPr>
        <p:spPr>
          <a:xfrm>
            <a:off x="6242274" y="1678118"/>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23</a:t>
            </a:r>
            <a:r>
              <a:rPr dirty="0" sz="1050" spc="-25">
                <a:latin typeface="DejaVu Sans"/>
                <a:cs typeface="DejaVu Sans"/>
              </a:rPr>
              <a:t>)</a:t>
            </a:r>
            <a:endParaRPr sz="1050">
              <a:latin typeface="DejaVu Sans"/>
              <a:cs typeface="DejaVu Sans"/>
            </a:endParaRPr>
          </a:p>
        </p:txBody>
      </p:sp>
      <p:sp>
        <p:nvSpPr>
          <p:cNvPr id="29" name="object 29"/>
          <p:cNvSpPr txBox="1"/>
          <p:nvPr/>
        </p:nvSpPr>
        <p:spPr>
          <a:xfrm>
            <a:off x="3358743" y="1973544"/>
            <a:ext cx="835660" cy="184150"/>
          </a:xfrm>
          <a:prstGeom prst="rect">
            <a:avLst/>
          </a:prstGeom>
        </p:spPr>
        <p:txBody>
          <a:bodyPr wrap="square" lIns="0" tIns="11430" rIns="0" bIns="0" rtlCol="0" vert="horz">
            <a:spAutoFit/>
          </a:bodyPr>
          <a:lstStyle/>
          <a:p>
            <a:pPr marL="12700">
              <a:lnSpc>
                <a:spcPct val="100000"/>
              </a:lnSpc>
              <a:spcBef>
                <a:spcPts val="90"/>
              </a:spcBef>
            </a:pPr>
            <a:r>
              <a:rPr dirty="0" sz="1050" spc="-65">
                <a:latin typeface="DejaVu Sans"/>
                <a:cs typeface="DejaVu Sans"/>
              </a:rPr>
              <a:t>lim</a:t>
            </a:r>
            <a:r>
              <a:rPr dirty="0" sz="1050" spc="-204">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40">
                <a:latin typeface="DejaVu Sans"/>
                <a:cs typeface="DejaVu Sans"/>
              </a:rPr>
              <a:t> </a:t>
            </a:r>
            <a:r>
              <a:rPr dirty="0" sz="1050" spc="-110">
                <a:latin typeface="DejaVu Sans"/>
                <a:cs typeface="DejaVu Sans"/>
              </a:rPr>
              <a:t>=</a:t>
            </a:r>
            <a:r>
              <a:rPr dirty="0" sz="1050" spc="-155">
                <a:latin typeface="DejaVu Sans"/>
                <a:cs typeface="DejaVu Sans"/>
              </a:rPr>
              <a:t> </a:t>
            </a:r>
            <a:r>
              <a:rPr dirty="0" sz="1050" spc="-10">
                <a:latin typeface="DejaVu Sans"/>
                <a:cs typeface="DejaVu Sans"/>
              </a:rPr>
              <a:t>+∞</a:t>
            </a:r>
            <a:endParaRPr sz="1050">
              <a:latin typeface="DejaVu Sans"/>
              <a:cs typeface="DejaVu Sans"/>
            </a:endParaRPr>
          </a:p>
        </p:txBody>
      </p:sp>
      <p:sp>
        <p:nvSpPr>
          <p:cNvPr id="30" name="object 30"/>
          <p:cNvSpPr txBox="1"/>
          <p:nvPr/>
        </p:nvSpPr>
        <p:spPr>
          <a:xfrm>
            <a:off x="3352786" y="2078978"/>
            <a:ext cx="20637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650" spc="5" i="1">
                <a:latin typeface="Arial"/>
                <a:cs typeface="Arial"/>
              </a:rPr>
              <a:t>a</a:t>
            </a:r>
            <a:endParaRPr sz="650">
              <a:latin typeface="Arial"/>
              <a:cs typeface="Arial"/>
            </a:endParaRPr>
          </a:p>
        </p:txBody>
      </p:sp>
      <p:sp>
        <p:nvSpPr>
          <p:cNvPr id="31" name="object 31"/>
          <p:cNvSpPr txBox="1"/>
          <p:nvPr/>
        </p:nvSpPr>
        <p:spPr>
          <a:xfrm>
            <a:off x="6242274" y="1973544"/>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24</a:t>
            </a:r>
            <a:r>
              <a:rPr dirty="0" sz="1050" spc="-25">
                <a:latin typeface="DejaVu Sans"/>
                <a:cs typeface="DejaVu Sans"/>
              </a:rPr>
              <a:t>)</a:t>
            </a:r>
            <a:endParaRPr sz="1050">
              <a:latin typeface="DejaVu Sans"/>
              <a:cs typeface="DejaVu Sans"/>
            </a:endParaRPr>
          </a:p>
        </p:txBody>
      </p:sp>
      <p:sp>
        <p:nvSpPr>
          <p:cNvPr id="32" name="object 32"/>
          <p:cNvSpPr txBox="1"/>
          <p:nvPr/>
        </p:nvSpPr>
        <p:spPr>
          <a:xfrm>
            <a:off x="3352786" y="2249910"/>
            <a:ext cx="841375" cy="252729"/>
          </a:xfrm>
          <a:prstGeom prst="rect">
            <a:avLst/>
          </a:prstGeom>
        </p:spPr>
        <p:txBody>
          <a:bodyPr wrap="square" lIns="0" tIns="11430" rIns="0" bIns="0" rtlCol="0" vert="horz">
            <a:spAutoFit/>
          </a:bodyPr>
          <a:lstStyle/>
          <a:p>
            <a:pPr marL="18415">
              <a:lnSpc>
                <a:spcPts val="1105"/>
              </a:lnSpc>
              <a:spcBef>
                <a:spcPts val="90"/>
              </a:spcBef>
            </a:pPr>
            <a:r>
              <a:rPr dirty="0" sz="1050" spc="-65">
                <a:latin typeface="DejaVu Sans"/>
                <a:cs typeface="DejaVu Sans"/>
              </a:rPr>
              <a:t>lim</a:t>
            </a:r>
            <a:r>
              <a:rPr dirty="0" sz="1050" spc="-204">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40">
                <a:latin typeface="DejaVu Sans"/>
                <a:cs typeface="DejaVu Sans"/>
              </a:rPr>
              <a:t> </a:t>
            </a:r>
            <a:r>
              <a:rPr dirty="0" sz="1050" spc="-110">
                <a:latin typeface="DejaVu Sans"/>
                <a:cs typeface="DejaVu Sans"/>
              </a:rPr>
              <a:t>=</a:t>
            </a:r>
            <a:r>
              <a:rPr dirty="0" sz="1050" spc="-155">
                <a:latin typeface="DejaVu Sans"/>
                <a:cs typeface="DejaVu Sans"/>
              </a:rPr>
              <a:t> </a:t>
            </a:r>
            <a:r>
              <a:rPr dirty="0" sz="1050" spc="-10">
                <a:latin typeface="DejaVu Sans"/>
                <a:cs typeface="DejaVu Sans"/>
              </a:rPr>
              <a:t>−∞</a:t>
            </a:r>
            <a:endParaRPr sz="1050">
              <a:latin typeface="DejaVu Sans"/>
              <a:cs typeface="DejaVu Sans"/>
            </a:endParaRPr>
          </a:p>
          <a:p>
            <a:pPr marL="12700">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p:txBody>
      </p:sp>
      <p:sp>
        <p:nvSpPr>
          <p:cNvPr id="33" name="object 33"/>
          <p:cNvSpPr txBox="1"/>
          <p:nvPr/>
        </p:nvSpPr>
        <p:spPr>
          <a:xfrm>
            <a:off x="6242274" y="2249910"/>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25</a:t>
            </a:r>
            <a:r>
              <a:rPr dirty="0" sz="1050" spc="-25">
                <a:latin typeface="DejaVu Sans"/>
                <a:cs typeface="DejaVu Sans"/>
              </a:rPr>
              <a:t>)</a:t>
            </a:r>
            <a:endParaRPr sz="1050">
              <a:latin typeface="DejaVu Sans"/>
              <a:cs typeface="DejaVu Sans"/>
            </a:endParaRPr>
          </a:p>
        </p:txBody>
      </p:sp>
      <p:sp>
        <p:nvSpPr>
          <p:cNvPr id="34" name="object 34"/>
          <p:cNvSpPr txBox="1"/>
          <p:nvPr/>
        </p:nvSpPr>
        <p:spPr>
          <a:xfrm>
            <a:off x="848360" y="2549642"/>
            <a:ext cx="5487670" cy="475615"/>
          </a:xfrm>
          <a:prstGeom prst="rect">
            <a:avLst/>
          </a:prstGeom>
        </p:spPr>
        <p:txBody>
          <a:bodyPr wrap="square" lIns="0" tIns="67310" rIns="0" bIns="0" rtlCol="0" vert="horz">
            <a:spAutoFit/>
          </a:bodyPr>
          <a:lstStyle/>
          <a:p>
            <a:pPr marL="12700">
              <a:lnSpc>
                <a:spcPct val="100000"/>
              </a:lnSpc>
              <a:spcBef>
                <a:spcPts val="530"/>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2.2.6</a:t>
            </a:r>
            <a:r>
              <a:rPr dirty="0" sz="1050" spc="-130">
                <a:solidFill>
                  <a:srgbClr val="2E4E4E"/>
                </a:solidFill>
                <a:latin typeface="Liberation Sans"/>
                <a:cs typeface="Liberation Sans"/>
              </a:rPr>
              <a:t>: </a:t>
            </a:r>
            <a:r>
              <a:rPr dirty="0" sz="1050" spc="10">
                <a:solidFill>
                  <a:srgbClr val="2E4E4E"/>
                </a:solidFill>
                <a:latin typeface="Liberation Sans"/>
                <a:cs typeface="Liberation Sans"/>
              </a:rPr>
              <a:t>Finding </a:t>
            </a:r>
            <a:r>
              <a:rPr dirty="0" sz="1050" spc="15">
                <a:solidFill>
                  <a:srgbClr val="2E4E4E"/>
                </a:solidFill>
                <a:latin typeface="Liberation Sans"/>
                <a:cs typeface="Liberation Sans"/>
              </a:rPr>
              <a:t>a </a:t>
            </a:r>
            <a:r>
              <a:rPr dirty="0" sz="1050">
                <a:solidFill>
                  <a:srgbClr val="2E4E4E"/>
                </a:solidFill>
                <a:latin typeface="Liberation Sans"/>
                <a:cs typeface="Liberation Sans"/>
              </a:rPr>
              <a:t>Vertical</a:t>
            </a:r>
            <a:r>
              <a:rPr dirty="0" sz="1050" spc="-45">
                <a:solidFill>
                  <a:srgbClr val="2E4E4E"/>
                </a:solidFill>
                <a:latin typeface="Liberation Sans"/>
                <a:cs typeface="Liberation Sans"/>
              </a:rPr>
              <a:t> </a:t>
            </a:r>
            <a:r>
              <a:rPr dirty="0" sz="1050" spc="10">
                <a:solidFill>
                  <a:srgbClr val="2E4E4E"/>
                </a:solidFill>
                <a:latin typeface="Liberation Sans"/>
                <a:cs typeface="Liberation Sans"/>
              </a:rPr>
              <a:t>Asymptote</a:t>
            </a:r>
            <a:endParaRPr sz="1050">
              <a:latin typeface="Liberation Sans"/>
              <a:cs typeface="Liberation Sans"/>
            </a:endParaRPr>
          </a:p>
          <a:p>
            <a:pPr marL="12700">
              <a:lnSpc>
                <a:spcPct val="100000"/>
              </a:lnSpc>
              <a:spcBef>
                <a:spcPts val="350"/>
              </a:spcBef>
            </a:pPr>
            <a:r>
              <a:rPr dirty="0" sz="900">
                <a:latin typeface="Liberation Serif"/>
                <a:cs typeface="Liberation Serif"/>
              </a:rPr>
              <a:t>Evaluate</a:t>
            </a:r>
            <a:r>
              <a:rPr dirty="0" sz="900" spc="-5">
                <a:latin typeface="Liberation Serif"/>
                <a:cs typeface="Liberation Serif"/>
              </a:rPr>
              <a:t> </a:t>
            </a:r>
            <a:r>
              <a:rPr dirty="0" sz="900">
                <a:latin typeface="Liberation Serif"/>
                <a:cs typeface="Liberation Serif"/>
              </a:rPr>
              <a:t>each</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a:latin typeface="Liberation Serif"/>
                <a:cs typeface="Liberation Serif"/>
              </a:rPr>
              <a:t>the following</a:t>
            </a:r>
            <a:r>
              <a:rPr dirty="0" sz="900" spc="-5">
                <a:latin typeface="Liberation Serif"/>
                <a:cs typeface="Liberation Serif"/>
              </a:rPr>
              <a:t> </a:t>
            </a:r>
            <a:r>
              <a:rPr dirty="0" sz="900">
                <a:latin typeface="Liberation Serif"/>
                <a:cs typeface="Liberation Serif"/>
              </a:rPr>
              <a:t>limits</a:t>
            </a:r>
            <a:r>
              <a:rPr dirty="0" sz="900" spc="-5">
                <a:latin typeface="Liberation Serif"/>
                <a:cs typeface="Liberation Serif"/>
              </a:rPr>
              <a:t> </a:t>
            </a:r>
            <a:r>
              <a:rPr dirty="0" sz="900">
                <a:latin typeface="Liberation Serif"/>
                <a:cs typeface="Liberation Serif"/>
              </a:rPr>
              <a:t>using</a:t>
            </a:r>
            <a:r>
              <a:rPr dirty="0" sz="900" spc="-5">
                <a:latin typeface="Liberation Serif"/>
                <a:cs typeface="Liberation Serif"/>
              </a:rPr>
              <a:t> </a:t>
            </a:r>
            <a:r>
              <a:rPr dirty="0" sz="900">
                <a:latin typeface="Liberation Serif"/>
                <a:cs typeface="Liberation Serif"/>
              </a:rPr>
              <a:t>Note. Identify</a:t>
            </a:r>
            <a:r>
              <a:rPr dirty="0" sz="900" spc="-5">
                <a:latin typeface="Liberation Serif"/>
                <a:cs typeface="Liberation Serif"/>
              </a:rPr>
              <a:t> </a:t>
            </a:r>
            <a:r>
              <a:rPr dirty="0" sz="900">
                <a:latin typeface="Liberation Serif"/>
                <a:cs typeface="Liberation Serif"/>
              </a:rPr>
              <a:t>any</a:t>
            </a:r>
            <a:r>
              <a:rPr dirty="0" sz="900" spc="-5">
                <a:latin typeface="Liberation Serif"/>
                <a:cs typeface="Liberation Serif"/>
              </a:rPr>
              <a:t> </a:t>
            </a:r>
            <a:r>
              <a:rPr dirty="0" sz="900">
                <a:latin typeface="Liberation Serif"/>
                <a:cs typeface="Liberation Serif"/>
              </a:rPr>
              <a:t>vertical</a:t>
            </a:r>
            <a:r>
              <a:rPr dirty="0" sz="900" spc="-5">
                <a:latin typeface="Liberation Serif"/>
                <a:cs typeface="Liberation Serif"/>
              </a:rPr>
              <a:t> </a:t>
            </a:r>
            <a:r>
              <a:rPr dirty="0" sz="900">
                <a:latin typeface="Liberation Serif"/>
                <a:cs typeface="Liberation Serif"/>
              </a:rPr>
              <a:t>asymptotes of</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1050" spc="-110">
                <a:latin typeface="DejaVu Sans"/>
                <a:cs typeface="DejaVu Sans"/>
              </a:rPr>
              <a:t>=</a:t>
            </a:r>
            <a:r>
              <a:rPr dirty="0" sz="1050" spc="-135">
                <a:latin typeface="DejaVu Sans"/>
                <a:cs typeface="DejaVu Sans"/>
              </a:rPr>
              <a:t> </a:t>
            </a:r>
            <a:r>
              <a:rPr dirty="0" sz="1050" spc="25">
                <a:latin typeface="DejaVu Sans"/>
                <a:cs typeface="DejaVu Sans"/>
              </a:rPr>
              <a:t>1/(</a:t>
            </a:r>
            <a:r>
              <a:rPr dirty="0" sz="900" spc="25" i="1">
                <a:latin typeface="Arial"/>
                <a:cs typeface="Arial"/>
              </a:rPr>
              <a:t>x</a:t>
            </a:r>
            <a:r>
              <a:rPr dirty="0" sz="900" spc="-70" i="1">
                <a:latin typeface="Arial"/>
                <a:cs typeface="Arial"/>
              </a:rPr>
              <a:t> </a:t>
            </a:r>
            <a:r>
              <a:rPr dirty="0" sz="1050" spc="-110">
                <a:latin typeface="DejaVu Sans"/>
                <a:cs typeface="DejaVu Sans"/>
              </a:rPr>
              <a:t>+</a:t>
            </a:r>
            <a:r>
              <a:rPr dirty="0" sz="1050" spc="-210">
                <a:latin typeface="DejaVu Sans"/>
                <a:cs typeface="DejaVu Sans"/>
              </a:rPr>
              <a:t> </a:t>
            </a:r>
            <a:r>
              <a:rPr dirty="0" sz="1050" spc="-90">
                <a:latin typeface="DejaVu Sans"/>
                <a:cs typeface="DejaVu Sans"/>
              </a:rPr>
              <a:t>3)</a:t>
            </a:r>
            <a:r>
              <a:rPr dirty="0" baseline="31746" sz="1050" spc="-135">
                <a:latin typeface="DejaVu Sans"/>
                <a:cs typeface="DejaVu Sans"/>
              </a:rPr>
              <a:t>4</a:t>
            </a:r>
            <a:r>
              <a:rPr dirty="0" baseline="31746" sz="1050" spc="-225">
                <a:latin typeface="DejaVu Sans"/>
                <a:cs typeface="DejaVu Sans"/>
              </a:rPr>
              <a:t> </a:t>
            </a:r>
            <a:r>
              <a:rPr dirty="0" sz="1050" spc="-60">
                <a:latin typeface="DejaVu Sans"/>
                <a:cs typeface="DejaVu Sans"/>
              </a:rPr>
              <a:t>.</a:t>
            </a:r>
            <a:endParaRPr sz="1050">
              <a:latin typeface="DejaVu Sans"/>
              <a:cs typeface="DejaVu Sans"/>
            </a:endParaRPr>
          </a:p>
        </p:txBody>
      </p:sp>
      <p:sp>
        <p:nvSpPr>
          <p:cNvPr id="35" name="object 35"/>
          <p:cNvSpPr txBox="1"/>
          <p:nvPr/>
        </p:nvSpPr>
        <p:spPr>
          <a:xfrm>
            <a:off x="901817" y="3088540"/>
            <a:ext cx="387350"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a.</a:t>
            </a:r>
            <a:r>
              <a:rPr dirty="0" sz="900" spc="9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36" name="object 36"/>
          <p:cNvSpPr txBox="1"/>
          <p:nvPr/>
        </p:nvSpPr>
        <p:spPr>
          <a:xfrm>
            <a:off x="1561314" y="3002770"/>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37" name="object 37"/>
          <p:cNvSpPr txBox="1"/>
          <p:nvPr/>
        </p:nvSpPr>
        <p:spPr>
          <a:xfrm>
            <a:off x="1008432" y="3164778"/>
            <a:ext cx="807085" cy="184150"/>
          </a:xfrm>
          <a:prstGeom prst="rect">
            <a:avLst/>
          </a:prstGeom>
        </p:spPr>
        <p:txBody>
          <a:bodyPr wrap="square" lIns="0" tIns="11430" rIns="0" bIns="0" rtlCol="0" vert="horz">
            <a:spAutoFit/>
          </a:bodyPr>
          <a:lstStyle/>
          <a:p>
            <a:pPr marL="12700">
              <a:lnSpc>
                <a:spcPct val="100000"/>
              </a:lnSpc>
              <a:spcBef>
                <a:spcPts val="90"/>
              </a:spcBef>
            </a:pPr>
            <a:r>
              <a:rPr dirty="0" sz="650" spc="-10" i="1">
                <a:latin typeface="Arial"/>
                <a:cs typeface="Arial"/>
              </a:rPr>
              <a:t>x</a:t>
            </a:r>
            <a:r>
              <a:rPr dirty="0" sz="700" spc="-10">
                <a:latin typeface="DejaVu Sans"/>
                <a:cs typeface="DejaVu Sans"/>
              </a:rPr>
              <a:t>→−3− </a:t>
            </a:r>
            <a:r>
              <a:rPr dirty="0" baseline="-7936" sz="1575" spc="52">
                <a:latin typeface="DejaVu Sans"/>
                <a:cs typeface="DejaVu Sans"/>
              </a:rPr>
              <a:t>(</a:t>
            </a:r>
            <a:r>
              <a:rPr dirty="0" baseline="-9259" sz="1350" spc="52" i="1">
                <a:latin typeface="Arial"/>
                <a:cs typeface="Arial"/>
              </a:rPr>
              <a:t>x </a:t>
            </a:r>
            <a:r>
              <a:rPr dirty="0" baseline="-7936" sz="1575" spc="-165">
                <a:latin typeface="DejaVu Sans"/>
                <a:cs typeface="DejaVu Sans"/>
              </a:rPr>
              <a:t>+</a:t>
            </a:r>
            <a:r>
              <a:rPr dirty="0" baseline="-7936" sz="1575" spc="-330">
                <a:latin typeface="DejaVu Sans"/>
                <a:cs typeface="DejaVu Sans"/>
              </a:rPr>
              <a:t> </a:t>
            </a:r>
            <a:r>
              <a:rPr dirty="0" baseline="-7936" sz="1575" spc="-135">
                <a:latin typeface="DejaVu Sans"/>
                <a:cs typeface="DejaVu Sans"/>
              </a:rPr>
              <a:t>3)</a:t>
            </a:r>
            <a:r>
              <a:rPr dirty="0" baseline="11904" sz="1050" spc="-135">
                <a:latin typeface="DejaVu Sans"/>
                <a:cs typeface="DejaVu Sans"/>
              </a:rPr>
              <a:t>4</a:t>
            </a:r>
            <a:endParaRPr baseline="11904" sz="1050">
              <a:latin typeface="DejaVu Sans"/>
              <a:cs typeface="DejaVu Sans"/>
            </a:endParaRPr>
          </a:p>
        </p:txBody>
      </p:sp>
      <p:sp>
        <p:nvSpPr>
          <p:cNvPr id="38" name="object 38"/>
          <p:cNvSpPr/>
          <p:nvPr/>
        </p:nvSpPr>
        <p:spPr>
          <a:xfrm>
            <a:off x="1381480" y="3190433"/>
            <a:ext cx="448309" cy="0"/>
          </a:xfrm>
          <a:custGeom>
            <a:avLst/>
            <a:gdLst/>
            <a:ahLst/>
            <a:cxnLst/>
            <a:rect l="l" t="t" r="r" b="b"/>
            <a:pathLst>
              <a:path w="448310" h="0">
                <a:moveTo>
                  <a:pt x="0" y="0"/>
                </a:moveTo>
                <a:lnTo>
                  <a:pt x="447904" y="0"/>
                </a:lnTo>
              </a:path>
            </a:pathLst>
          </a:custGeom>
          <a:ln w="9529">
            <a:solidFill>
              <a:srgbClr val="000000"/>
            </a:solidFill>
          </a:ln>
        </p:spPr>
        <p:txBody>
          <a:bodyPr wrap="square" lIns="0" tIns="0" rIns="0" bIns="0" rtlCol="0"/>
          <a:lstStyle/>
          <a:p/>
        </p:txBody>
      </p:sp>
      <p:sp>
        <p:nvSpPr>
          <p:cNvPr id="39" name="object 39"/>
          <p:cNvSpPr txBox="1"/>
          <p:nvPr/>
        </p:nvSpPr>
        <p:spPr>
          <a:xfrm>
            <a:off x="892287" y="3393495"/>
            <a:ext cx="39687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a:t>
            </a:r>
            <a:r>
              <a:rPr dirty="0" sz="900" spc="60">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40" name="object 40"/>
          <p:cNvSpPr txBox="1"/>
          <p:nvPr/>
        </p:nvSpPr>
        <p:spPr>
          <a:xfrm>
            <a:off x="1561314" y="3307727"/>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41" name="object 41"/>
          <p:cNvSpPr txBox="1"/>
          <p:nvPr/>
        </p:nvSpPr>
        <p:spPr>
          <a:xfrm>
            <a:off x="1008432" y="3488794"/>
            <a:ext cx="807085"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15" i="1">
                <a:latin typeface="Arial"/>
                <a:cs typeface="Arial"/>
              </a:rPr>
              <a:t>x</a:t>
            </a:r>
            <a:r>
              <a:rPr dirty="0" baseline="7936" sz="1050" spc="-15">
                <a:latin typeface="DejaVu Sans"/>
                <a:cs typeface="DejaVu Sans"/>
              </a:rPr>
              <a:t>→−3+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20">
                <a:latin typeface="DejaVu Sans"/>
                <a:cs typeface="DejaVu Sans"/>
              </a:rPr>
              <a:t> </a:t>
            </a:r>
            <a:r>
              <a:rPr dirty="0" sz="1050" spc="-90">
                <a:latin typeface="DejaVu Sans"/>
                <a:cs typeface="DejaVu Sans"/>
              </a:rPr>
              <a:t>3)</a:t>
            </a:r>
            <a:r>
              <a:rPr dirty="0" baseline="23809" sz="1050" spc="-135">
                <a:latin typeface="DejaVu Sans"/>
                <a:cs typeface="DejaVu Sans"/>
              </a:rPr>
              <a:t>4</a:t>
            </a:r>
            <a:endParaRPr baseline="23809" sz="1050">
              <a:latin typeface="DejaVu Sans"/>
              <a:cs typeface="DejaVu Sans"/>
            </a:endParaRPr>
          </a:p>
        </p:txBody>
      </p:sp>
      <p:sp>
        <p:nvSpPr>
          <p:cNvPr id="42" name="object 42"/>
          <p:cNvSpPr/>
          <p:nvPr/>
        </p:nvSpPr>
        <p:spPr>
          <a:xfrm>
            <a:off x="1381480" y="3504919"/>
            <a:ext cx="448309" cy="0"/>
          </a:xfrm>
          <a:custGeom>
            <a:avLst/>
            <a:gdLst/>
            <a:ahLst/>
            <a:cxnLst/>
            <a:rect l="l" t="t" r="r" b="b"/>
            <a:pathLst>
              <a:path w="448310" h="0">
                <a:moveTo>
                  <a:pt x="0" y="0"/>
                </a:moveTo>
                <a:lnTo>
                  <a:pt x="447904" y="0"/>
                </a:lnTo>
              </a:path>
            </a:pathLst>
          </a:custGeom>
          <a:ln w="9529">
            <a:solidFill>
              <a:srgbClr val="000000"/>
            </a:solidFill>
          </a:ln>
        </p:spPr>
        <p:txBody>
          <a:bodyPr wrap="square" lIns="0" tIns="0" rIns="0" bIns="0" rtlCol="0"/>
          <a:lstStyle/>
          <a:p/>
        </p:txBody>
      </p:sp>
      <p:sp>
        <p:nvSpPr>
          <p:cNvPr id="43" name="object 43"/>
          <p:cNvSpPr txBox="1"/>
          <p:nvPr/>
        </p:nvSpPr>
        <p:spPr>
          <a:xfrm>
            <a:off x="901817" y="3707982"/>
            <a:ext cx="35242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c.</a:t>
            </a:r>
            <a:r>
              <a:rPr dirty="0" sz="900" spc="3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44" name="object 44"/>
          <p:cNvSpPr txBox="1"/>
          <p:nvPr/>
        </p:nvSpPr>
        <p:spPr>
          <a:xfrm>
            <a:off x="1492222" y="3622213"/>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45" name="object 45"/>
          <p:cNvSpPr txBox="1"/>
          <p:nvPr/>
        </p:nvSpPr>
        <p:spPr>
          <a:xfrm>
            <a:off x="1008432" y="3793750"/>
            <a:ext cx="737870"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15" i="1">
                <a:latin typeface="Arial"/>
                <a:cs typeface="Arial"/>
              </a:rPr>
              <a:t>x</a:t>
            </a:r>
            <a:r>
              <a:rPr dirty="0" baseline="7936" sz="1050" spc="-15">
                <a:latin typeface="DejaVu Sans"/>
                <a:cs typeface="DejaVu Sans"/>
              </a:rPr>
              <a:t>→−3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190">
                <a:latin typeface="DejaVu Sans"/>
                <a:cs typeface="DejaVu Sans"/>
              </a:rPr>
              <a:t> </a:t>
            </a:r>
            <a:r>
              <a:rPr dirty="0" sz="1050" spc="-90">
                <a:latin typeface="DejaVu Sans"/>
                <a:cs typeface="DejaVu Sans"/>
              </a:rPr>
              <a:t>3)</a:t>
            </a:r>
            <a:r>
              <a:rPr dirty="0" baseline="19841" sz="1050" spc="-135">
                <a:latin typeface="DejaVu Sans"/>
                <a:cs typeface="DejaVu Sans"/>
              </a:rPr>
              <a:t>4</a:t>
            </a:r>
            <a:endParaRPr baseline="19841" sz="1050">
              <a:latin typeface="DejaVu Sans"/>
              <a:cs typeface="DejaVu Sans"/>
            </a:endParaRPr>
          </a:p>
        </p:txBody>
      </p:sp>
      <p:sp>
        <p:nvSpPr>
          <p:cNvPr id="46" name="object 46"/>
          <p:cNvSpPr/>
          <p:nvPr/>
        </p:nvSpPr>
        <p:spPr>
          <a:xfrm>
            <a:off x="1305241" y="3809875"/>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47" name="object 47"/>
          <p:cNvSpPr txBox="1"/>
          <p:nvPr/>
        </p:nvSpPr>
        <p:spPr>
          <a:xfrm>
            <a:off x="1850640" y="4441782"/>
            <a:ext cx="370840" cy="184150"/>
          </a:xfrm>
          <a:prstGeom prst="rect">
            <a:avLst/>
          </a:prstGeom>
        </p:spPr>
        <p:txBody>
          <a:bodyPr wrap="square" lIns="0" tIns="11430" rIns="0" bIns="0" rtlCol="0" vert="horz">
            <a:spAutoFit/>
          </a:bodyPr>
          <a:lstStyle/>
          <a:p>
            <a:pPr marL="12700">
              <a:lnSpc>
                <a:spcPct val="100000"/>
              </a:lnSpc>
              <a:spcBef>
                <a:spcPts val="90"/>
              </a:spcBef>
            </a:pPr>
            <a:r>
              <a:rPr dirty="0" sz="1050" spc="-110">
                <a:latin typeface="DejaVu Sans"/>
                <a:cs typeface="DejaVu Sans"/>
              </a:rPr>
              <a:t>=</a:t>
            </a:r>
            <a:r>
              <a:rPr dirty="0" sz="1050" spc="-195">
                <a:latin typeface="DejaVu Sans"/>
                <a:cs typeface="DejaVu Sans"/>
              </a:rPr>
              <a:t> </a:t>
            </a:r>
            <a:r>
              <a:rPr dirty="0" sz="1050" spc="-10">
                <a:latin typeface="DejaVu Sans"/>
                <a:cs typeface="DejaVu Sans"/>
              </a:rPr>
              <a:t>+∞</a:t>
            </a:r>
            <a:endParaRPr sz="1050">
              <a:latin typeface="DejaVu Sans"/>
              <a:cs typeface="DejaVu Sans"/>
            </a:endParaRPr>
          </a:p>
        </p:txBody>
      </p:sp>
      <p:sp>
        <p:nvSpPr>
          <p:cNvPr id="48" name="object 48"/>
          <p:cNvSpPr txBox="1"/>
          <p:nvPr/>
        </p:nvSpPr>
        <p:spPr>
          <a:xfrm>
            <a:off x="901817" y="4441782"/>
            <a:ext cx="38036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a.</a:t>
            </a:r>
            <a:r>
              <a:rPr dirty="0" sz="900" spc="40">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49" name="object 49"/>
          <p:cNvSpPr txBox="1"/>
          <p:nvPr/>
        </p:nvSpPr>
        <p:spPr>
          <a:xfrm>
            <a:off x="1547764" y="4356013"/>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50" name="object 50"/>
          <p:cNvSpPr txBox="1"/>
          <p:nvPr/>
        </p:nvSpPr>
        <p:spPr>
          <a:xfrm>
            <a:off x="1008432" y="4537081"/>
            <a:ext cx="793750" cy="184150"/>
          </a:xfrm>
          <a:prstGeom prst="rect">
            <a:avLst/>
          </a:prstGeom>
        </p:spPr>
        <p:txBody>
          <a:bodyPr wrap="square" lIns="0" tIns="11430" rIns="0" bIns="0" rtlCol="0" vert="horz">
            <a:spAutoFit/>
          </a:bodyPr>
          <a:lstStyle/>
          <a:p>
            <a:pPr marL="12700">
              <a:lnSpc>
                <a:spcPct val="100000"/>
              </a:lnSpc>
              <a:spcBef>
                <a:spcPts val="90"/>
              </a:spcBef>
            </a:pPr>
            <a:r>
              <a:rPr dirty="0" sz="650" spc="-15" i="1">
                <a:latin typeface="Arial"/>
                <a:cs typeface="Arial"/>
              </a:rPr>
              <a:t>x</a:t>
            </a:r>
            <a:r>
              <a:rPr dirty="0" sz="700" spc="-15">
                <a:latin typeface="DejaVu Sans"/>
                <a:cs typeface="DejaVu Sans"/>
              </a:rPr>
              <a:t>→−3</a:t>
            </a:r>
            <a:r>
              <a:rPr dirty="0" baseline="33333" sz="750" spc="-22">
                <a:latin typeface="DejaVu Sans"/>
                <a:cs typeface="DejaVu Sans"/>
              </a:rPr>
              <a:t>−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15">
                <a:latin typeface="DejaVu Sans"/>
                <a:cs typeface="DejaVu Sans"/>
              </a:rPr>
              <a:t> </a:t>
            </a:r>
            <a:r>
              <a:rPr dirty="0" sz="1050" spc="-90">
                <a:latin typeface="DejaVu Sans"/>
                <a:cs typeface="DejaVu Sans"/>
              </a:rPr>
              <a:t>3)</a:t>
            </a:r>
            <a:r>
              <a:rPr dirty="0" baseline="23809" sz="1050" spc="-135">
                <a:latin typeface="DejaVu Sans"/>
                <a:cs typeface="DejaVu Sans"/>
              </a:rPr>
              <a:t>4</a:t>
            </a:r>
            <a:endParaRPr baseline="23809" sz="1050">
              <a:latin typeface="DejaVu Sans"/>
              <a:cs typeface="DejaVu Sans"/>
            </a:endParaRPr>
          </a:p>
        </p:txBody>
      </p:sp>
      <p:sp>
        <p:nvSpPr>
          <p:cNvPr id="51" name="object 51"/>
          <p:cNvSpPr/>
          <p:nvPr/>
        </p:nvSpPr>
        <p:spPr>
          <a:xfrm>
            <a:off x="1362421" y="4553205"/>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52" name="object 52"/>
          <p:cNvSpPr txBox="1"/>
          <p:nvPr/>
        </p:nvSpPr>
        <p:spPr>
          <a:xfrm>
            <a:off x="1850640" y="4756268"/>
            <a:ext cx="370840" cy="184150"/>
          </a:xfrm>
          <a:prstGeom prst="rect">
            <a:avLst/>
          </a:prstGeom>
        </p:spPr>
        <p:txBody>
          <a:bodyPr wrap="square" lIns="0" tIns="11430" rIns="0" bIns="0" rtlCol="0" vert="horz">
            <a:spAutoFit/>
          </a:bodyPr>
          <a:lstStyle/>
          <a:p>
            <a:pPr marL="12700">
              <a:lnSpc>
                <a:spcPct val="100000"/>
              </a:lnSpc>
              <a:spcBef>
                <a:spcPts val="90"/>
              </a:spcBef>
            </a:pPr>
            <a:r>
              <a:rPr dirty="0" sz="1050" spc="-110">
                <a:latin typeface="DejaVu Sans"/>
                <a:cs typeface="DejaVu Sans"/>
              </a:rPr>
              <a:t>=</a:t>
            </a:r>
            <a:r>
              <a:rPr dirty="0" sz="1050" spc="-195">
                <a:latin typeface="DejaVu Sans"/>
                <a:cs typeface="DejaVu Sans"/>
              </a:rPr>
              <a:t> </a:t>
            </a:r>
            <a:r>
              <a:rPr dirty="0" sz="1050" spc="-10">
                <a:latin typeface="DejaVu Sans"/>
                <a:cs typeface="DejaVu Sans"/>
              </a:rPr>
              <a:t>+∞</a:t>
            </a:r>
            <a:endParaRPr sz="1050">
              <a:latin typeface="DejaVu Sans"/>
              <a:cs typeface="DejaVu Sans"/>
            </a:endParaRPr>
          </a:p>
        </p:txBody>
      </p:sp>
      <p:sp>
        <p:nvSpPr>
          <p:cNvPr id="53" name="object 53"/>
          <p:cNvSpPr txBox="1"/>
          <p:nvPr/>
        </p:nvSpPr>
        <p:spPr>
          <a:xfrm>
            <a:off x="892287" y="4756268"/>
            <a:ext cx="38989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a:t>
            </a:r>
            <a:r>
              <a:rPr dirty="0" sz="900" spc="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54" name="object 54"/>
          <p:cNvSpPr txBox="1"/>
          <p:nvPr/>
        </p:nvSpPr>
        <p:spPr>
          <a:xfrm>
            <a:off x="1547764" y="4670499"/>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55" name="object 55"/>
          <p:cNvSpPr txBox="1"/>
          <p:nvPr/>
        </p:nvSpPr>
        <p:spPr>
          <a:xfrm>
            <a:off x="1008432" y="4851567"/>
            <a:ext cx="793750"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22" i="1">
                <a:latin typeface="Arial"/>
                <a:cs typeface="Arial"/>
              </a:rPr>
              <a:t>x</a:t>
            </a:r>
            <a:r>
              <a:rPr dirty="0" baseline="7936" sz="1050" spc="-22">
                <a:latin typeface="DejaVu Sans"/>
                <a:cs typeface="DejaVu Sans"/>
              </a:rPr>
              <a:t>→−3</a:t>
            </a:r>
            <a:r>
              <a:rPr dirty="0" baseline="33333" sz="750" spc="-22">
                <a:latin typeface="DejaVu Sans"/>
                <a:cs typeface="DejaVu Sans"/>
              </a:rPr>
              <a:t>+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15">
                <a:latin typeface="DejaVu Sans"/>
                <a:cs typeface="DejaVu Sans"/>
              </a:rPr>
              <a:t> </a:t>
            </a:r>
            <a:r>
              <a:rPr dirty="0" sz="1050" spc="-90">
                <a:latin typeface="DejaVu Sans"/>
                <a:cs typeface="DejaVu Sans"/>
              </a:rPr>
              <a:t>3)</a:t>
            </a:r>
            <a:r>
              <a:rPr dirty="0" baseline="23809" sz="1050" spc="-135">
                <a:latin typeface="DejaVu Sans"/>
                <a:cs typeface="DejaVu Sans"/>
              </a:rPr>
              <a:t>4</a:t>
            </a:r>
            <a:endParaRPr baseline="23809" sz="1050">
              <a:latin typeface="DejaVu Sans"/>
              <a:cs typeface="DejaVu Sans"/>
            </a:endParaRPr>
          </a:p>
        </p:txBody>
      </p:sp>
      <p:sp>
        <p:nvSpPr>
          <p:cNvPr id="56" name="object 56"/>
          <p:cNvSpPr/>
          <p:nvPr/>
        </p:nvSpPr>
        <p:spPr>
          <a:xfrm>
            <a:off x="1362421" y="4858161"/>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57" name="object 57"/>
          <p:cNvSpPr txBox="1"/>
          <p:nvPr/>
        </p:nvSpPr>
        <p:spPr>
          <a:xfrm>
            <a:off x="1795090" y="5061224"/>
            <a:ext cx="370840" cy="184150"/>
          </a:xfrm>
          <a:prstGeom prst="rect">
            <a:avLst/>
          </a:prstGeom>
        </p:spPr>
        <p:txBody>
          <a:bodyPr wrap="square" lIns="0" tIns="11430" rIns="0" bIns="0" rtlCol="0" vert="horz">
            <a:spAutoFit/>
          </a:bodyPr>
          <a:lstStyle/>
          <a:p>
            <a:pPr marL="12700">
              <a:lnSpc>
                <a:spcPct val="100000"/>
              </a:lnSpc>
              <a:spcBef>
                <a:spcPts val="90"/>
              </a:spcBef>
            </a:pPr>
            <a:r>
              <a:rPr dirty="0" sz="1050" spc="-110">
                <a:latin typeface="DejaVu Sans"/>
                <a:cs typeface="DejaVu Sans"/>
              </a:rPr>
              <a:t>=</a:t>
            </a:r>
            <a:r>
              <a:rPr dirty="0" sz="1050" spc="-195">
                <a:latin typeface="DejaVu Sans"/>
                <a:cs typeface="DejaVu Sans"/>
              </a:rPr>
              <a:t> </a:t>
            </a:r>
            <a:r>
              <a:rPr dirty="0" sz="1050" spc="-10">
                <a:latin typeface="DejaVu Sans"/>
                <a:cs typeface="DejaVu Sans"/>
              </a:rPr>
              <a:t>+∞</a:t>
            </a:r>
            <a:endParaRPr sz="1050">
              <a:latin typeface="DejaVu Sans"/>
              <a:cs typeface="DejaVu Sans"/>
            </a:endParaRPr>
          </a:p>
        </p:txBody>
      </p:sp>
      <p:sp>
        <p:nvSpPr>
          <p:cNvPr id="58" name="object 58"/>
          <p:cNvSpPr txBox="1"/>
          <p:nvPr/>
        </p:nvSpPr>
        <p:spPr>
          <a:xfrm>
            <a:off x="901817" y="5061224"/>
            <a:ext cx="35242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c.</a:t>
            </a:r>
            <a:r>
              <a:rPr dirty="0" sz="900" spc="3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59" name="object 59"/>
          <p:cNvSpPr txBox="1"/>
          <p:nvPr/>
        </p:nvSpPr>
        <p:spPr>
          <a:xfrm>
            <a:off x="1492222" y="4975455"/>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60" name="object 60"/>
          <p:cNvSpPr txBox="1"/>
          <p:nvPr/>
        </p:nvSpPr>
        <p:spPr>
          <a:xfrm>
            <a:off x="1008432" y="5156523"/>
            <a:ext cx="737870" cy="184150"/>
          </a:xfrm>
          <a:prstGeom prst="rect">
            <a:avLst/>
          </a:prstGeom>
        </p:spPr>
        <p:txBody>
          <a:bodyPr wrap="square" lIns="0" tIns="11430" rIns="0" bIns="0" rtlCol="0" vert="horz">
            <a:spAutoFit/>
          </a:bodyPr>
          <a:lstStyle/>
          <a:p>
            <a:pPr marL="12700">
              <a:lnSpc>
                <a:spcPct val="100000"/>
              </a:lnSpc>
              <a:spcBef>
                <a:spcPts val="90"/>
              </a:spcBef>
            </a:pPr>
            <a:r>
              <a:rPr dirty="0" baseline="12820" sz="975" spc="-15" i="1">
                <a:latin typeface="Arial"/>
                <a:cs typeface="Arial"/>
              </a:rPr>
              <a:t>x</a:t>
            </a:r>
            <a:r>
              <a:rPr dirty="0" baseline="11904" sz="1050" spc="-15">
                <a:latin typeface="DejaVu Sans"/>
                <a:cs typeface="DejaVu Sans"/>
              </a:rPr>
              <a:t>→−3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190">
                <a:latin typeface="DejaVu Sans"/>
                <a:cs typeface="DejaVu Sans"/>
              </a:rPr>
              <a:t> </a:t>
            </a:r>
            <a:r>
              <a:rPr dirty="0" sz="1050" spc="-90">
                <a:latin typeface="DejaVu Sans"/>
                <a:cs typeface="DejaVu Sans"/>
              </a:rPr>
              <a:t>3)</a:t>
            </a:r>
            <a:r>
              <a:rPr dirty="0" baseline="23809" sz="1050" spc="-135">
                <a:latin typeface="DejaVu Sans"/>
                <a:cs typeface="DejaVu Sans"/>
              </a:rPr>
              <a:t>4</a:t>
            </a:r>
            <a:endParaRPr baseline="23809" sz="1050">
              <a:latin typeface="DejaVu Sans"/>
              <a:cs typeface="DejaVu Sans"/>
            </a:endParaRPr>
          </a:p>
        </p:txBody>
      </p:sp>
      <p:sp>
        <p:nvSpPr>
          <p:cNvPr id="61" name="object 61"/>
          <p:cNvSpPr/>
          <p:nvPr/>
        </p:nvSpPr>
        <p:spPr>
          <a:xfrm>
            <a:off x="1305241" y="5172647"/>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62" name="object 62"/>
          <p:cNvSpPr txBox="1"/>
          <p:nvPr/>
        </p:nvSpPr>
        <p:spPr>
          <a:xfrm>
            <a:off x="848360" y="5282031"/>
            <a:ext cx="3363595" cy="559435"/>
          </a:xfrm>
          <a:prstGeom prst="rect">
            <a:avLst/>
          </a:prstGeom>
        </p:spPr>
        <p:txBody>
          <a:bodyPr wrap="square" lIns="0" tIns="95250" rIns="0" bIns="0" rtlCol="0" vert="horz">
            <a:spAutoFit/>
          </a:bodyPr>
          <a:lstStyle/>
          <a:p>
            <a:pPr marL="12700">
              <a:lnSpc>
                <a:spcPct val="100000"/>
              </a:lnSpc>
              <a:spcBef>
                <a:spcPts val="750"/>
              </a:spcBef>
            </a:pP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function</a:t>
            </a:r>
            <a:r>
              <a:rPr dirty="0" sz="900" spc="-1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5">
                <a:latin typeface="DejaVu Sans"/>
                <a:cs typeface="DejaVu Sans"/>
              </a:rPr>
              <a:t> </a:t>
            </a:r>
            <a:r>
              <a:rPr dirty="0" sz="1050" spc="25">
                <a:latin typeface="DejaVu Sans"/>
                <a:cs typeface="DejaVu Sans"/>
              </a:rPr>
              <a:t>1/(</a:t>
            </a:r>
            <a:r>
              <a:rPr dirty="0" sz="900" spc="25" i="1">
                <a:latin typeface="Arial"/>
                <a:cs typeface="Arial"/>
              </a:rPr>
              <a:t>x</a:t>
            </a:r>
            <a:r>
              <a:rPr dirty="0" sz="900" spc="-75" i="1">
                <a:latin typeface="Arial"/>
                <a:cs typeface="Arial"/>
              </a:rPr>
              <a:t> </a:t>
            </a:r>
            <a:r>
              <a:rPr dirty="0" sz="1050" spc="-110">
                <a:latin typeface="DejaVu Sans"/>
                <a:cs typeface="DejaVu Sans"/>
              </a:rPr>
              <a:t>+</a:t>
            </a:r>
            <a:r>
              <a:rPr dirty="0" sz="1050" spc="-204">
                <a:latin typeface="DejaVu Sans"/>
                <a:cs typeface="DejaVu Sans"/>
              </a:rPr>
              <a:t> </a:t>
            </a:r>
            <a:r>
              <a:rPr dirty="0" sz="1050" spc="-95">
                <a:latin typeface="DejaVu Sans"/>
                <a:cs typeface="DejaVu Sans"/>
              </a:rPr>
              <a:t>3)</a:t>
            </a:r>
            <a:r>
              <a:rPr dirty="0" baseline="31746" sz="1050" spc="-142">
                <a:latin typeface="DejaVu Sans"/>
                <a:cs typeface="DejaVu Sans"/>
              </a:rPr>
              <a:t>4</a:t>
            </a:r>
            <a:r>
              <a:rPr dirty="0" baseline="31746" sz="1050" spc="-97">
                <a:latin typeface="DejaVu Sans"/>
                <a:cs typeface="DejaVu Sans"/>
              </a:rPr>
              <a:t> </a:t>
            </a:r>
            <a:r>
              <a:rPr dirty="0" sz="900">
                <a:latin typeface="Liberation Serif"/>
                <a:cs typeface="Liberation Serif"/>
              </a:rPr>
              <a:t>has</a:t>
            </a:r>
            <a:r>
              <a:rPr dirty="0" sz="900" spc="-5">
                <a:latin typeface="Liberation Serif"/>
                <a:cs typeface="Liberation Serif"/>
              </a:rPr>
              <a:t> </a:t>
            </a:r>
            <a:r>
              <a:rPr dirty="0" sz="900">
                <a:latin typeface="Liberation Serif"/>
                <a:cs typeface="Liberation Serif"/>
              </a:rPr>
              <a:t>a vertical</a:t>
            </a:r>
            <a:r>
              <a:rPr dirty="0" sz="900" spc="-5">
                <a:latin typeface="Liberation Serif"/>
                <a:cs typeface="Liberation Serif"/>
              </a:rPr>
              <a:t> </a:t>
            </a:r>
            <a:r>
              <a:rPr dirty="0" sz="900">
                <a:latin typeface="Liberation Serif"/>
                <a:cs typeface="Liberation Serif"/>
              </a:rPr>
              <a:t>asymptote</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114" i="1">
                <a:latin typeface="Arial"/>
                <a:cs typeface="Arial"/>
              </a:rPr>
              <a:t>x</a:t>
            </a:r>
            <a:r>
              <a:rPr dirty="0" sz="900" i="1">
                <a:latin typeface="Arial"/>
                <a:cs typeface="Arial"/>
              </a:rPr>
              <a:t> </a:t>
            </a:r>
            <a:r>
              <a:rPr dirty="0" sz="1050" spc="-110">
                <a:latin typeface="DejaVu Sans"/>
                <a:cs typeface="DejaVu Sans"/>
              </a:rPr>
              <a:t>=</a:t>
            </a:r>
            <a:r>
              <a:rPr dirty="0" sz="1050" spc="-135">
                <a:latin typeface="DejaVu Sans"/>
                <a:cs typeface="DejaVu Sans"/>
              </a:rPr>
              <a:t> </a:t>
            </a:r>
            <a:r>
              <a:rPr dirty="0" sz="1050" spc="-155">
                <a:latin typeface="DejaVu Sans"/>
                <a:cs typeface="DejaVu Sans"/>
              </a:rPr>
              <a:t>−3</a:t>
            </a:r>
            <a:r>
              <a:rPr dirty="0" sz="1050" spc="-125">
                <a:latin typeface="DejaVu Sans"/>
                <a:cs typeface="DejaVu Sans"/>
              </a:rPr>
              <a:t> </a:t>
            </a:r>
            <a:r>
              <a:rPr dirty="0" sz="900">
                <a:latin typeface="Liberation Serif"/>
                <a:cs typeface="Liberation Serif"/>
              </a:rPr>
              <a:t>.</a:t>
            </a:r>
            <a:endParaRPr sz="900">
              <a:latin typeface="Liberation Serif"/>
              <a:cs typeface="Liberation Serif"/>
            </a:endParaRPr>
          </a:p>
          <a:p>
            <a:pPr marL="12700">
              <a:lnSpc>
                <a:spcPct val="100000"/>
              </a:lnSpc>
              <a:spcBef>
                <a:spcPts val="790"/>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2.2.6</a:t>
            </a:r>
            <a:endParaRPr sz="1250">
              <a:latin typeface="DejaVu Sans"/>
              <a:cs typeface="DejaVu Sans"/>
            </a:endParaRPr>
          </a:p>
        </p:txBody>
      </p:sp>
      <p:sp>
        <p:nvSpPr>
          <p:cNvPr id="63" name="object 63"/>
          <p:cNvSpPr txBox="1"/>
          <p:nvPr/>
        </p:nvSpPr>
        <p:spPr>
          <a:xfrm>
            <a:off x="848360" y="5861734"/>
            <a:ext cx="433895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Evaluate each of the following limits. Identify any vertical asymptotes of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4">
                <a:latin typeface="DejaVu Sans"/>
                <a:cs typeface="DejaVu Sans"/>
              </a:rPr>
              <a:t> </a:t>
            </a:r>
            <a:r>
              <a:rPr dirty="0" sz="1050" spc="-110">
                <a:latin typeface="DejaVu Sans"/>
                <a:cs typeface="DejaVu Sans"/>
              </a:rPr>
              <a:t>=</a:t>
            </a:r>
            <a:endParaRPr sz="1050">
              <a:latin typeface="DejaVu Sans"/>
              <a:cs typeface="DejaVu Sans"/>
            </a:endParaRPr>
          </a:p>
        </p:txBody>
      </p:sp>
      <p:sp>
        <p:nvSpPr>
          <p:cNvPr id="64" name="object 64"/>
          <p:cNvSpPr txBox="1"/>
          <p:nvPr/>
        </p:nvSpPr>
        <p:spPr>
          <a:xfrm>
            <a:off x="5323679" y="5843279"/>
            <a:ext cx="70485" cy="137795"/>
          </a:xfrm>
          <a:prstGeom prst="rect">
            <a:avLst/>
          </a:prstGeom>
        </p:spPr>
        <p:txBody>
          <a:bodyPr wrap="square" lIns="0" tIns="17145" rIns="0" bIns="0" rtlCol="0" vert="horz">
            <a:spAutoFit/>
          </a:bodyPr>
          <a:lstStyle/>
          <a:p>
            <a:pPr marL="12700">
              <a:lnSpc>
                <a:spcPct val="100000"/>
              </a:lnSpc>
              <a:spcBef>
                <a:spcPts val="135"/>
              </a:spcBef>
            </a:pPr>
            <a:r>
              <a:rPr dirty="0" sz="700" spc="-100">
                <a:latin typeface="DejaVu Sans"/>
                <a:cs typeface="DejaVu Sans"/>
              </a:rPr>
              <a:t>1</a:t>
            </a:r>
            <a:endParaRPr sz="700">
              <a:latin typeface="DejaVu Sans"/>
              <a:cs typeface="DejaVu Sans"/>
            </a:endParaRPr>
          </a:p>
        </p:txBody>
      </p:sp>
      <p:sp>
        <p:nvSpPr>
          <p:cNvPr id="65" name="object 65"/>
          <p:cNvSpPr txBox="1"/>
          <p:nvPr/>
        </p:nvSpPr>
        <p:spPr>
          <a:xfrm>
            <a:off x="5209912" y="5967168"/>
            <a:ext cx="292100" cy="137795"/>
          </a:xfrm>
          <a:prstGeom prst="rect">
            <a:avLst/>
          </a:prstGeom>
        </p:spPr>
        <p:txBody>
          <a:bodyPr wrap="square" lIns="0" tIns="17145" rIns="0" bIns="0" rtlCol="0" vert="horz">
            <a:spAutoFit/>
          </a:bodyPr>
          <a:lstStyle/>
          <a:p>
            <a:pPr marL="12700">
              <a:lnSpc>
                <a:spcPct val="100000"/>
              </a:lnSpc>
              <a:spcBef>
                <a:spcPts val="135"/>
              </a:spcBef>
            </a:pPr>
            <a:r>
              <a:rPr dirty="0" sz="700" spc="20">
                <a:latin typeface="DejaVu Sans"/>
                <a:cs typeface="DejaVu Sans"/>
              </a:rPr>
              <a:t>(</a:t>
            </a:r>
            <a:r>
              <a:rPr dirty="0" sz="650" spc="45" i="1">
                <a:latin typeface="Arial"/>
                <a:cs typeface="Arial"/>
              </a:rPr>
              <a:t>x</a:t>
            </a:r>
            <a:r>
              <a:rPr dirty="0" sz="700" spc="-65">
                <a:latin typeface="DejaVu Sans"/>
                <a:cs typeface="DejaVu Sans"/>
              </a:rPr>
              <a:t>−</a:t>
            </a:r>
            <a:r>
              <a:rPr dirty="0" sz="700" spc="-75">
                <a:latin typeface="DejaVu Sans"/>
                <a:cs typeface="DejaVu Sans"/>
              </a:rPr>
              <a:t>2</a:t>
            </a:r>
            <a:r>
              <a:rPr dirty="0" sz="700" spc="-10">
                <a:latin typeface="DejaVu Sans"/>
                <a:cs typeface="DejaVu Sans"/>
              </a:rPr>
              <a:t>)</a:t>
            </a:r>
            <a:r>
              <a:rPr dirty="0" baseline="33333" sz="750" spc="-112">
                <a:latin typeface="DejaVu Sans"/>
                <a:cs typeface="DejaVu Sans"/>
              </a:rPr>
              <a:t>3</a:t>
            </a:r>
            <a:endParaRPr baseline="33333" sz="750">
              <a:latin typeface="DejaVu Sans"/>
              <a:cs typeface="DejaVu Sans"/>
            </a:endParaRPr>
          </a:p>
        </p:txBody>
      </p:sp>
      <p:sp>
        <p:nvSpPr>
          <p:cNvPr id="66" name="object 66"/>
          <p:cNvSpPr/>
          <p:nvPr/>
        </p:nvSpPr>
        <p:spPr>
          <a:xfrm>
            <a:off x="5212491" y="5973157"/>
            <a:ext cx="286385" cy="0"/>
          </a:xfrm>
          <a:custGeom>
            <a:avLst/>
            <a:gdLst/>
            <a:ahLst/>
            <a:cxnLst/>
            <a:rect l="l" t="t" r="r" b="b"/>
            <a:pathLst>
              <a:path w="286385" h="0">
                <a:moveTo>
                  <a:pt x="0" y="0"/>
                </a:moveTo>
                <a:lnTo>
                  <a:pt x="285896" y="0"/>
                </a:lnTo>
              </a:path>
            </a:pathLst>
          </a:custGeom>
          <a:ln w="9529">
            <a:solidFill>
              <a:srgbClr val="000000"/>
            </a:solidFill>
          </a:ln>
        </p:spPr>
        <p:txBody>
          <a:bodyPr wrap="square" lIns="0" tIns="0" rIns="0" bIns="0" rtlCol="0"/>
          <a:lstStyle/>
          <a:p/>
        </p:txBody>
      </p:sp>
      <p:sp>
        <p:nvSpPr>
          <p:cNvPr id="67" name="object 67"/>
          <p:cNvSpPr txBox="1"/>
          <p:nvPr/>
        </p:nvSpPr>
        <p:spPr>
          <a:xfrm>
            <a:off x="901817" y="6176220"/>
            <a:ext cx="35242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a.</a:t>
            </a:r>
            <a:r>
              <a:rPr dirty="0" sz="900" spc="3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68" name="object 68"/>
          <p:cNvSpPr txBox="1"/>
          <p:nvPr/>
        </p:nvSpPr>
        <p:spPr>
          <a:xfrm>
            <a:off x="1492222" y="6090451"/>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69" name="object 69"/>
          <p:cNvSpPr txBox="1"/>
          <p:nvPr/>
        </p:nvSpPr>
        <p:spPr>
          <a:xfrm>
            <a:off x="1008432" y="6261989"/>
            <a:ext cx="737870"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7" i="1">
                <a:latin typeface="Arial"/>
                <a:cs typeface="Arial"/>
              </a:rPr>
              <a:t>x</a:t>
            </a:r>
            <a:r>
              <a:rPr dirty="0" baseline="7936" sz="1050" spc="7">
                <a:latin typeface="DejaVu Sans"/>
                <a:cs typeface="DejaVu Sans"/>
              </a:rPr>
              <a:t>→2−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65">
                <a:latin typeface="DejaVu Sans"/>
                <a:cs typeface="DejaVu Sans"/>
              </a:rPr>
              <a:t> </a:t>
            </a:r>
            <a:r>
              <a:rPr dirty="0" sz="1050" spc="-90">
                <a:latin typeface="DejaVu Sans"/>
                <a:cs typeface="DejaVu Sans"/>
              </a:rPr>
              <a:t>2)</a:t>
            </a:r>
            <a:r>
              <a:rPr dirty="0" baseline="19841" sz="1050" spc="-135">
                <a:latin typeface="DejaVu Sans"/>
                <a:cs typeface="DejaVu Sans"/>
              </a:rPr>
              <a:t>3</a:t>
            </a:r>
            <a:endParaRPr baseline="19841" sz="1050">
              <a:latin typeface="DejaVu Sans"/>
              <a:cs typeface="DejaVu Sans"/>
            </a:endParaRPr>
          </a:p>
        </p:txBody>
      </p:sp>
      <p:sp>
        <p:nvSpPr>
          <p:cNvPr id="70" name="object 70"/>
          <p:cNvSpPr/>
          <p:nvPr/>
        </p:nvSpPr>
        <p:spPr>
          <a:xfrm>
            <a:off x="1305241" y="6278113"/>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71" name="object 71"/>
          <p:cNvSpPr txBox="1"/>
          <p:nvPr/>
        </p:nvSpPr>
        <p:spPr>
          <a:xfrm>
            <a:off x="892287" y="6481176"/>
            <a:ext cx="36195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a:t>
            </a:r>
            <a:r>
              <a:rPr dirty="0" sz="900" spc="1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72" name="object 72"/>
          <p:cNvSpPr txBox="1"/>
          <p:nvPr/>
        </p:nvSpPr>
        <p:spPr>
          <a:xfrm>
            <a:off x="1492222" y="6395407"/>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73" name="object 73"/>
          <p:cNvSpPr txBox="1"/>
          <p:nvPr/>
        </p:nvSpPr>
        <p:spPr>
          <a:xfrm>
            <a:off x="1008432" y="6576475"/>
            <a:ext cx="737870" cy="184150"/>
          </a:xfrm>
          <a:prstGeom prst="rect">
            <a:avLst/>
          </a:prstGeom>
        </p:spPr>
        <p:txBody>
          <a:bodyPr wrap="square" lIns="0" tIns="11430" rIns="0" bIns="0" rtlCol="0" vert="horz">
            <a:spAutoFit/>
          </a:bodyPr>
          <a:lstStyle/>
          <a:p>
            <a:pPr marL="12700">
              <a:lnSpc>
                <a:spcPct val="100000"/>
              </a:lnSpc>
              <a:spcBef>
                <a:spcPts val="90"/>
              </a:spcBef>
            </a:pPr>
            <a:r>
              <a:rPr dirty="0" baseline="12820" sz="975" spc="7" i="1">
                <a:latin typeface="Arial"/>
                <a:cs typeface="Arial"/>
              </a:rPr>
              <a:t>x</a:t>
            </a:r>
            <a:r>
              <a:rPr dirty="0" baseline="11904" sz="1050" spc="7">
                <a:latin typeface="DejaVu Sans"/>
                <a:cs typeface="DejaVu Sans"/>
              </a:rPr>
              <a:t>→2+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65">
                <a:latin typeface="DejaVu Sans"/>
                <a:cs typeface="DejaVu Sans"/>
              </a:rPr>
              <a:t> </a:t>
            </a:r>
            <a:r>
              <a:rPr dirty="0" sz="1050" spc="-90">
                <a:latin typeface="DejaVu Sans"/>
                <a:cs typeface="DejaVu Sans"/>
              </a:rPr>
              <a:t>2)</a:t>
            </a:r>
            <a:r>
              <a:rPr dirty="0" baseline="23809" sz="1050" spc="-135">
                <a:latin typeface="DejaVu Sans"/>
                <a:cs typeface="DejaVu Sans"/>
              </a:rPr>
              <a:t>3</a:t>
            </a:r>
            <a:endParaRPr baseline="23809" sz="1050">
              <a:latin typeface="DejaVu Sans"/>
              <a:cs typeface="DejaVu Sans"/>
            </a:endParaRPr>
          </a:p>
        </p:txBody>
      </p:sp>
      <p:sp>
        <p:nvSpPr>
          <p:cNvPr id="74" name="object 74"/>
          <p:cNvSpPr/>
          <p:nvPr/>
        </p:nvSpPr>
        <p:spPr>
          <a:xfrm>
            <a:off x="1305241" y="6592599"/>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75" name="object 75"/>
          <p:cNvSpPr txBox="1"/>
          <p:nvPr/>
        </p:nvSpPr>
        <p:spPr>
          <a:xfrm>
            <a:off x="901817" y="6786132"/>
            <a:ext cx="31813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c. </a:t>
            </a:r>
            <a:r>
              <a:rPr dirty="0" sz="1050" spc="-65">
                <a:latin typeface="DejaVu Sans"/>
                <a:cs typeface="DejaVu Sans"/>
              </a:rPr>
              <a:t>lim</a:t>
            </a:r>
            <a:endParaRPr sz="1050">
              <a:latin typeface="DejaVu Sans"/>
              <a:cs typeface="DejaVu Sans"/>
            </a:endParaRPr>
          </a:p>
        </p:txBody>
      </p:sp>
      <p:sp>
        <p:nvSpPr>
          <p:cNvPr id="76" name="object 76"/>
          <p:cNvSpPr txBox="1"/>
          <p:nvPr/>
        </p:nvSpPr>
        <p:spPr>
          <a:xfrm>
            <a:off x="1422982" y="6700363"/>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77" name="object 77"/>
          <p:cNvSpPr txBox="1"/>
          <p:nvPr/>
        </p:nvSpPr>
        <p:spPr>
          <a:xfrm>
            <a:off x="1008432" y="6881431"/>
            <a:ext cx="668655"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15" i="1">
                <a:latin typeface="Arial"/>
                <a:cs typeface="Arial"/>
              </a:rPr>
              <a:t>x</a:t>
            </a:r>
            <a:r>
              <a:rPr dirty="0" baseline="7936" sz="1050" spc="15">
                <a:latin typeface="DejaVu Sans"/>
                <a:cs typeface="DejaVu Sans"/>
              </a:rPr>
              <a:t>→2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40">
                <a:latin typeface="DejaVu Sans"/>
                <a:cs typeface="DejaVu Sans"/>
              </a:rPr>
              <a:t> </a:t>
            </a:r>
            <a:r>
              <a:rPr dirty="0" sz="1050" spc="-90">
                <a:latin typeface="DejaVu Sans"/>
                <a:cs typeface="DejaVu Sans"/>
              </a:rPr>
              <a:t>2)</a:t>
            </a:r>
            <a:r>
              <a:rPr dirty="0" baseline="23809" sz="1050" spc="-135">
                <a:latin typeface="DejaVu Sans"/>
                <a:cs typeface="DejaVu Sans"/>
              </a:rPr>
              <a:t>3</a:t>
            </a:r>
            <a:endParaRPr baseline="23809" sz="1050">
              <a:latin typeface="DejaVu Sans"/>
              <a:cs typeface="DejaVu Sans"/>
            </a:endParaRPr>
          </a:p>
        </p:txBody>
      </p:sp>
      <p:sp>
        <p:nvSpPr>
          <p:cNvPr id="78" name="object 78"/>
          <p:cNvSpPr/>
          <p:nvPr/>
        </p:nvSpPr>
        <p:spPr>
          <a:xfrm>
            <a:off x="1238532" y="6897554"/>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79" name="object 79"/>
          <p:cNvSpPr txBox="1"/>
          <p:nvPr/>
        </p:nvSpPr>
        <p:spPr>
          <a:xfrm>
            <a:off x="1795090" y="7376984"/>
            <a:ext cx="370840" cy="184150"/>
          </a:xfrm>
          <a:prstGeom prst="rect">
            <a:avLst/>
          </a:prstGeom>
        </p:spPr>
        <p:txBody>
          <a:bodyPr wrap="square" lIns="0" tIns="11430" rIns="0" bIns="0" rtlCol="0" vert="horz">
            <a:spAutoFit/>
          </a:bodyPr>
          <a:lstStyle/>
          <a:p>
            <a:pPr marL="12700">
              <a:lnSpc>
                <a:spcPct val="100000"/>
              </a:lnSpc>
              <a:spcBef>
                <a:spcPts val="90"/>
              </a:spcBef>
            </a:pPr>
            <a:r>
              <a:rPr dirty="0" sz="1050" spc="-110">
                <a:latin typeface="DejaVu Sans"/>
                <a:cs typeface="DejaVu Sans"/>
              </a:rPr>
              <a:t>=</a:t>
            </a:r>
            <a:r>
              <a:rPr dirty="0" sz="1050" spc="-195">
                <a:latin typeface="DejaVu Sans"/>
                <a:cs typeface="DejaVu Sans"/>
              </a:rPr>
              <a:t> </a:t>
            </a:r>
            <a:r>
              <a:rPr dirty="0" sz="1050" spc="-10">
                <a:latin typeface="DejaVu Sans"/>
                <a:cs typeface="DejaVu Sans"/>
              </a:rPr>
              <a:t>−∞</a:t>
            </a:r>
            <a:endParaRPr sz="1050">
              <a:latin typeface="DejaVu Sans"/>
              <a:cs typeface="DejaVu Sans"/>
            </a:endParaRPr>
          </a:p>
        </p:txBody>
      </p:sp>
      <p:sp>
        <p:nvSpPr>
          <p:cNvPr id="80" name="object 80"/>
          <p:cNvSpPr txBox="1"/>
          <p:nvPr/>
        </p:nvSpPr>
        <p:spPr>
          <a:xfrm>
            <a:off x="1047743" y="7376984"/>
            <a:ext cx="207010" cy="184150"/>
          </a:xfrm>
          <a:prstGeom prst="rect">
            <a:avLst/>
          </a:prstGeom>
        </p:spPr>
        <p:txBody>
          <a:bodyPr wrap="square" lIns="0" tIns="11430" rIns="0" bIns="0" rtlCol="0" vert="horz">
            <a:spAutoFit/>
          </a:bodyPr>
          <a:lstStyle/>
          <a:p>
            <a:pPr marL="12700">
              <a:lnSpc>
                <a:spcPct val="100000"/>
              </a:lnSpc>
              <a:spcBef>
                <a:spcPts val="90"/>
              </a:spcBef>
            </a:pPr>
            <a:r>
              <a:rPr dirty="0" sz="1050">
                <a:latin typeface="DejaVu Sans"/>
                <a:cs typeface="DejaVu Sans"/>
              </a:rPr>
              <a:t>li</a:t>
            </a:r>
            <a:r>
              <a:rPr dirty="0" sz="1050" spc="-200">
                <a:latin typeface="DejaVu Sans"/>
                <a:cs typeface="DejaVu Sans"/>
              </a:rPr>
              <a:t>m</a:t>
            </a:r>
            <a:endParaRPr sz="1050">
              <a:latin typeface="DejaVu Sans"/>
              <a:cs typeface="DejaVu Sans"/>
            </a:endParaRPr>
          </a:p>
        </p:txBody>
      </p:sp>
      <p:sp>
        <p:nvSpPr>
          <p:cNvPr id="81" name="object 81"/>
          <p:cNvSpPr txBox="1"/>
          <p:nvPr/>
        </p:nvSpPr>
        <p:spPr>
          <a:xfrm>
            <a:off x="1492222" y="7291216"/>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82" name="object 82"/>
          <p:cNvSpPr txBox="1"/>
          <p:nvPr/>
        </p:nvSpPr>
        <p:spPr>
          <a:xfrm>
            <a:off x="848360" y="7425745"/>
            <a:ext cx="898525" cy="408305"/>
          </a:xfrm>
          <a:prstGeom prst="rect">
            <a:avLst/>
          </a:prstGeom>
        </p:spPr>
        <p:txBody>
          <a:bodyPr wrap="square" lIns="0" tIns="57785" rIns="0" bIns="0" rtlCol="0" vert="horz">
            <a:spAutoFit/>
          </a:bodyPr>
          <a:lstStyle/>
          <a:p>
            <a:pPr marL="172720">
              <a:lnSpc>
                <a:spcPct val="100000"/>
              </a:lnSpc>
              <a:spcBef>
                <a:spcPts val="455"/>
              </a:spcBef>
            </a:pPr>
            <a:r>
              <a:rPr dirty="0" baseline="8547" sz="975" spc="7" i="1">
                <a:latin typeface="Arial"/>
                <a:cs typeface="Arial"/>
              </a:rPr>
              <a:t>x</a:t>
            </a:r>
            <a:r>
              <a:rPr dirty="0" baseline="7936" sz="1050" spc="7">
                <a:latin typeface="DejaVu Sans"/>
                <a:cs typeface="DejaVu Sans"/>
              </a:rPr>
              <a:t>→2−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65">
                <a:latin typeface="DejaVu Sans"/>
                <a:cs typeface="DejaVu Sans"/>
              </a:rPr>
              <a:t> </a:t>
            </a:r>
            <a:r>
              <a:rPr dirty="0" sz="1050" spc="-90">
                <a:latin typeface="DejaVu Sans"/>
                <a:cs typeface="DejaVu Sans"/>
              </a:rPr>
              <a:t>2)</a:t>
            </a:r>
            <a:r>
              <a:rPr dirty="0" baseline="23809" sz="1050" spc="-135">
                <a:latin typeface="DejaVu Sans"/>
                <a:cs typeface="DejaVu Sans"/>
              </a:rPr>
              <a:t>3</a:t>
            </a:r>
            <a:endParaRPr baseline="23809" sz="1050">
              <a:latin typeface="DejaVu Sans"/>
              <a:cs typeface="DejaVu Sans"/>
            </a:endParaRPr>
          </a:p>
          <a:p>
            <a:pPr marL="12700">
              <a:lnSpc>
                <a:spcPct val="100000"/>
              </a:lnSpc>
              <a:spcBef>
                <a:spcPts val="315"/>
              </a:spcBef>
            </a:pPr>
            <a:r>
              <a:rPr dirty="0" sz="900" b="1">
                <a:latin typeface="Liberation Serif"/>
                <a:cs typeface="Liberation Serif"/>
              </a:rPr>
              <a:t>Answer</a:t>
            </a:r>
            <a:r>
              <a:rPr dirty="0" sz="900" spc="-10" b="1">
                <a:latin typeface="Liberation Serif"/>
                <a:cs typeface="Liberation Serif"/>
              </a:rPr>
              <a:t> </a:t>
            </a:r>
            <a:r>
              <a:rPr dirty="0" sz="900" b="1">
                <a:latin typeface="Liberation Serif"/>
                <a:cs typeface="Liberation Serif"/>
              </a:rPr>
              <a:t>b</a:t>
            </a:r>
            <a:endParaRPr sz="900">
              <a:latin typeface="Liberation Serif"/>
              <a:cs typeface="Liberation Serif"/>
            </a:endParaRPr>
          </a:p>
        </p:txBody>
      </p:sp>
      <p:sp>
        <p:nvSpPr>
          <p:cNvPr id="83" name="object 83"/>
          <p:cNvSpPr/>
          <p:nvPr/>
        </p:nvSpPr>
        <p:spPr>
          <a:xfrm>
            <a:off x="1305241" y="7488407"/>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84" name="object 84"/>
          <p:cNvSpPr txBox="1"/>
          <p:nvPr/>
        </p:nvSpPr>
        <p:spPr>
          <a:xfrm>
            <a:off x="1795090" y="7891598"/>
            <a:ext cx="370840" cy="184150"/>
          </a:xfrm>
          <a:prstGeom prst="rect">
            <a:avLst/>
          </a:prstGeom>
        </p:spPr>
        <p:txBody>
          <a:bodyPr wrap="square" lIns="0" tIns="11430" rIns="0" bIns="0" rtlCol="0" vert="horz">
            <a:spAutoFit/>
          </a:bodyPr>
          <a:lstStyle/>
          <a:p>
            <a:pPr marL="12700">
              <a:lnSpc>
                <a:spcPct val="100000"/>
              </a:lnSpc>
              <a:spcBef>
                <a:spcPts val="90"/>
              </a:spcBef>
            </a:pPr>
            <a:r>
              <a:rPr dirty="0" sz="1050" spc="-110">
                <a:latin typeface="DejaVu Sans"/>
                <a:cs typeface="DejaVu Sans"/>
              </a:rPr>
              <a:t>=</a:t>
            </a:r>
            <a:r>
              <a:rPr dirty="0" sz="1050" spc="-195">
                <a:latin typeface="DejaVu Sans"/>
                <a:cs typeface="DejaVu Sans"/>
              </a:rPr>
              <a:t> </a:t>
            </a:r>
            <a:r>
              <a:rPr dirty="0" sz="1050" spc="-10">
                <a:latin typeface="DejaVu Sans"/>
                <a:cs typeface="DejaVu Sans"/>
              </a:rPr>
              <a:t>+∞</a:t>
            </a:r>
            <a:endParaRPr sz="1050">
              <a:latin typeface="DejaVu Sans"/>
              <a:cs typeface="DejaVu Sans"/>
            </a:endParaRPr>
          </a:p>
        </p:txBody>
      </p:sp>
      <p:sp>
        <p:nvSpPr>
          <p:cNvPr id="85" name="object 85"/>
          <p:cNvSpPr txBox="1"/>
          <p:nvPr/>
        </p:nvSpPr>
        <p:spPr>
          <a:xfrm>
            <a:off x="1047743" y="7891598"/>
            <a:ext cx="207010" cy="184150"/>
          </a:xfrm>
          <a:prstGeom prst="rect">
            <a:avLst/>
          </a:prstGeom>
        </p:spPr>
        <p:txBody>
          <a:bodyPr wrap="square" lIns="0" tIns="11430" rIns="0" bIns="0" rtlCol="0" vert="horz">
            <a:spAutoFit/>
          </a:bodyPr>
          <a:lstStyle/>
          <a:p>
            <a:pPr marL="12700">
              <a:lnSpc>
                <a:spcPct val="100000"/>
              </a:lnSpc>
              <a:spcBef>
                <a:spcPts val="90"/>
              </a:spcBef>
            </a:pPr>
            <a:r>
              <a:rPr dirty="0" sz="1050">
                <a:latin typeface="DejaVu Sans"/>
                <a:cs typeface="DejaVu Sans"/>
              </a:rPr>
              <a:t>li</a:t>
            </a:r>
            <a:r>
              <a:rPr dirty="0" sz="1050" spc="-200">
                <a:latin typeface="DejaVu Sans"/>
                <a:cs typeface="DejaVu Sans"/>
              </a:rPr>
              <a:t>m</a:t>
            </a:r>
            <a:endParaRPr sz="1050">
              <a:latin typeface="DejaVu Sans"/>
              <a:cs typeface="DejaVu Sans"/>
            </a:endParaRPr>
          </a:p>
        </p:txBody>
      </p:sp>
      <p:sp>
        <p:nvSpPr>
          <p:cNvPr id="86" name="object 86"/>
          <p:cNvSpPr txBox="1"/>
          <p:nvPr/>
        </p:nvSpPr>
        <p:spPr>
          <a:xfrm>
            <a:off x="1492222" y="7805828"/>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87" name="object 87"/>
          <p:cNvSpPr txBox="1"/>
          <p:nvPr/>
        </p:nvSpPr>
        <p:spPr>
          <a:xfrm>
            <a:off x="848360" y="7940359"/>
            <a:ext cx="898525" cy="408305"/>
          </a:xfrm>
          <a:prstGeom prst="rect">
            <a:avLst/>
          </a:prstGeom>
        </p:spPr>
        <p:txBody>
          <a:bodyPr wrap="square" lIns="0" tIns="57785" rIns="0" bIns="0" rtlCol="0" vert="horz">
            <a:spAutoFit/>
          </a:bodyPr>
          <a:lstStyle/>
          <a:p>
            <a:pPr marL="172720">
              <a:lnSpc>
                <a:spcPct val="100000"/>
              </a:lnSpc>
              <a:spcBef>
                <a:spcPts val="455"/>
              </a:spcBef>
            </a:pPr>
            <a:r>
              <a:rPr dirty="0" baseline="8547" sz="975" spc="7" i="1">
                <a:latin typeface="Arial"/>
                <a:cs typeface="Arial"/>
              </a:rPr>
              <a:t>x</a:t>
            </a:r>
            <a:r>
              <a:rPr dirty="0" baseline="7936" sz="1050" spc="7">
                <a:latin typeface="DejaVu Sans"/>
                <a:cs typeface="DejaVu Sans"/>
              </a:rPr>
              <a:t>→2+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65">
                <a:latin typeface="DejaVu Sans"/>
                <a:cs typeface="DejaVu Sans"/>
              </a:rPr>
              <a:t> </a:t>
            </a:r>
            <a:r>
              <a:rPr dirty="0" sz="1050" spc="-90">
                <a:latin typeface="DejaVu Sans"/>
                <a:cs typeface="DejaVu Sans"/>
              </a:rPr>
              <a:t>2)</a:t>
            </a:r>
            <a:r>
              <a:rPr dirty="0" baseline="23809" sz="1050" spc="-135">
                <a:latin typeface="DejaVu Sans"/>
                <a:cs typeface="DejaVu Sans"/>
              </a:rPr>
              <a:t>3</a:t>
            </a:r>
            <a:endParaRPr baseline="23809" sz="1050">
              <a:latin typeface="DejaVu Sans"/>
              <a:cs typeface="DejaVu Sans"/>
            </a:endParaRPr>
          </a:p>
          <a:p>
            <a:pPr marL="12700">
              <a:lnSpc>
                <a:spcPct val="100000"/>
              </a:lnSpc>
              <a:spcBef>
                <a:spcPts val="315"/>
              </a:spcBef>
            </a:pPr>
            <a:r>
              <a:rPr dirty="0" sz="900" b="1">
                <a:latin typeface="Liberation Serif"/>
                <a:cs typeface="Liberation Serif"/>
              </a:rPr>
              <a:t>Answer</a:t>
            </a:r>
            <a:r>
              <a:rPr dirty="0" sz="900" spc="-10" b="1">
                <a:latin typeface="Liberation Serif"/>
                <a:cs typeface="Liberation Serif"/>
              </a:rPr>
              <a:t> </a:t>
            </a:r>
            <a:r>
              <a:rPr dirty="0" sz="900" b="1">
                <a:latin typeface="Liberation Serif"/>
                <a:cs typeface="Liberation Serif"/>
              </a:rPr>
              <a:t>c</a:t>
            </a:r>
            <a:endParaRPr sz="900">
              <a:latin typeface="Liberation Serif"/>
              <a:cs typeface="Liberation Serif"/>
            </a:endParaRPr>
          </a:p>
        </p:txBody>
      </p:sp>
      <p:sp>
        <p:nvSpPr>
          <p:cNvPr id="88" name="object 88"/>
          <p:cNvSpPr/>
          <p:nvPr/>
        </p:nvSpPr>
        <p:spPr>
          <a:xfrm>
            <a:off x="1305241" y="8003020"/>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89" name="object 89"/>
          <p:cNvSpPr txBox="1"/>
          <p:nvPr/>
        </p:nvSpPr>
        <p:spPr>
          <a:xfrm>
            <a:off x="1013197" y="8406211"/>
            <a:ext cx="207010" cy="184150"/>
          </a:xfrm>
          <a:prstGeom prst="rect">
            <a:avLst/>
          </a:prstGeom>
        </p:spPr>
        <p:txBody>
          <a:bodyPr wrap="square" lIns="0" tIns="11430" rIns="0" bIns="0" rtlCol="0" vert="horz">
            <a:spAutoFit/>
          </a:bodyPr>
          <a:lstStyle/>
          <a:p>
            <a:pPr marL="12700">
              <a:lnSpc>
                <a:spcPct val="100000"/>
              </a:lnSpc>
              <a:spcBef>
                <a:spcPts val="90"/>
              </a:spcBef>
            </a:pPr>
            <a:r>
              <a:rPr dirty="0" sz="1050">
                <a:latin typeface="DejaVu Sans"/>
                <a:cs typeface="DejaVu Sans"/>
              </a:rPr>
              <a:t>li</a:t>
            </a:r>
            <a:r>
              <a:rPr dirty="0" sz="1050" spc="-200">
                <a:latin typeface="DejaVu Sans"/>
                <a:cs typeface="DejaVu Sans"/>
              </a:rPr>
              <a:t>m</a:t>
            </a:r>
            <a:endParaRPr sz="1050">
              <a:latin typeface="DejaVu Sans"/>
              <a:cs typeface="DejaVu Sans"/>
            </a:endParaRPr>
          </a:p>
        </p:txBody>
      </p:sp>
      <p:sp>
        <p:nvSpPr>
          <p:cNvPr id="90" name="object 90"/>
          <p:cNvSpPr txBox="1"/>
          <p:nvPr/>
        </p:nvSpPr>
        <p:spPr>
          <a:xfrm>
            <a:off x="1422982" y="8320442"/>
            <a:ext cx="8890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endParaRPr sz="1050">
              <a:latin typeface="DejaVu Sans"/>
              <a:cs typeface="DejaVu Sans"/>
            </a:endParaRPr>
          </a:p>
        </p:txBody>
      </p:sp>
      <p:sp>
        <p:nvSpPr>
          <p:cNvPr id="91" name="object 91"/>
          <p:cNvSpPr txBox="1"/>
          <p:nvPr/>
        </p:nvSpPr>
        <p:spPr>
          <a:xfrm>
            <a:off x="1008432" y="8501510"/>
            <a:ext cx="668655" cy="184150"/>
          </a:xfrm>
          <a:prstGeom prst="rect">
            <a:avLst/>
          </a:prstGeom>
        </p:spPr>
        <p:txBody>
          <a:bodyPr wrap="square" lIns="0" tIns="11430" rIns="0" bIns="0" rtlCol="0" vert="horz">
            <a:spAutoFit/>
          </a:bodyPr>
          <a:lstStyle/>
          <a:p>
            <a:pPr marL="12700">
              <a:lnSpc>
                <a:spcPct val="100000"/>
              </a:lnSpc>
              <a:spcBef>
                <a:spcPts val="90"/>
              </a:spcBef>
            </a:pPr>
            <a:r>
              <a:rPr dirty="0" baseline="12820" sz="975" spc="15" i="1">
                <a:latin typeface="Arial"/>
                <a:cs typeface="Arial"/>
              </a:rPr>
              <a:t>x</a:t>
            </a:r>
            <a:r>
              <a:rPr dirty="0" baseline="11904" sz="1050" spc="15">
                <a:latin typeface="DejaVu Sans"/>
                <a:cs typeface="DejaVu Sans"/>
              </a:rPr>
              <a:t>→2 </a:t>
            </a:r>
            <a:r>
              <a:rPr dirty="0" sz="1050" spc="35">
                <a:latin typeface="DejaVu Sans"/>
                <a:cs typeface="DejaVu Sans"/>
              </a:rPr>
              <a:t>(</a:t>
            </a:r>
            <a:r>
              <a:rPr dirty="0" sz="900" spc="35" i="1">
                <a:latin typeface="Arial"/>
                <a:cs typeface="Arial"/>
              </a:rPr>
              <a:t>x </a:t>
            </a:r>
            <a:r>
              <a:rPr dirty="0" sz="1050" spc="-110">
                <a:latin typeface="DejaVu Sans"/>
                <a:cs typeface="DejaVu Sans"/>
              </a:rPr>
              <a:t>−</a:t>
            </a:r>
            <a:r>
              <a:rPr dirty="0" sz="1050" spc="-240">
                <a:latin typeface="DejaVu Sans"/>
                <a:cs typeface="DejaVu Sans"/>
              </a:rPr>
              <a:t> </a:t>
            </a:r>
            <a:r>
              <a:rPr dirty="0" sz="1050" spc="-90">
                <a:latin typeface="DejaVu Sans"/>
                <a:cs typeface="DejaVu Sans"/>
              </a:rPr>
              <a:t>2)</a:t>
            </a:r>
            <a:r>
              <a:rPr dirty="0" baseline="23809" sz="1050" spc="-135">
                <a:latin typeface="DejaVu Sans"/>
                <a:cs typeface="DejaVu Sans"/>
              </a:rPr>
              <a:t>3</a:t>
            </a:r>
            <a:endParaRPr baseline="23809" sz="1050">
              <a:latin typeface="DejaVu Sans"/>
              <a:cs typeface="DejaVu Sans"/>
            </a:endParaRPr>
          </a:p>
        </p:txBody>
      </p:sp>
      <p:sp>
        <p:nvSpPr>
          <p:cNvPr id="92" name="object 92"/>
          <p:cNvSpPr/>
          <p:nvPr/>
        </p:nvSpPr>
        <p:spPr>
          <a:xfrm>
            <a:off x="1238532" y="8517634"/>
            <a:ext cx="457834" cy="0"/>
          </a:xfrm>
          <a:custGeom>
            <a:avLst/>
            <a:gdLst/>
            <a:ahLst/>
            <a:cxnLst/>
            <a:rect l="l" t="t" r="r" b="b"/>
            <a:pathLst>
              <a:path w="457835" h="0">
                <a:moveTo>
                  <a:pt x="0" y="0"/>
                </a:moveTo>
                <a:lnTo>
                  <a:pt x="457434" y="0"/>
                </a:lnTo>
              </a:path>
            </a:pathLst>
          </a:custGeom>
          <a:ln w="9529">
            <a:solidFill>
              <a:srgbClr val="000000"/>
            </a:solidFill>
          </a:ln>
        </p:spPr>
        <p:txBody>
          <a:bodyPr wrap="square" lIns="0" tIns="0" rIns="0" bIns="0" rtlCol="0"/>
          <a:lstStyle/>
          <a:p/>
        </p:txBody>
      </p:sp>
      <p:sp>
        <p:nvSpPr>
          <p:cNvPr id="93" name="object 93"/>
          <p:cNvSpPr txBox="1"/>
          <p:nvPr/>
        </p:nvSpPr>
        <p:spPr>
          <a:xfrm>
            <a:off x="1730468" y="8406211"/>
            <a:ext cx="330771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DNE.</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line</a:t>
            </a:r>
            <a:r>
              <a:rPr dirty="0" sz="900" spc="-5">
                <a:latin typeface="Liberation Serif"/>
                <a:cs typeface="Liberation Serif"/>
              </a:rPr>
              <a:t> </a:t>
            </a:r>
            <a:r>
              <a:rPr dirty="0" sz="900" spc="114" i="1">
                <a:latin typeface="Arial"/>
                <a:cs typeface="Arial"/>
              </a:rPr>
              <a:t>x</a:t>
            </a:r>
            <a:r>
              <a:rPr dirty="0" sz="900" i="1">
                <a:latin typeface="Arial"/>
                <a:cs typeface="Arial"/>
              </a:rPr>
              <a:t> </a:t>
            </a:r>
            <a:r>
              <a:rPr dirty="0" sz="1050" spc="-110">
                <a:latin typeface="DejaVu Sans"/>
                <a:cs typeface="DejaVu Sans"/>
              </a:rPr>
              <a:t>=</a:t>
            </a:r>
            <a:r>
              <a:rPr dirty="0" sz="1050" spc="-135">
                <a:latin typeface="DejaVu Sans"/>
                <a:cs typeface="DejaVu Sans"/>
              </a:rPr>
              <a:t> </a:t>
            </a:r>
            <a:r>
              <a:rPr dirty="0" sz="1050" spc="-175">
                <a:latin typeface="DejaVu Sans"/>
                <a:cs typeface="DejaVu Sans"/>
              </a:rPr>
              <a:t>2</a:t>
            </a:r>
            <a:r>
              <a:rPr dirty="0" sz="1050" spc="-20">
                <a:latin typeface="DejaVu Sans"/>
                <a:cs typeface="DejaVu Sans"/>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vertical asymptote</a:t>
            </a:r>
            <a:r>
              <a:rPr dirty="0" sz="900" spc="-5">
                <a:latin typeface="Liberation Serif"/>
                <a:cs typeface="Liberation Serif"/>
              </a:rPr>
              <a:t> </a:t>
            </a:r>
            <a:r>
              <a:rPr dirty="0" sz="900">
                <a:latin typeface="Liberation Serif"/>
                <a:cs typeface="Liberation Serif"/>
              </a:rPr>
              <a:t>of</a:t>
            </a:r>
            <a:r>
              <a:rPr dirty="0" sz="900" spc="-1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1050" spc="-110">
                <a:latin typeface="DejaVu Sans"/>
                <a:cs typeface="DejaVu Sans"/>
              </a:rPr>
              <a:t>=</a:t>
            </a:r>
            <a:r>
              <a:rPr dirty="0" sz="1050" spc="-135">
                <a:latin typeface="DejaVu Sans"/>
                <a:cs typeface="DejaVu Sans"/>
              </a:rPr>
              <a:t> </a:t>
            </a:r>
            <a:r>
              <a:rPr dirty="0" sz="1050" spc="25">
                <a:latin typeface="DejaVu Sans"/>
                <a:cs typeface="DejaVu Sans"/>
              </a:rPr>
              <a:t>1/(</a:t>
            </a:r>
            <a:r>
              <a:rPr dirty="0" sz="900" spc="25" i="1">
                <a:latin typeface="Arial"/>
                <a:cs typeface="Arial"/>
              </a:rPr>
              <a:t>x</a:t>
            </a:r>
            <a:r>
              <a:rPr dirty="0" sz="900" spc="-70" i="1">
                <a:latin typeface="Arial"/>
                <a:cs typeface="Arial"/>
              </a:rPr>
              <a:t> </a:t>
            </a:r>
            <a:r>
              <a:rPr dirty="0" sz="1050" spc="-110">
                <a:latin typeface="DejaVu Sans"/>
                <a:cs typeface="DejaVu Sans"/>
              </a:rPr>
              <a:t>−</a:t>
            </a:r>
            <a:r>
              <a:rPr dirty="0" sz="1050" spc="-210">
                <a:latin typeface="DejaVu Sans"/>
                <a:cs typeface="DejaVu Sans"/>
              </a:rPr>
              <a:t> </a:t>
            </a:r>
            <a:r>
              <a:rPr dirty="0" sz="1050" spc="-90">
                <a:latin typeface="DejaVu Sans"/>
                <a:cs typeface="DejaVu Sans"/>
              </a:rPr>
              <a:t>2)</a:t>
            </a:r>
            <a:r>
              <a:rPr dirty="0" baseline="31746" sz="1050" spc="-135">
                <a:latin typeface="DejaVu Sans"/>
                <a:cs typeface="DejaVu Sans"/>
              </a:rPr>
              <a:t>3</a:t>
            </a:r>
            <a:r>
              <a:rPr dirty="0" baseline="31746" sz="1050" spc="-225">
                <a:latin typeface="DejaVu Sans"/>
                <a:cs typeface="DejaVu Sans"/>
              </a:rPr>
              <a:t> </a:t>
            </a:r>
            <a:r>
              <a:rPr dirty="0" sz="1050" spc="-60">
                <a:latin typeface="DejaVu Sans"/>
                <a:cs typeface="DejaVu Sans"/>
              </a:rPr>
              <a:t>.</a:t>
            </a:r>
            <a:endParaRPr sz="1050">
              <a:latin typeface="DejaVu Sans"/>
              <a:cs typeface="DejaVu Sans"/>
            </a:endParaRPr>
          </a:p>
        </p:txBody>
      </p:sp>
      <p:sp>
        <p:nvSpPr>
          <p:cNvPr id="97" name="object 97"/>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98" name="object 98"/>
          <p:cNvSpPr txBox="1"/>
          <p:nvPr/>
        </p:nvSpPr>
        <p:spPr>
          <a:xfrm>
            <a:off x="3601970" y="10336745"/>
            <a:ext cx="370205" cy="144145"/>
          </a:xfrm>
          <a:prstGeom prst="rect">
            <a:avLst/>
          </a:prstGeom>
        </p:spPr>
        <p:txBody>
          <a:bodyPr wrap="square" lIns="0" tIns="5080" rIns="0" bIns="0" rtlCol="0" vert="horz">
            <a:spAutoFit/>
          </a:bodyPr>
          <a:lstStyle/>
          <a:p>
            <a:pPr marL="12700">
              <a:lnSpc>
                <a:spcPct val="100000"/>
              </a:lnSpc>
              <a:spcBef>
                <a:spcPts val="40"/>
              </a:spcBef>
            </a:pPr>
            <a:r>
              <a:rPr dirty="0" sz="800" spc="10">
                <a:solidFill>
                  <a:srgbClr val="3737BE"/>
                </a:solidFill>
                <a:latin typeface="DejaVu Sans"/>
                <a:cs typeface="DejaVu Sans"/>
              </a:rPr>
              <a:t>2.2.</a:t>
            </a:r>
            <a:fld id="{81D60167-4931-47E6-BA6A-407CBD079E47}" type="slidenum">
              <a:rPr dirty="0" sz="800" spc="10">
                <a:solidFill>
                  <a:srgbClr val="3737BE"/>
                </a:solidFill>
                <a:latin typeface="DejaVu Sans"/>
                <a:cs typeface="DejaVu Sans"/>
              </a:rPr>
              <a:t>10</a:t>
            </a:fld>
            <a:endParaRPr sz="800">
              <a:latin typeface="DejaVu Sans"/>
              <a:cs typeface="DejaVu Sans"/>
            </a:endParaRPr>
          </a:p>
        </p:txBody>
      </p:sp>
      <p:sp>
        <p:nvSpPr>
          <p:cNvPr id="99" name="object 99"/>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94" name="object 94"/>
          <p:cNvSpPr txBox="1"/>
          <p:nvPr/>
        </p:nvSpPr>
        <p:spPr>
          <a:xfrm>
            <a:off x="1008432" y="9979245"/>
            <a:ext cx="920750" cy="137795"/>
          </a:xfrm>
          <a:prstGeom prst="rect">
            <a:avLst/>
          </a:prstGeom>
        </p:spPr>
        <p:txBody>
          <a:bodyPr wrap="square" lIns="0" tIns="17145" rIns="0" bIns="0" rtlCol="0" vert="horz">
            <a:spAutoFit/>
          </a:bodyPr>
          <a:lstStyle/>
          <a:p>
            <a:pPr marL="12700">
              <a:lnSpc>
                <a:spcPct val="100000"/>
              </a:lnSpc>
              <a:spcBef>
                <a:spcPts val="135"/>
              </a:spcBef>
              <a:tabLst>
                <a:tab pos="614045" algn="l"/>
              </a:tabLst>
            </a:pP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2</a:t>
            </a:r>
            <a:r>
              <a:rPr dirty="0" baseline="33333" sz="750" spc="-52">
                <a:latin typeface="DejaVu Sans"/>
                <a:cs typeface="DejaVu Sans"/>
              </a:rPr>
              <a:t>−</a:t>
            </a:r>
            <a:r>
              <a:rPr dirty="0" baseline="33333" sz="750">
                <a:latin typeface="DejaVu Sans"/>
                <a:cs typeface="DejaVu Sans"/>
              </a:rPr>
              <a:t>	</a:t>
            </a: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2</a:t>
            </a:r>
            <a:r>
              <a:rPr dirty="0" baseline="33333" sz="750" spc="-52">
                <a:latin typeface="DejaVu Sans"/>
                <a:cs typeface="DejaVu Sans"/>
              </a:rPr>
              <a:t>+</a:t>
            </a:r>
            <a:endParaRPr baseline="33333" sz="750">
              <a:latin typeface="DejaVu Sans"/>
              <a:cs typeface="DejaVu Sans"/>
            </a:endParaRPr>
          </a:p>
        </p:txBody>
      </p:sp>
      <p:sp>
        <p:nvSpPr>
          <p:cNvPr id="95" name="object 95"/>
          <p:cNvSpPr txBox="1"/>
          <p:nvPr/>
        </p:nvSpPr>
        <p:spPr>
          <a:xfrm>
            <a:off x="772121" y="8828003"/>
            <a:ext cx="6009005" cy="1201420"/>
          </a:xfrm>
          <a:prstGeom prst="rect">
            <a:avLst/>
          </a:prstGeom>
        </p:spPr>
        <p:txBody>
          <a:bodyPr wrap="square" lIns="0" tIns="12700" rIns="0" bIns="0" rtlCol="0" vert="horz">
            <a:spAutoFit/>
          </a:bodyPr>
          <a:lstStyle/>
          <a:p>
            <a:pPr marL="12700" marR="5080">
              <a:lnSpc>
                <a:spcPct val="111200"/>
              </a:lnSpc>
              <a:spcBef>
                <a:spcPts val="100"/>
              </a:spcBef>
            </a:pPr>
            <a:r>
              <a:rPr dirty="0" sz="900">
                <a:latin typeface="Liberation Serif"/>
                <a:cs typeface="Liberation Serif"/>
              </a:rPr>
              <a:t>In the next example we put our knowledge of various types of limits to use to analyze the behavior of a function at several  </a:t>
            </a:r>
            <a:r>
              <a:rPr dirty="0" sz="900" spc="-5">
                <a:latin typeface="Liberation Serif"/>
                <a:cs typeface="Liberation Serif"/>
              </a:rPr>
              <a:t>different </a:t>
            </a:r>
            <a:r>
              <a:rPr dirty="0" sz="900">
                <a:latin typeface="Liberation Serif"/>
                <a:cs typeface="Liberation Serif"/>
              </a:rPr>
              <a:t>points.</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2.2.7</a:t>
            </a:r>
            <a:r>
              <a:rPr dirty="0" sz="1050" spc="-130">
                <a:solidFill>
                  <a:srgbClr val="2E4E4E"/>
                </a:solidFill>
                <a:latin typeface="Liberation Sans"/>
                <a:cs typeface="Liberation Sans"/>
              </a:rPr>
              <a:t>: </a:t>
            </a:r>
            <a:r>
              <a:rPr dirty="0" sz="1050" spc="10">
                <a:solidFill>
                  <a:srgbClr val="2E4E4E"/>
                </a:solidFill>
                <a:latin typeface="Liberation Sans"/>
                <a:cs typeface="Liberation Sans"/>
              </a:rPr>
              <a:t>Behavior of </a:t>
            </a:r>
            <a:r>
              <a:rPr dirty="0" sz="1050" spc="15">
                <a:solidFill>
                  <a:srgbClr val="2E4E4E"/>
                </a:solidFill>
                <a:latin typeface="Liberation Sans"/>
                <a:cs typeface="Liberation Sans"/>
              </a:rPr>
              <a:t>a </a:t>
            </a:r>
            <a:r>
              <a:rPr dirty="0" sz="1050" spc="10">
                <a:solidFill>
                  <a:srgbClr val="2E4E4E"/>
                </a:solidFill>
                <a:latin typeface="Liberation Sans"/>
                <a:cs typeface="Liberation Sans"/>
              </a:rPr>
              <a:t>Function at </a:t>
            </a:r>
            <a:r>
              <a:rPr dirty="0" sz="1050" spc="5">
                <a:solidFill>
                  <a:srgbClr val="2E4E4E"/>
                </a:solidFill>
                <a:latin typeface="Liberation Sans"/>
                <a:cs typeface="Liberation Sans"/>
              </a:rPr>
              <a:t>Different</a:t>
            </a:r>
            <a:r>
              <a:rPr dirty="0" sz="1050" spc="-65">
                <a:solidFill>
                  <a:srgbClr val="2E4E4E"/>
                </a:solidFill>
                <a:latin typeface="Liberation Sans"/>
                <a:cs typeface="Liberation Sans"/>
              </a:rPr>
              <a:t> </a:t>
            </a:r>
            <a:r>
              <a:rPr dirty="0" sz="1050" spc="10">
                <a:solidFill>
                  <a:srgbClr val="2E4E4E"/>
                </a:solidFill>
                <a:latin typeface="Liberation Sans"/>
                <a:cs typeface="Liberation Sans"/>
              </a:rPr>
              <a:t>Points</a:t>
            </a:r>
            <a:endParaRPr sz="1050">
              <a:latin typeface="Liberation Sans"/>
              <a:cs typeface="Liberation Sans"/>
            </a:endParaRPr>
          </a:p>
          <a:p>
            <a:pPr marL="88900">
              <a:lnSpc>
                <a:spcPct val="100000"/>
              </a:lnSpc>
              <a:spcBef>
                <a:spcPts val="350"/>
              </a:spcBef>
            </a:pPr>
            <a:r>
              <a:rPr dirty="0" sz="900">
                <a:latin typeface="Liberation Serif"/>
                <a:cs typeface="Liberation Serif"/>
              </a:rPr>
              <a:t>Use the 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in Figure </a:t>
            </a:r>
            <a:r>
              <a:rPr dirty="0" sz="1050" spc="-114">
                <a:latin typeface="DejaVu Sans"/>
                <a:cs typeface="DejaVu Sans"/>
              </a:rPr>
              <a:t>2.2.10 </a:t>
            </a:r>
            <a:r>
              <a:rPr dirty="0" sz="900">
                <a:latin typeface="Liberation Serif"/>
                <a:cs typeface="Liberation Serif"/>
              </a:rPr>
              <a:t>to determine each of the following</a:t>
            </a:r>
            <a:r>
              <a:rPr dirty="0" sz="900" spc="-145">
                <a:latin typeface="Liberation Serif"/>
                <a:cs typeface="Liberation Serif"/>
              </a:rPr>
              <a:t> </a:t>
            </a:r>
            <a:r>
              <a:rPr dirty="0" sz="900">
                <a:latin typeface="Liberation Serif"/>
                <a:cs typeface="Liberation Serif"/>
              </a:rPr>
              <a:t>values:</a:t>
            </a:r>
            <a:endParaRPr sz="900">
              <a:latin typeface="Liberation Serif"/>
              <a:cs typeface="Liberation Serif"/>
            </a:endParaRPr>
          </a:p>
          <a:p>
            <a:pPr marL="315595" indent="-173355">
              <a:lnSpc>
                <a:spcPts val="1180"/>
              </a:lnSpc>
              <a:spcBef>
                <a:spcPts val="165"/>
              </a:spcBef>
              <a:buSzPct val="85714"/>
              <a:buFont typeface="Liberation Serif"/>
              <a:buAutoNum type="alphaLcPeriod"/>
              <a:tabLst>
                <a:tab pos="31623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95">
                <a:latin typeface="DejaVu Sans"/>
                <a:cs typeface="DejaVu Sans"/>
              </a:rPr>
              <a:t> </a:t>
            </a:r>
            <a:r>
              <a:rPr dirty="0" sz="900">
                <a:latin typeface="Liberation Serif"/>
                <a:cs typeface="Liberation Serif"/>
              </a:rPr>
              <a:t>; </a:t>
            </a:r>
            <a:r>
              <a:rPr dirty="0" sz="1050" spc="-65">
                <a:latin typeface="DejaVu Sans"/>
                <a:cs typeface="DejaVu Sans"/>
              </a:rPr>
              <a:t>lim </a:t>
            </a:r>
            <a:r>
              <a:rPr dirty="0" sz="900" spc="45" i="1">
                <a:latin typeface="Arial"/>
                <a:cs typeface="Arial"/>
              </a:rPr>
              <a:t>f</a:t>
            </a:r>
            <a:r>
              <a:rPr dirty="0" sz="1050" spc="45">
                <a:latin typeface="DejaVu Sans"/>
                <a:cs typeface="DejaVu Sans"/>
              </a:rPr>
              <a:t>(</a:t>
            </a:r>
            <a:r>
              <a:rPr dirty="0" sz="900" spc="45" i="1">
                <a:latin typeface="Arial"/>
                <a:cs typeface="Arial"/>
              </a:rPr>
              <a:t>x</a:t>
            </a:r>
            <a:r>
              <a:rPr dirty="0" sz="1050" spc="45">
                <a:latin typeface="DejaVu Sans"/>
                <a:cs typeface="DejaVu Sans"/>
              </a:rPr>
              <a:t>); </a:t>
            </a:r>
            <a:r>
              <a:rPr dirty="0" sz="900" spc="-20" i="1">
                <a:latin typeface="Arial"/>
                <a:cs typeface="Arial"/>
              </a:rPr>
              <a:t>f</a:t>
            </a:r>
            <a:r>
              <a:rPr dirty="0" sz="1050" spc="-20">
                <a:latin typeface="DejaVu Sans"/>
                <a:cs typeface="DejaVu Sans"/>
              </a:rPr>
              <a:t>(−4)</a:t>
            </a:r>
            <a:endParaRPr sz="1050">
              <a:latin typeface="DejaVu Sans"/>
              <a:cs typeface="DejaVu Sans"/>
            </a:endParaRPr>
          </a:p>
          <a:p>
            <a:pPr marL="248920">
              <a:lnSpc>
                <a:spcPts val="730"/>
              </a:lnSpc>
              <a:tabLst>
                <a:tab pos="857885" algn="l"/>
                <a:tab pos="1495425" algn="l"/>
              </a:tabLst>
            </a:pPr>
            <a:r>
              <a:rPr dirty="0" sz="650" spc="-15" i="1">
                <a:latin typeface="Arial"/>
                <a:cs typeface="Arial"/>
              </a:rPr>
              <a:t>x</a:t>
            </a:r>
            <a:r>
              <a:rPr dirty="0" sz="700" spc="-15">
                <a:latin typeface="DejaVu Sans"/>
                <a:cs typeface="DejaVu Sans"/>
              </a:rPr>
              <a:t>→−4</a:t>
            </a:r>
            <a:r>
              <a:rPr dirty="0" baseline="33333" sz="750" spc="-22">
                <a:latin typeface="DejaVu Sans"/>
                <a:cs typeface="DejaVu Sans"/>
              </a:rPr>
              <a:t>−	</a:t>
            </a:r>
            <a:r>
              <a:rPr dirty="0" sz="650" spc="-15" i="1">
                <a:latin typeface="Arial"/>
                <a:cs typeface="Arial"/>
              </a:rPr>
              <a:t>x</a:t>
            </a:r>
            <a:r>
              <a:rPr dirty="0" sz="700" spc="-15">
                <a:latin typeface="DejaVu Sans"/>
                <a:cs typeface="DejaVu Sans"/>
              </a:rPr>
              <a:t>→−4</a:t>
            </a:r>
            <a:r>
              <a:rPr dirty="0" baseline="33333" sz="750" spc="-22">
                <a:latin typeface="DejaVu Sans"/>
                <a:cs typeface="DejaVu Sans"/>
              </a:rPr>
              <a:t>+	</a:t>
            </a:r>
            <a:r>
              <a:rPr dirty="0" baseline="8547" sz="975" spc="-15" i="1">
                <a:latin typeface="Arial"/>
                <a:cs typeface="Arial"/>
              </a:rPr>
              <a:t>x</a:t>
            </a:r>
            <a:r>
              <a:rPr dirty="0" baseline="7936" sz="1050" spc="-15">
                <a:latin typeface="DejaVu Sans"/>
                <a:cs typeface="DejaVu Sans"/>
              </a:rPr>
              <a:t>→−4</a:t>
            </a:r>
            <a:endParaRPr baseline="7936" sz="1050">
              <a:latin typeface="DejaVu Sans"/>
              <a:cs typeface="DejaVu Sans"/>
            </a:endParaRPr>
          </a:p>
          <a:p>
            <a:pPr marL="315595" indent="-182880">
              <a:lnSpc>
                <a:spcPts val="1230"/>
              </a:lnSpc>
              <a:buSzPct val="85714"/>
              <a:buFont typeface="Liberation Serif"/>
              <a:buAutoNum type="alphaLcPeriod" startAt="2"/>
              <a:tabLst>
                <a:tab pos="316230" algn="l"/>
              </a:tabLst>
            </a:pPr>
            <a:r>
              <a:rPr dirty="0" sz="1050" spc="-65">
                <a:latin typeface="DejaVu Sans"/>
                <a:cs typeface="DejaVu Sans"/>
              </a:rPr>
              <a:t>lim </a:t>
            </a:r>
            <a:r>
              <a:rPr dirty="0" sz="900" spc="110" i="1">
                <a:latin typeface="Arial"/>
                <a:cs typeface="Arial"/>
              </a:rPr>
              <a:t>f</a:t>
            </a:r>
            <a:r>
              <a:rPr dirty="0" sz="1050" spc="110">
                <a:latin typeface="DejaVu Sans"/>
                <a:cs typeface="DejaVu Sans"/>
              </a:rPr>
              <a:t>(</a:t>
            </a:r>
            <a:r>
              <a:rPr dirty="0" sz="900" spc="110" i="1">
                <a:latin typeface="Arial"/>
                <a:cs typeface="Arial"/>
              </a:rPr>
              <a:t>x </a:t>
            </a:r>
            <a:r>
              <a:rPr dirty="0" sz="90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 </a:t>
            </a:r>
            <a:r>
              <a:rPr dirty="0" sz="1050" spc="-65">
                <a:latin typeface="DejaVu Sans"/>
                <a:cs typeface="DejaVu Sans"/>
              </a:rPr>
              <a:t>lim </a:t>
            </a:r>
            <a:r>
              <a:rPr dirty="0" sz="900" spc="45" i="1">
                <a:latin typeface="Arial"/>
                <a:cs typeface="Arial"/>
              </a:rPr>
              <a:t>f</a:t>
            </a:r>
            <a:r>
              <a:rPr dirty="0" sz="1050" spc="45">
                <a:latin typeface="DejaVu Sans"/>
                <a:cs typeface="DejaVu Sans"/>
              </a:rPr>
              <a:t>(</a:t>
            </a:r>
            <a:r>
              <a:rPr dirty="0" sz="900" spc="45" i="1">
                <a:latin typeface="Arial"/>
                <a:cs typeface="Arial"/>
              </a:rPr>
              <a:t>x</a:t>
            </a:r>
            <a:r>
              <a:rPr dirty="0" sz="1050" spc="45">
                <a:latin typeface="DejaVu Sans"/>
                <a:cs typeface="DejaVu Sans"/>
              </a:rPr>
              <a:t>);</a:t>
            </a:r>
            <a:r>
              <a:rPr dirty="0" sz="1050" spc="-220">
                <a:latin typeface="DejaVu Sans"/>
                <a:cs typeface="DejaVu Sans"/>
              </a:rPr>
              <a:t> </a:t>
            </a:r>
            <a:r>
              <a:rPr dirty="0" sz="900" spc="-20" i="1">
                <a:latin typeface="Arial"/>
                <a:cs typeface="Arial"/>
              </a:rPr>
              <a:t>f</a:t>
            </a:r>
            <a:r>
              <a:rPr dirty="0" sz="1050" spc="-20">
                <a:latin typeface="DejaVu Sans"/>
                <a:cs typeface="DejaVu Sans"/>
              </a:rPr>
              <a:t>(−2)</a:t>
            </a:r>
            <a:endParaRPr sz="1050">
              <a:latin typeface="DejaVu Sans"/>
              <a:cs typeface="DejaVu Sans"/>
            </a:endParaRPr>
          </a:p>
        </p:txBody>
      </p:sp>
      <p:sp>
        <p:nvSpPr>
          <p:cNvPr id="96" name="object 96"/>
          <p:cNvSpPr txBox="1"/>
          <p:nvPr/>
        </p:nvSpPr>
        <p:spPr>
          <a:xfrm>
            <a:off x="2247616" y="9960186"/>
            <a:ext cx="270510"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2</a:t>
            </a:r>
            <a:endParaRPr sz="700">
              <a:latin typeface="DejaVu Sans"/>
              <a:cs typeface="DejaVu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89259" y="10323092"/>
            <a:ext cx="394335" cy="178435"/>
          </a:xfrm>
          <a:custGeom>
            <a:avLst/>
            <a:gdLst/>
            <a:ahLst/>
            <a:cxnLst/>
            <a:rect l="l" t="t" r="r" b="b"/>
            <a:pathLst>
              <a:path w="394335" h="178434">
                <a:moveTo>
                  <a:pt x="316706" y="177874"/>
                </a:moveTo>
                <a:lnTo>
                  <a:pt x="77159" y="177874"/>
                </a:lnTo>
                <a:lnTo>
                  <a:pt x="71797" y="177341"/>
                </a:lnTo>
                <a:lnTo>
                  <a:pt x="32195" y="160938"/>
                </a:lnTo>
                <a:lnTo>
                  <a:pt x="4205" y="121882"/>
                </a:lnTo>
                <a:lnTo>
                  <a:pt x="0" y="100715"/>
                </a:lnTo>
                <a:lnTo>
                  <a:pt x="0" y="77159"/>
                </a:lnTo>
                <a:lnTo>
                  <a:pt x="16936" y="32195"/>
                </a:lnTo>
                <a:lnTo>
                  <a:pt x="55992" y="4205"/>
                </a:lnTo>
                <a:lnTo>
                  <a:pt x="77159" y="0"/>
                </a:lnTo>
                <a:lnTo>
                  <a:pt x="316706" y="0"/>
                </a:lnTo>
                <a:lnTo>
                  <a:pt x="361670" y="16923"/>
                </a:lnTo>
                <a:lnTo>
                  <a:pt x="389647" y="55992"/>
                </a:lnTo>
                <a:lnTo>
                  <a:pt x="393865" y="77159"/>
                </a:lnTo>
                <a:lnTo>
                  <a:pt x="393865" y="100715"/>
                </a:lnTo>
                <a:lnTo>
                  <a:pt x="376929" y="145679"/>
                </a:lnTo>
                <a:lnTo>
                  <a:pt x="337873" y="173656"/>
                </a:lnTo>
                <a:lnTo>
                  <a:pt x="316706" y="177874"/>
                </a:lnTo>
                <a:close/>
              </a:path>
            </a:pathLst>
          </a:custGeom>
          <a:solidFill>
            <a:srgbClr val="FFFFFF"/>
          </a:solidFill>
        </p:spPr>
        <p:txBody>
          <a:bodyPr wrap="square" lIns="0" tIns="0" rIns="0" bIns="0" rtlCol="0"/>
          <a:lstStyle/>
          <a:p/>
        </p:txBody>
      </p:sp>
      <p:sp>
        <p:nvSpPr>
          <p:cNvPr id="3" name="object 3"/>
          <p:cNvSpPr/>
          <p:nvPr/>
        </p:nvSpPr>
        <p:spPr>
          <a:xfrm>
            <a:off x="3589259" y="10323092"/>
            <a:ext cx="394335" cy="178435"/>
          </a:xfrm>
          <a:custGeom>
            <a:avLst/>
            <a:gdLst/>
            <a:ahLst/>
            <a:cxnLst/>
            <a:rect l="l" t="t" r="r" b="b"/>
            <a:pathLst>
              <a:path w="3943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97" y="533"/>
                </a:lnTo>
                <a:lnTo>
                  <a:pt x="77159" y="0"/>
                </a:lnTo>
                <a:lnTo>
                  <a:pt x="82584" y="0"/>
                </a:lnTo>
                <a:lnTo>
                  <a:pt x="311280" y="0"/>
                </a:lnTo>
                <a:lnTo>
                  <a:pt x="316706" y="0"/>
                </a:lnTo>
                <a:lnTo>
                  <a:pt x="322067" y="533"/>
                </a:lnTo>
                <a:lnTo>
                  <a:pt x="327391" y="1588"/>
                </a:lnTo>
                <a:lnTo>
                  <a:pt x="332714" y="2642"/>
                </a:lnTo>
                <a:lnTo>
                  <a:pt x="337873" y="4205"/>
                </a:lnTo>
                <a:lnTo>
                  <a:pt x="342879" y="6289"/>
                </a:lnTo>
                <a:lnTo>
                  <a:pt x="347897" y="8360"/>
                </a:lnTo>
                <a:lnTo>
                  <a:pt x="352649" y="10901"/>
                </a:lnTo>
                <a:lnTo>
                  <a:pt x="357159" y="13912"/>
                </a:lnTo>
                <a:lnTo>
                  <a:pt x="361670" y="16923"/>
                </a:lnTo>
                <a:lnTo>
                  <a:pt x="365837" y="20353"/>
                </a:lnTo>
                <a:lnTo>
                  <a:pt x="369674" y="24190"/>
                </a:lnTo>
                <a:lnTo>
                  <a:pt x="373511" y="28015"/>
                </a:lnTo>
                <a:lnTo>
                  <a:pt x="392277" y="66474"/>
                </a:lnTo>
                <a:lnTo>
                  <a:pt x="393332" y="71785"/>
                </a:lnTo>
                <a:lnTo>
                  <a:pt x="393865" y="77159"/>
                </a:lnTo>
                <a:lnTo>
                  <a:pt x="393865" y="82584"/>
                </a:lnTo>
                <a:lnTo>
                  <a:pt x="393865" y="95290"/>
                </a:lnTo>
                <a:lnTo>
                  <a:pt x="393865" y="100715"/>
                </a:lnTo>
                <a:lnTo>
                  <a:pt x="393332" y="106076"/>
                </a:lnTo>
                <a:lnTo>
                  <a:pt x="392277" y="111400"/>
                </a:lnTo>
                <a:lnTo>
                  <a:pt x="391222" y="116723"/>
                </a:lnTo>
                <a:lnTo>
                  <a:pt x="389647" y="121882"/>
                </a:lnTo>
                <a:lnTo>
                  <a:pt x="387576" y="126888"/>
                </a:lnTo>
                <a:lnTo>
                  <a:pt x="385505" y="131906"/>
                </a:lnTo>
                <a:lnTo>
                  <a:pt x="357159" y="163949"/>
                </a:lnTo>
                <a:lnTo>
                  <a:pt x="352649" y="166973"/>
                </a:lnTo>
                <a:lnTo>
                  <a:pt x="347897" y="169514"/>
                </a:lnTo>
                <a:lnTo>
                  <a:pt x="342879" y="171585"/>
                </a:lnTo>
                <a:lnTo>
                  <a:pt x="337873" y="173656"/>
                </a:lnTo>
                <a:lnTo>
                  <a:pt x="332714" y="175232"/>
                </a:lnTo>
                <a:lnTo>
                  <a:pt x="327391" y="176286"/>
                </a:lnTo>
                <a:lnTo>
                  <a:pt x="322067" y="177341"/>
                </a:lnTo>
                <a:lnTo>
                  <a:pt x="316706" y="177874"/>
                </a:lnTo>
                <a:lnTo>
                  <a:pt x="311280" y="177874"/>
                </a:lnTo>
                <a:lnTo>
                  <a:pt x="82584" y="177874"/>
                </a:lnTo>
                <a:lnTo>
                  <a:pt x="77159" y="177874"/>
                </a:lnTo>
                <a:lnTo>
                  <a:pt x="71797"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905"/>
            <a:ext cx="5994400" cy="4193540"/>
          </a:xfrm>
          <a:custGeom>
            <a:avLst/>
            <a:gdLst/>
            <a:ahLst/>
            <a:cxnLst/>
            <a:rect l="l" t="t" r="r" b="b"/>
            <a:pathLst>
              <a:path w="5994400" h="4193540">
                <a:moveTo>
                  <a:pt x="5949000" y="4192951"/>
                </a:moveTo>
                <a:lnTo>
                  <a:pt x="45306" y="4192951"/>
                </a:lnTo>
                <a:lnTo>
                  <a:pt x="38141" y="4192283"/>
                </a:lnTo>
                <a:lnTo>
                  <a:pt x="3488" y="4163795"/>
                </a:lnTo>
                <a:lnTo>
                  <a:pt x="0" y="0"/>
                </a:lnTo>
                <a:lnTo>
                  <a:pt x="5994292" y="0"/>
                </a:lnTo>
                <a:lnTo>
                  <a:pt x="5994292" y="4145590"/>
                </a:lnTo>
                <a:lnTo>
                  <a:pt x="5993426" y="4155010"/>
                </a:lnTo>
                <a:lnTo>
                  <a:pt x="5964940" y="4189664"/>
                </a:lnTo>
                <a:lnTo>
                  <a:pt x="5949000" y="4192951"/>
                </a:lnTo>
                <a:close/>
              </a:path>
            </a:pathLst>
          </a:custGeom>
          <a:solidFill>
            <a:srgbClr val="0753BF">
              <a:alpha val="3138"/>
            </a:srgbClr>
          </a:solidFill>
        </p:spPr>
        <p:txBody>
          <a:bodyPr wrap="square" lIns="0" tIns="0" rIns="0" bIns="0" rtlCol="0"/>
          <a:lstStyle/>
          <a:p/>
        </p:txBody>
      </p:sp>
      <p:sp>
        <p:nvSpPr>
          <p:cNvPr id="8" name="object 8"/>
          <p:cNvSpPr/>
          <p:nvPr/>
        </p:nvSpPr>
        <p:spPr>
          <a:xfrm>
            <a:off x="790628" y="850905"/>
            <a:ext cx="5975350" cy="4184015"/>
          </a:xfrm>
          <a:custGeom>
            <a:avLst/>
            <a:gdLst/>
            <a:ahLst/>
            <a:cxnLst/>
            <a:rect l="l" t="t" r="r" b="b"/>
            <a:pathLst>
              <a:path w="5975350" h="4184015">
                <a:moveTo>
                  <a:pt x="5942163" y="4183421"/>
                </a:moveTo>
                <a:lnTo>
                  <a:pt x="33064" y="4183421"/>
                </a:lnTo>
                <a:lnTo>
                  <a:pt x="28201" y="4182468"/>
                </a:lnTo>
                <a:lnTo>
                  <a:pt x="18861" y="4178656"/>
                </a:lnTo>
                <a:lnTo>
                  <a:pt x="14738" y="4175797"/>
                </a:lnTo>
                <a:lnTo>
                  <a:pt x="11165" y="4171985"/>
                </a:lnTo>
                <a:lnTo>
                  <a:pt x="7590" y="4169126"/>
                </a:lnTo>
                <a:lnTo>
                  <a:pt x="4836" y="4164362"/>
                </a:lnTo>
                <a:lnTo>
                  <a:pt x="967" y="4154832"/>
                </a:lnTo>
                <a:lnTo>
                  <a:pt x="0" y="4150067"/>
                </a:lnTo>
                <a:lnTo>
                  <a:pt x="0" y="0"/>
                </a:lnTo>
                <a:lnTo>
                  <a:pt x="5975232" y="0"/>
                </a:lnTo>
                <a:lnTo>
                  <a:pt x="5975232" y="4150067"/>
                </a:lnTo>
                <a:lnTo>
                  <a:pt x="5974260" y="4154832"/>
                </a:lnTo>
                <a:lnTo>
                  <a:pt x="5970400" y="4164362"/>
                </a:lnTo>
                <a:lnTo>
                  <a:pt x="5967637" y="4169126"/>
                </a:lnTo>
                <a:lnTo>
                  <a:pt x="5964063" y="4171985"/>
                </a:lnTo>
                <a:lnTo>
                  <a:pt x="5960489" y="4175797"/>
                </a:lnTo>
                <a:lnTo>
                  <a:pt x="5956372" y="4178656"/>
                </a:lnTo>
                <a:lnTo>
                  <a:pt x="5947033" y="4182468"/>
                </a:lnTo>
                <a:lnTo>
                  <a:pt x="5942163" y="4183421"/>
                </a:lnTo>
                <a:close/>
              </a:path>
            </a:pathLst>
          </a:custGeom>
          <a:solidFill>
            <a:srgbClr val="000000">
              <a:alpha val="50199"/>
            </a:srgbClr>
          </a:solidFill>
        </p:spPr>
        <p:txBody>
          <a:bodyPr wrap="square" lIns="0" tIns="0" rIns="0" bIns="0" rtlCol="0"/>
          <a:lstStyle/>
          <a:p/>
        </p:txBody>
      </p:sp>
      <p:sp>
        <p:nvSpPr>
          <p:cNvPr id="9" name="object 9"/>
          <p:cNvSpPr/>
          <p:nvPr/>
        </p:nvSpPr>
        <p:spPr>
          <a:xfrm>
            <a:off x="781107" y="5091715"/>
            <a:ext cx="5994400" cy="3564254"/>
          </a:xfrm>
          <a:custGeom>
            <a:avLst/>
            <a:gdLst/>
            <a:ahLst/>
            <a:cxnLst/>
            <a:rect l="l" t="t" r="r" b="b"/>
            <a:pathLst>
              <a:path w="5994400" h="3564254">
                <a:moveTo>
                  <a:pt x="5948983" y="3563964"/>
                </a:moveTo>
                <a:lnTo>
                  <a:pt x="45307" y="3563964"/>
                </a:lnTo>
                <a:lnTo>
                  <a:pt x="38133" y="3563304"/>
                </a:lnTo>
                <a:lnTo>
                  <a:pt x="3480" y="3534818"/>
                </a:lnTo>
                <a:lnTo>
                  <a:pt x="0" y="47549"/>
                </a:lnTo>
                <a:lnTo>
                  <a:pt x="863" y="38130"/>
                </a:lnTo>
                <a:lnTo>
                  <a:pt x="29348" y="3482"/>
                </a:lnTo>
                <a:lnTo>
                  <a:pt x="47641" y="0"/>
                </a:lnTo>
                <a:lnTo>
                  <a:pt x="5946651" y="0"/>
                </a:lnTo>
                <a:lnTo>
                  <a:pt x="5986435" y="21292"/>
                </a:lnTo>
                <a:lnTo>
                  <a:pt x="5994283" y="47549"/>
                </a:lnTo>
                <a:lnTo>
                  <a:pt x="5994283" y="3516629"/>
                </a:lnTo>
                <a:lnTo>
                  <a:pt x="5972995" y="3556322"/>
                </a:lnTo>
                <a:lnTo>
                  <a:pt x="5948983" y="3563964"/>
                </a:lnTo>
                <a:close/>
              </a:path>
            </a:pathLst>
          </a:custGeom>
          <a:solidFill>
            <a:srgbClr val="560475">
              <a:alpha val="3138"/>
            </a:srgbClr>
          </a:solidFill>
        </p:spPr>
        <p:txBody>
          <a:bodyPr wrap="square" lIns="0" tIns="0" rIns="0" bIns="0" rtlCol="0"/>
          <a:lstStyle/>
          <a:p/>
        </p:txBody>
      </p:sp>
      <p:sp>
        <p:nvSpPr>
          <p:cNvPr id="10" name="object 10"/>
          <p:cNvSpPr/>
          <p:nvPr/>
        </p:nvSpPr>
        <p:spPr>
          <a:xfrm>
            <a:off x="781098" y="5091715"/>
            <a:ext cx="5994400" cy="3564254"/>
          </a:xfrm>
          <a:custGeom>
            <a:avLst/>
            <a:gdLst/>
            <a:ahLst/>
            <a:cxnLst/>
            <a:rect l="l" t="t" r="r" b="b"/>
            <a:pathLst>
              <a:path w="5994400" h="3564254">
                <a:moveTo>
                  <a:pt x="5946660" y="3564178"/>
                </a:moveTo>
                <a:lnTo>
                  <a:pt x="47649" y="3564178"/>
                </a:lnTo>
                <a:lnTo>
                  <a:pt x="38141" y="3563304"/>
                </a:lnTo>
                <a:lnTo>
                  <a:pt x="3488" y="3534818"/>
                </a:lnTo>
                <a:lnTo>
                  <a:pt x="0" y="3516538"/>
                </a:lnTo>
                <a:lnTo>
                  <a:pt x="18" y="47439"/>
                </a:lnTo>
                <a:lnTo>
                  <a:pt x="21295" y="7843"/>
                </a:lnTo>
                <a:lnTo>
                  <a:pt x="47649" y="0"/>
                </a:lnTo>
                <a:lnTo>
                  <a:pt x="5946660" y="0"/>
                </a:lnTo>
                <a:lnTo>
                  <a:pt x="5956157" y="869"/>
                </a:lnTo>
                <a:lnTo>
                  <a:pt x="5964940" y="3482"/>
                </a:lnTo>
                <a:lnTo>
                  <a:pt x="5973003" y="7843"/>
                </a:lnTo>
                <a:lnTo>
                  <a:pt x="5974774" y="9320"/>
                </a:lnTo>
                <a:lnTo>
                  <a:pt x="42594" y="9320"/>
                </a:lnTo>
                <a:lnTo>
                  <a:pt x="37731" y="10273"/>
                </a:lnTo>
                <a:lnTo>
                  <a:pt x="28391" y="14085"/>
                </a:lnTo>
                <a:lnTo>
                  <a:pt x="24268" y="16944"/>
                </a:lnTo>
                <a:lnTo>
                  <a:pt x="20695" y="20756"/>
                </a:lnTo>
                <a:lnTo>
                  <a:pt x="17120" y="23615"/>
                </a:lnTo>
                <a:lnTo>
                  <a:pt x="14366" y="28380"/>
                </a:lnTo>
                <a:lnTo>
                  <a:pt x="10497" y="37910"/>
                </a:lnTo>
                <a:lnTo>
                  <a:pt x="9529" y="42675"/>
                </a:lnTo>
                <a:lnTo>
                  <a:pt x="9529" y="3521079"/>
                </a:lnTo>
                <a:lnTo>
                  <a:pt x="10497" y="3525844"/>
                </a:lnTo>
                <a:lnTo>
                  <a:pt x="14366" y="3535374"/>
                </a:lnTo>
                <a:lnTo>
                  <a:pt x="17120" y="3540139"/>
                </a:lnTo>
                <a:lnTo>
                  <a:pt x="20695" y="3542998"/>
                </a:lnTo>
                <a:lnTo>
                  <a:pt x="24268" y="3546810"/>
                </a:lnTo>
                <a:lnTo>
                  <a:pt x="28391" y="3549669"/>
                </a:lnTo>
                <a:lnTo>
                  <a:pt x="37731" y="3553481"/>
                </a:lnTo>
                <a:lnTo>
                  <a:pt x="42594" y="3554434"/>
                </a:lnTo>
                <a:lnTo>
                  <a:pt x="5975272" y="3554434"/>
                </a:lnTo>
                <a:lnTo>
                  <a:pt x="5973003" y="3556322"/>
                </a:lnTo>
                <a:lnTo>
                  <a:pt x="5964940" y="3560685"/>
                </a:lnTo>
                <a:lnTo>
                  <a:pt x="5956157" y="3563304"/>
                </a:lnTo>
                <a:lnTo>
                  <a:pt x="5946660" y="3564178"/>
                </a:lnTo>
                <a:close/>
              </a:path>
              <a:path w="5994400" h="3564254">
                <a:moveTo>
                  <a:pt x="5975272" y="3554434"/>
                </a:moveTo>
                <a:lnTo>
                  <a:pt x="5951693" y="3554434"/>
                </a:lnTo>
                <a:lnTo>
                  <a:pt x="5956563" y="3553481"/>
                </a:lnTo>
                <a:lnTo>
                  <a:pt x="5965902" y="3549669"/>
                </a:lnTo>
                <a:lnTo>
                  <a:pt x="5970019" y="3546810"/>
                </a:lnTo>
                <a:lnTo>
                  <a:pt x="5973593" y="3542998"/>
                </a:lnTo>
                <a:lnTo>
                  <a:pt x="5977166" y="3540139"/>
                </a:lnTo>
                <a:lnTo>
                  <a:pt x="5979930" y="3535374"/>
                </a:lnTo>
                <a:lnTo>
                  <a:pt x="5983790" y="3525844"/>
                </a:lnTo>
                <a:lnTo>
                  <a:pt x="5984762" y="3521079"/>
                </a:lnTo>
                <a:lnTo>
                  <a:pt x="5984762" y="42675"/>
                </a:lnTo>
                <a:lnTo>
                  <a:pt x="5983790" y="37910"/>
                </a:lnTo>
                <a:lnTo>
                  <a:pt x="5979930" y="28380"/>
                </a:lnTo>
                <a:lnTo>
                  <a:pt x="5977166" y="23615"/>
                </a:lnTo>
                <a:lnTo>
                  <a:pt x="5973593" y="20756"/>
                </a:lnTo>
                <a:lnTo>
                  <a:pt x="5970019" y="16944"/>
                </a:lnTo>
                <a:lnTo>
                  <a:pt x="5965902" y="14085"/>
                </a:lnTo>
                <a:lnTo>
                  <a:pt x="5956563" y="10273"/>
                </a:lnTo>
                <a:lnTo>
                  <a:pt x="5951693" y="9320"/>
                </a:lnTo>
                <a:lnTo>
                  <a:pt x="5974774" y="9320"/>
                </a:lnTo>
                <a:lnTo>
                  <a:pt x="5994282" y="47439"/>
                </a:lnTo>
                <a:lnTo>
                  <a:pt x="5994300" y="3516538"/>
                </a:lnTo>
                <a:lnTo>
                  <a:pt x="5993426" y="3526035"/>
                </a:lnTo>
                <a:lnTo>
                  <a:pt x="5990806" y="3534818"/>
                </a:lnTo>
                <a:lnTo>
                  <a:pt x="5986443" y="3542881"/>
                </a:lnTo>
                <a:lnTo>
                  <a:pt x="5980340" y="3550218"/>
                </a:lnTo>
                <a:lnTo>
                  <a:pt x="5975272" y="3554434"/>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529639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781098" y="8703534"/>
            <a:ext cx="5994400" cy="1410335"/>
          </a:xfrm>
          <a:custGeom>
            <a:avLst/>
            <a:gdLst/>
            <a:ahLst/>
            <a:cxnLst/>
            <a:rect l="l" t="t" r="r" b="b"/>
            <a:pathLst>
              <a:path w="5994400" h="1410334">
                <a:moveTo>
                  <a:pt x="5994292" y="1409730"/>
                </a:moveTo>
                <a:lnTo>
                  <a:pt x="0" y="1409730"/>
                </a:lnTo>
                <a:lnTo>
                  <a:pt x="8" y="47579"/>
                </a:lnTo>
                <a:lnTo>
                  <a:pt x="21295" y="7856"/>
                </a:lnTo>
                <a:lnTo>
                  <a:pt x="47649" y="0"/>
                </a:lnTo>
                <a:lnTo>
                  <a:pt x="5946660" y="0"/>
                </a:lnTo>
                <a:lnTo>
                  <a:pt x="5986443" y="21297"/>
                </a:lnTo>
                <a:lnTo>
                  <a:pt x="5994292" y="47579"/>
                </a:lnTo>
                <a:lnTo>
                  <a:pt x="5994292" y="1409730"/>
                </a:lnTo>
                <a:close/>
              </a:path>
            </a:pathLst>
          </a:custGeom>
          <a:solidFill>
            <a:srgbClr val="0753BF">
              <a:alpha val="3138"/>
            </a:srgbClr>
          </a:solidFill>
        </p:spPr>
        <p:txBody>
          <a:bodyPr wrap="square" lIns="0" tIns="0" rIns="0" bIns="0" rtlCol="0"/>
          <a:lstStyle/>
          <a:p/>
        </p:txBody>
      </p:sp>
      <p:sp>
        <p:nvSpPr>
          <p:cNvPr id="13" name="object 13"/>
          <p:cNvSpPr/>
          <p:nvPr/>
        </p:nvSpPr>
        <p:spPr>
          <a:xfrm>
            <a:off x="781098" y="8703534"/>
            <a:ext cx="5994400" cy="1410335"/>
          </a:xfrm>
          <a:custGeom>
            <a:avLst/>
            <a:gdLst/>
            <a:ahLst/>
            <a:cxnLst/>
            <a:rect l="l" t="t" r="r" b="b"/>
            <a:pathLst>
              <a:path w="5994400" h="1410334">
                <a:moveTo>
                  <a:pt x="9529" y="1409730"/>
                </a:moveTo>
                <a:lnTo>
                  <a:pt x="0" y="1409730"/>
                </a:lnTo>
                <a:lnTo>
                  <a:pt x="0" y="47670"/>
                </a:lnTo>
                <a:lnTo>
                  <a:pt x="21295" y="7856"/>
                </a:lnTo>
                <a:lnTo>
                  <a:pt x="47649" y="0"/>
                </a:lnTo>
                <a:lnTo>
                  <a:pt x="5946660" y="0"/>
                </a:lnTo>
                <a:lnTo>
                  <a:pt x="5956157" y="873"/>
                </a:lnTo>
                <a:lnTo>
                  <a:pt x="5964940" y="3493"/>
                </a:lnTo>
                <a:lnTo>
                  <a:pt x="5973003" y="7856"/>
                </a:lnTo>
                <a:lnTo>
                  <a:pt x="5974768" y="9324"/>
                </a:lnTo>
                <a:lnTo>
                  <a:pt x="42594" y="9324"/>
                </a:lnTo>
                <a:lnTo>
                  <a:pt x="37731" y="10277"/>
                </a:lnTo>
                <a:lnTo>
                  <a:pt x="28391" y="14089"/>
                </a:lnTo>
                <a:lnTo>
                  <a:pt x="24268" y="16948"/>
                </a:lnTo>
                <a:lnTo>
                  <a:pt x="20695" y="20760"/>
                </a:lnTo>
                <a:lnTo>
                  <a:pt x="17120" y="23619"/>
                </a:lnTo>
                <a:lnTo>
                  <a:pt x="14366" y="28384"/>
                </a:lnTo>
                <a:lnTo>
                  <a:pt x="10497" y="37914"/>
                </a:lnTo>
                <a:lnTo>
                  <a:pt x="9529" y="42679"/>
                </a:lnTo>
                <a:lnTo>
                  <a:pt x="9529" y="1409730"/>
                </a:lnTo>
                <a:close/>
              </a:path>
              <a:path w="5994400" h="1410334">
                <a:moveTo>
                  <a:pt x="5994300" y="1409730"/>
                </a:moveTo>
                <a:lnTo>
                  <a:pt x="5984762" y="1409730"/>
                </a:lnTo>
                <a:lnTo>
                  <a:pt x="5984762" y="42679"/>
                </a:lnTo>
                <a:lnTo>
                  <a:pt x="5983790" y="37914"/>
                </a:lnTo>
                <a:lnTo>
                  <a:pt x="5979930" y="28384"/>
                </a:lnTo>
                <a:lnTo>
                  <a:pt x="5977166" y="23619"/>
                </a:lnTo>
                <a:lnTo>
                  <a:pt x="5973593" y="20760"/>
                </a:lnTo>
                <a:lnTo>
                  <a:pt x="5970019" y="16948"/>
                </a:lnTo>
                <a:lnTo>
                  <a:pt x="5965902" y="14089"/>
                </a:lnTo>
                <a:lnTo>
                  <a:pt x="5956563" y="10277"/>
                </a:lnTo>
                <a:lnTo>
                  <a:pt x="5951693" y="9324"/>
                </a:lnTo>
                <a:lnTo>
                  <a:pt x="5974768" y="9324"/>
                </a:lnTo>
                <a:lnTo>
                  <a:pt x="5994300" y="47670"/>
                </a:lnTo>
                <a:lnTo>
                  <a:pt x="5994300" y="1409730"/>
                </a:lnTo>
                <a:close/>
              </a:path>
            </a:pathLst>
          </a:custGeom>
          <a:solidFill>
            <a:srgbClr val="000000">
              <a:alpha val="50199"/>
            </a:srgbClr>
          </a:solidFill>
        </p:spPr>
        <p:txBody>
          <a:bodyPr wrap="square" lIns="0" tIns="0" rIns="0" bIns="0" rtlCol="0"/>
          <a:lstStyle/>
          <a:p/>
        </p:txBody>
      </p:sp>
      <p:sp>
        <p:nvSpPr>
          <p:cNvPr id="14" name="object 14"/>
          <p:cNvSpPr/>
          <p:nvPr/>
        </p:nvSpPr>
        <p:spPr>
          <a:xfrm>
            <a:off x="857337" y="8908221"/>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5" name="object 15"/>
          <p:cNvSpPr/>
          <p:nvPr/>
        </p:nvSpPr>
        <p:spPr>
          <a:xfrm>
            <a:off x="2715667" y="1365515"/>
            <a:ext cx="2125166" cy="2115635"/>
          </a:xfrm>
          <a:prstGeom prst="rect">
            <a:avLst/>
          </a:prstGeom>
          <a:blipFill>
            <a:blip r:embed="rId4" cstate="print"/>
            <a:stretch>
              <a:fillRect/>
            </a:stretch>
          </a:blipFill>
        </p:spPr>
        <p:txBody>
          <a:bodyPr wrap="square" lIns="0" tIns="0" rIns="0" bIns="0" rtlCol="0"/>
          <a:lstStyle/>
          <a:p/>
        </p:txBody>
      </p:sp>
      <p:sp>
        <p:nvSpPr>
          <p:cNvPr id="16" name="object 16"/>
          <p:cNvSpPr/>
          <p:nvPr/>
        </p:nvSpPr>
        <p:spPr>
          <a:xfrm>
            <a:off x="2715667" y="5587270"/>
            <a:ext cx="2125166" cy="2115635"/>
          </a:xfrm>
          <a:prstGeom prst="rect">
            <a:avLst/>
          </a:prstGeom>
          <a:blipFill>
            <a:blip r:embed="rId5" cstate="print"/>
            <a:stretch>
              <a:fillRect/>
            </a:stretch>
          </a:blipFill>
        </p:spPr>
        <p:txBody>
          <a:bodyPr wrap="square" lIns="0" tIns="0" rIns="0" bIns="0" rtlCol="0"/>
          <a:lstStyle/>
          <a:p/>
        </p:txBody>
      </p:sp>
      <p:sp>
        <p:nvSpPr>
          <p:cNvPr id="17" name="object 17"/>
          <p:cNvSpPr txBox="1"/>
          <p:nvPr/>
        </p:nvSpPr>
        <p:spPr>
          <a:xfrm>
            <a:off x="848360" y="9777042"/>
            <a:ext cx="148018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what is the value of this</a:t>
            </a:r>
            <a:r>
              <a:rPr dirty="0" sz="900" spc="-95">
                <a:latin typeface="Liberation Serif"/>
                <a:cs typeface="Liberation Serif"/>
              </a:rPr>
              <a:t> </a:t>
            </a:r>
            <a:r>
              <a:rPr dirty="0" sz="900">
                <a:latin typeface="Liberation Serif"/>
                <a:cs typeface="Liberation Serif"/>
              </a:rPr>
              <a:t>bound?</a:t>
            </a:r>
            <a:endParaRPr sz="900">
              <a:latin typeface="Liberation Serif"/>
              <a:cs typeface="Liberation Serif"/>
            </a:endParaRPr>
          </a:p>
        </p:txBody>
      </p:sp>
      <p:sp>
        <p:nvSpPr>
          <p:cNvPr id="18" name="object 18"/>
          <p:cNvSpPr txBox="1"/>
          <p:nvPr/>
        </p:nvSpPr>
        <p:spPr>
          <a:xfrm>
            <a:off x="1008432" y="954316"/>
            <a:ext cx="252729"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100">
                <a:latin typeface="DejaVu Sans"/>
                <a:cs typeface="DejaVu Sans"/>
              </a:rPr>
              <a:t>1</a:t>
            </a:r>
            <a:r>
              <a:rPr dirty="0" baseline="33333" sz="750" spc="-52">
                <a:latin typeface="DejaVu Sans"/>
                <a:cs typeface="DejaVu Sans"/>
              </a:rPr>
              <a:t>−</a:t>
            </a:r>
            <a:endParaRPr baseline="33333" sz="750">
              <a:latin typeface="DejaVu Sans"/>
              <a:cs typeface="DejaVu Sans"/>
            </a:endParaRPr>
          </a:p>
        </p:txBody>
      </p:sp>
      <p:sp>
        <p:nvSpPr>
          <p:cNvPr id="19" name="object 19"/>
          <p:cNvSpPr txBox="1"/>
          <p:nvPr/>
        </p:nvSpPr>
        <p:spPr>
          <a:xfrm>
            <a:off x="901817" y="820292"/>
            <a:ext cx="200088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c.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900" spc="8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900" spc="80">
                <a:latin typeface="Liberation Serif"/>
                <a:cs typeface="Liberation Serif"/>
              </a:rPr>
              <a:t>; </a:t>
            </a:r>
            <a:r>
              <a:rPr dirty="0" sz="1050" spc="-65">
                <a:latin typeface="DejaVu Sans"/>
                <a:cs typeface="DejaVu Sans"/>
              </a:rPr>
              <a:t>lim </a:t>
            </a:r>
            <a:r>
              <a:rPr dirty="0" sz="900" spc="45" i="1">
                <a:latin typeface="Arial"/>
                <a:cs typeface="Arial"/>
              </a:rPr>
              <a:t>f</a:t>
            </a:r>
            <a:r>
              <a:rPr dirty="0" sz="1050" spc="45">
                <a:latin typeface="DejaVu Sans"/>
                <a:cs typeface="DejaVu Sans"/>
              </a:rPr>
              <a:t>(</a:t>
            </a:r>
            <a:r>
              <a:rPr dirty="0" sz="900" spc="45" i="1">
                <a:latin typeface="Arial"/>
                <a:cs typeface="Arial"/>
              </a:rPr>
              <a:t>x</a:t>
            </a:r>
            <a:r>
              <a:rPr dirty="0" sz="1050" spc="45">
                <a:latin typeface="DejaVu Sans"/>
                <a:cs typeface="DejaVu Sans"/>
              </a:rPr>
              <a:t>);</a:t>
            </a:r>
            <a:r>
              <a:rPr dirty="0" sz="1050" spc="-170">
                <a:latin typeface="DejaVu Sans"/>
                <a:cs typeface="DejaVu Sans"/>
              </a:rPr>
              <a:t> </a:t>
            </a:r>
            <a:r>
              <a:rPr dirty="0" sz="900" spc="10" i="1">
                <a:latin typeface="Arial"/>
                <a:cs typeface="Arial"/>
              </a:rPr>
              <a:t>f</a:t>
            </a:r>
            <a:r>
              <a:rPr dirty="0" sz="1050" spc="10">
                <a:latin typeface="DejaVu Sans"/>
                <a:cs typeface="DejaVu Sans"/>
              </a:rPr>
              <a:t>(1)</a:t>
            </a:r>
            <a:endParaRPr sz="1050">
              <a:latin typeface="DejaVu Sans"/>
              <a:cs typeface="DejaVu Sans"/>
            </a:endParaRPr>
          </a:p>
        </p:txBody>
      </p:sp>
      <p:sp>
        <p:nvSpPr>
          <p:cNvPr id="20" name="object 20"/>
          <p:cNvSpPr txBox="1"/>
          <p:nvPr/>
        </p:nvSpPr>
        <p:spPr>
          <a:xfrm>
            <a:off x="1573971" y="935256"/>
            <a:ext cx="782320" cy="137795"/>
          </a:xfrm>
          <a:prstGeom prst="rect">
            <a:avLst/>
          </a:prstGeom>
        </p:spPr>
        <p:txBody>
          <a:bodyPr wrap="square" lIns="0" tIns="17145" rIns="0" bIns="0" rtlCol="0" vert="horz">
            <a:spAutoFit/>
          </a:bodyPr>
          <a:lstStyle/>
          <a:p>
            <a:pPr marL="12700">
              <a:lnSpc>
                <a:spcPct val="100000"/>
              </a:lnSpc>
              <a:spcBef>
                <a:spcPts val="135"/>
              </a:spcBef>
              <a:tabLst>
                <a:tab pos="591185" algn="l"/>
              </a:tabLst>
            </a:pPr>
            <a:r>
              <a:rPr dirty="0" sz="650" spc="45" i="1">
                <a:latin typeface="Arial"/>
                <a:cs typeface="Arial"/>
              </a:rPr>
              <a:t>x</a:t>
            </a:r>
            <a:r>
              <a:rPr dirty="0" sz="700" spc="85">
                <a:latin typeface="DejaVu Sans"/>
                <a:cs typeface="DejaVu Sans"/>
              </a:rPr>
              <a:t>→</a:t>
            </a:r>
            <a:r>
              <a:rPr dirty="0" sz="700" spc="-75">
                <a:latin typeface="DejaVu Sans"/>
                <a:cs typeface="DejaVu Sans"/>
              </a:rPr>
              <a:t>1</a:t>
            </a:r>
            <a:r>
              <a:rPr dirty="0" sz="700" spc="-45">
                <a:latin typeface="DejaVu Sans"/>
                <a:cs typeface="DejaVu Sans"/>
              </a:rPr>
              <a:t>+</a:t>
            </a:r>
            <a:r>
              <a:rPr dirty="0" sz="700">
                <a:latin typeface="DejaVu Sans"/>
                <a:cs typeface="DejaVu Sans"/>
              </a:rPr>
              <a:t>	</a:t>
            </a:r>
            <a:r>
              <a:rPr dirty="0" sz="650" spc="45" i="1">
                <a:latin typeface="Arial"/>
                <a:cs typeface="Arial"/>
              </a:rPr>
              <a:t>x</a:t>
            </a:r>
            <a:r>
              <a:rPr dirty="0" sz="700" spc="85">
                <a:latin typeface="DejaVu Sans"/>
                <a:cs typeface="DejaVu Sans"/>
              </a:rPr>
              <a:t>→</a:t>
            </a:r>
            <a:r>
              <a:rPr dirty="0" sz="700" spc="-100">
                <a:latin typeface="DejaVu Sans"/>
                <a:cs typeface="DejaVu Sans"/>
              </a:rPr>
              <a:t>1</a:t>
            </a:r>
            <a:endParaRPr sz="700">
              <a:latin typeface="DejaVu Sans"/>
              <a:cs typeface="DejaVu Sans"/>
            </a:endParaRPr>
          </a:p>
        </p:txBody>
      </p:sp>
      <p:sp>
        <p:nvSpPr>
          <p:cNvPr id="21" name="object 21"/>
          <p:cNvSpPr txBox="1"/>
          <p:nvPr/>
        </p:nvSpPr>
        <p:spPr>
          <a:xfrm>
            <a:off x="1008432" y="1183033"/>
            <a:ext cx="252729"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100">
                <a:latin typeface="DejaVu Sans"/>
                <a:cs typeface="DejaVu Sans"/>
              </a:rPr>
              <a:t>3</a:t>
            </a:r>
            <a:r>
              <a:rPr dirty="0" baseline="33333" sz="750" spc="-52">
                <a:latin typeface="DejaVu Sans"/>
                <a:cs typeface="DejaVu Sans"/>
              </a:rPr>
              <a:t>−</a:t>
            </a:r>
            <a:endParaRPr baseline="33333" sz="750">
              <a:latin typeface="DejaVu Sans"/>
              <a:cs typeface="DejaVu Sans"/>
            </a:endParaRPr>
          </a:p>
        </p:txBody>
      </p:sp>
      <p:sp>
        <p:nvSpPr>
          <p:cNvPr id="22" name="object 22"/>
          <p:cNvSpPr txBox="1"/>
          <p:nvPr/>
        </p:nvSpPr>
        <p:spPr>
          <a:xfrm>
            <a:off x="892287" y="1049009"/>
            <a:ext cx="201041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d.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900" spc="8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900" spc="80">
                <a:latin typeface="Liberation Serif"/>
                <a:cs typeface="Liberation Serif"/>
              </a:rPr>
              <a:t>; </a:t>
            </a:r>
            <a:r>
              <a:rPr dirty="0" sz="1050" spc="-65">
                <a:latin typeface="DejaVu Sans"/>
                <a:cs typeface="DejaVu Sans"/>
              </a:rPr>
              <a:t>lim </a:t>
            </a:r>
            <a:r>
              <a:rPr dirty="0" sz="900" spc="45" i="1">
                <a:latin typeface="Arial"/>
                <a:cs typeface="Arial"/>
              </a:rPr>
              <a:t>f</a:t>
            </a:r>
            <a:r>
              <a:rPr dirty="0" sz="1050" spc="45">
                <a:latin typeface="DejaVu Sans"/>
                <a:cs typeface="DejaVu Sans"/>
              </a:rPr>
              <a:t>(</a:t>
            </a:r>
            <a:r>
              <a:rPr dirty="0" sz="900" spc="45" i="1">
                <a:latin typeface="Arial"/>
                <a:cs typeface="Arial"/>
              </a:rPr>
              <a:t>x</a:t>
            </a:r>
            <a:r>
              <a:rPr dirty="0" sz="1050" spc="45">
                <a:latin typeface="DejaVu Sans"/>
                <a:cs typeface="DejaVu Sans"/>
              </a:rPr>
              <a:t>);</a:t>
            </a:r>
            <a:r>
              <a:rPr dirty="0" sz="1050" spc="-204">
                <a:latin typeface="DejaVu Sans"/>
                <a:cs typeface="DejaVu Sans"/>
              </a:rPr>
              <a:t> </a:t>
            </a:r>
            <a:r>
              <a:rPr dirty="0" sz="900" spc="10" i="1">
                <a:latin typeface="Arial"/>
                <a:cs typeface="Arial"/>
              </a:rPr>
              <a:t>f</a:t>
            </a:r>
            <a:r>
              <a:rPr dirty="0" sz="1050" spc="10">
                <a:latin typeface="DejaVu Sans"/>
                <a:cs typeface="DejaVu Sans"/>
              </a:rPr>
              <a:t>(3)</a:t>
            </a:r>
            <a:endParaRPr sz="1050">
              <a:latin typeface="DejaVu Sans"/>
              <a:cs typeface="DejaVu Sans"/>
            </a:endParaRPr>
          </a:p>
        </p:txBody>
      </p:sp>
      <p:sp>
        <p:nvSpPr>
          <p:cNvPr id="23" name="object 23"/>
          <p:cNvSpPr txBox="1"/>
          <p:nvPr/>
        </p:nvSpPr>
        <p:spPr>
          <a:xfrm>
            <a:off x="1573971" y="1163973"/>
            <a:ext cx="782320" cy="137795"/>
          </a:xfrm>
          <a:prstGeom prst="rect">
            <a:avLst/>
          </a:prstGeom>
        </p:spPr>
        <p:txBody>
          <a:bodyPr wrap="square" lIns="0" tIns="17145" rIns="0" bIns="0" rtlCol="0" vert="horz">
            <a:spAutoFit/>
          </a:bodyPr>
          <a:lstStyle/>
          <a:p>
            <a:pPr marL="12700">
              <a:lnSpc>
                <a:spcPct val="100000"/>
              </a:lnSpc>
              <a:spcBef>
                <a:spcPts val="135"/>
              </a:spcBef>
              <a:tabLst>
                <a:tab pos="591185" algn="l"/>
              </a:tabLst>
            </a:pPr>
            <a:r>
              <a:rPr dirty="0" sz="650" spc="45" i="1">
                <a:latin typeface="Arial"/>
                <a:cs typeface="Arial"/>
              </a:rPr>
              <a:t>x</a:t>
            </a:r>
            <a:r>
              <a:rPr dirty="0" sz="700" spc="85">
                <a:latin typeface="DejaVu Sans"/>
                <a:cs typeface="DejaVu Sans"/>
              </a:rPr>
              <a:t>→</a:t>
            </a:r>
            <a:r>
              <a:rPr dirty="0" sz="700" spc="-75">
                <a:latin typeface="DejaVu Sans"/>
                <a:cs typeface="DejaVu Sans"/>
              </a:rPr>
              <a:t>3</a:t>
            </a:r>
            <a:r>
              <a:rPr dirty="0" sz="700" spc="-45">
                <a:latin typeface="DejaVu Sans"/>
                <a:cs typeface="DejaVu Sans"/>
              </a:rPr>
              <a:t>+</a:t>
            </a:r>
            <a:r>
              <a:rPr dirty="0" sz="700">
                <a:latin typeface="DejaVu Sans"/>
                <a:cs typeface="DejaVu Sans"/>
              </a:rPr>
              <a:t>	</a:t>
            </a:r>
            <a:r>
              <a:rPr dirty="0" sz="650" spc="45" i="1">
                <a:latin typeface="Arial"/>
                <a:cs typeface="Arial"/>
              </a:rPr>
              <a:t>x</a:t>
            </a:r>
            <a:r>
              <a:rPr dirty="0" sz="700" spc="85">
                <a:latin typeface="DejaVu Sans"/>
                <a:cs typeface="DejaVu Sans"/>
              </a:rPr>
              <a:t>→</a:t>
            </a:r>
            <a:r>
              <a:rPr dirty="0" sz="700" spc="-100">
                <a:latin typeface="DejaVu Sans"/>
                <a:cs typeface="DejaVu Sans"/>
              </a:rPr>
              <a:t>3</a:t>
            </a:r>
            <a:endParaRPr sz="700">
              <a:latin typeface="DejaVu Sans"/>
              <a:cs typeface="DejaVu Sans"/>
            </a:endParaRPr>
          </a:p>
        </p:txBody>
      </p:sp>
      <p:sp>
        <p:nvSpPr>
          <p:cNvPr id="24" name="object 24"/>
          <p:cNvSpPr txBox="1"/>
          <p:nvPr/>
        </p:nvSpPr>
        <p:spPr>
          <a:xfrm>
            <a:off x="2963548" y="3473277"/>
            <a:ext cx="1629410" cy="168275"/>
          </a:xfrm>
          <a:prstGeom prst="rect">
            <a:avLst/>
          </a:prstGeom>
        </p:spPr>
        <p:txBody>
          <a:bodyPr wrap="square" lIns="0" tIns="17145" rIns="0" bIns="0" rtlCol="0" vert="horz">
            <a:spAutoFit/>
          </a:bodyPr>
          <a:lstStyle/>
          <a:p>
            <a:pPr marL="12700">
              <a:lnSpc>
                <a:spcPct val="100000"/>
              </a:lnSpc>
              <a:spcBef>
                <a:spcPts val="135"/>
              </a:spcBef>
            </a:pPr>
            <a:r>
              <a:rPr dirty="0" sz="800">
                <a:latin typeface="Liberation Serif"/>
                <a:cs typeface="Liberation Serif"/>
              </a:rPr>
              <a:t>Figure </a:t>
            </a:r>
            <a:r>
              <a:rPr dirty="0" sz="900" spc="-90">
                <a:latin typeface="DejaVu Sans"/>
                <a:cs typeface="DejaVu Sans"/>
              </a:rPr>
              <a:t>2.2.10</a:t>
            </a:r>
            <a:r>
              <a:rPr dirty="0" sz="800" spc="-90">
                <a:latin typeface="Liberation Serif"/>
                <a:cs typeface="Liberation Serif"/>
              </a:rPr>
              <a:t>: </a:t>
            </a:r>
            <a:r>
              <a:rPr dirty="0" sz="800">
                <a:latin typeface="Liberation Serif"/>
                <a:cs typeface="Liberation Serif"/>
              </a:rPr>
              <a:t>The graph shows</a:t>
            </a:r>
            <a:r>
              <a:rPr dirty="0" sz="800" spc="-80">
                <a:latin typeface="Liberation Serif"/>
                <a:cs typeface="Liberation Serif"/>
              </a:rPr>
              <a:t> </a:t>
            </a:r>
            <a:r>
              <a:rPr dirty="0" sz="800" spc="70" i="1">
                <a:latin typeface="Arial"/>
                <a:cs typeface="Arial"/>
              </a:rPr>
              <a:t>f</a:t>
            </a:r>
            <a:r>
              <a:rPr dirty="0" sz="900" spc="70">
                <a:latin typeface="DejaVu Sans"/>
                <a:cs typeface="DejaVu Sans"/>
              </a:rPr>
              <a:t>(</a:t>
            </a:r>
            <a:r>
              <a:rPr dirty="0" sz="800" spc="70" i="1">
                <a:latin typeface="Arial"/>
                <a:cs typeface="Arial"/>
              </a:rPr>
              <a:t>x</a:t>
            </a:r>
            <a:r>
              <a:rPr dirty="0" sz="900" spc="70">
                <a:latin typeface="DejaVu Sans"/>
                <a:cs typeface="DejaVu Sans"/>
              </a:rPr>
              <a:t>)</a:t>
            </a:r>
            <a:r>
              <a:rPr dirty="0" sz="800" spc="70">
                <a:latin typeface="Liberation Serif"/>
                <a:cs typeface="Liberation Serif"/>
              </a:rPr>
              <a:t>.</a:t>
            </a:r>
            <a:endParaRPr sz="800">
              <a:latin typeface="Liberation Serif"/>
              <a:cs typeface="Liberation Serif"/>
            </a:endParaRPr>
          </a:p>
        </p:txBody>
      </p:sp>
      <p:sp>
        <p:nvSpPr>
          <p:cNvPr id="25" name="object 25"/>
          <p:cNvSpPr txBox="1"/>
          <p:nvPr/>
        </p:nvSpPr>
        <p:spPr>
          <a:xfrm>
            <a:off x="1008432" y="4156354"/>
            <a:ext cx="1186815" cy="137795"/>
          </a:xfrm>
          <a:prstGeom prst="rect">
            <a:avLst/>
          </a:prstGeom>
        </p:spPr>
        <p:txBody>
          <a:bodyPr wrap="square" lIns="0" tIns="17145" rIns="0" bIns="0" rtlCol="0" vert="horz">
            <a:spAutoFit/>
          </a:bodyPr>
          <a:lstStyle/>
          <a:p>
            <a:pPr marL="12700">
              <a:lnSpc>
                <a:spcPct val="100000"/>
              </a:lnSpc>
              <a:spcBef>
                <a:spcPts val="135"/>
              </a:spcBef>
              <a:tabLst>
                <a:tab pos="879475" algn="l"/>
              </a:tabLst>
            </a:pP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4</a:t>
            </a:r>
            <a:r>
              <a:rPr dirty="0" baseline="33333" sz="750" spc="-52">
                <a:latin typeface="DejaVu Sans"/>
                <a:cs typeface="DejaVu Sans"/>
              </a:rPr>
              <a:t>−</a:t>
            </a:r>
            <a:r>
              <a:rPr dirty="0" baseline="33333" sz="750">
                <a:latin typeface="DejaVu Sans"/>
                <a:cs typeface="DejaVu Sans"/>
              </a:rPr>
              <a:t>	</a:t>
            </a: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4</a:t>
            </a:r>
            <a:r>
              <a:rPr dirty="0" baseline="33333" sz="750" spc="-52">
                <a:latin typeface="DejaVu Sans"/>
                <a:cs typeface="DejaVu Sans"/>
              </a:rPr>
              <a:t>+</a:t>
            </a:r>
            <a:endParaRPr baseline="33333" sz="750">
              <a:latin typeface="DejaVu Sans"/>
              <a:cs typeface="DejaVu Sans"/>
            </a:endParaRPr>
          </a:p>
        </p:txBody>
      </p:sp>
      <p:sp>
        <p:nvSpPr>
          <p:cNvPr id="26" name="object 26"/>
          <p:cNvSpPr txBox="1"/>
          <p:nvPr/>
        </p:nvSpPr>
        <p:spPr>
          <a:xfrm>
            <a:off x="848360" y="3624555"/>
            <a:ext cx="4144010" cy="582295"/>
          </a:xfrm>
          <a:prstGeom prst="rect">
            <a:avLst/>
          </a:prstGeom>
        </p:spPr>
        <p:txBody>
          <a:bodyPr wrap="square" lIns="0" tIns="56515" rIns="0" bIns="0" rtlCol="0" vert="horz">
            <a:spAutoFit/>
          </a:bodyPr>
          <a:lstStyle/>
          <a:p>
            <a:pPr marL="12700">
              <a:lnSpc>
                <a:spcPct val="100000"/>
              </a:lnSpc>
              <a:spcBef>
                <a:spcPts val="445"/>
              </a:spcBef>
            </a:pPr>
            <a:r>
              <a:rPr dirty="0" sz="900" b="1">
                <a:latin typeface="Liberation Serif"/>
                <a:cs typeface="Liberation Serif"/>
              </a:rPr>
              <a:t>Solution</a:t>
            </a:r>
            <a:endParaRPr sz="900">
              <a:latin typeface="Liberation Serif"/>
              <a:cs typeface="Liberation Serif"/>
            </a:endParaRPr>
          </a:p>
          <a:p>
            <a:pPr marL="66040" marR="5080" indent="-53975">
              <a:lnSpc>
                <a:spcPct val="125099"/>
              </a:lnSpc>
              <a:spcBef>
                <a:spcPts val="75"/>
              </a:spcBef>
            </a:pPr>
            <a:r>
              <a:rPr dirty="0" sz="900">
                <a:latin typeface="Liberation Serif"/>
                <a:cs typeface="Liberation Serif"/>
              </a:rPr>
              <a:t>Using the definitions above and the graph for reference, we arrive at the following</a:t>
            </a:r>
            <a:r>
              <a:rPr dirty="0" sz="900" spc="-100">
                <a:latin typeface="Liberation Serif"/>
                <a:cs typeface="Liberation Serif"/>
              </a:rPr>
              <a:t> </a:t>
            </a:r>
            <a:r>
              <a:rPr dirty="0" sz="900">
                <a:latin typeface="Liberation Serif"/>
                <a:cs typeface="Liberation Serif"/>
              </a:rPr>
              <a:t>values:  </a:t>
            </a:r>
            <a:r>
              <a:rPr dirty="0" sz="900" spc="-15">
                <a:latin typeface="Liberation Serif"/>
                <a:cs typeface="Liberation Serif"/>
              </a:rPr>
              <a:t>a.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75">
                <a:latin typeface="DejaVu Sans"/>
                <a:cs typeface="DejaVu Sans"/>
              </a:rPr>
              <a:t>0 </a:t>
            </a:r>
            <a:r>
              <a:rPr dirty="0" sz="90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14">
                <a:latin typeface="DejaVu Sans"/>
                <a:cs typeface="DejaVu Sans"/>
              </a:rPr>
              <a:t>0; </a:t>
            </a:r>
            <a:r>
              <a:rPr dirty="0" sz="900" spc="-20" i="1">
                <a:latin typeface="Arial"/>
                <a:cs typeface="Arial"/>
              </a:rPr>
              <a:t>f</a:t>
            </a:r>
            <a:r>
              <a:rPr dirty="0" sz="1050" spc="-20">
                <a:latin typeface="DejaVu Sans"/>
                <a:cs typeface="DejaVu Sans"/>
              </a:rPr>
              <a:t>(−4) </a:t>
            </a:r>
            <a:r>
              <a:rPr dirty="0" sz="1050" spc="-110">
                <a:latin typeface="DejaVu Sans"/>
                <a:cs typeface="DejaVu Sans"/>
              </a:rPr>
              <a:t>=</a:t>
            </a:r>
            <a:r>
              <a:rPr dirty="0" sz="1050" spc="-215">
                <a:latin typeface="DejaVu Sans"/>
                <a:cs typeface="DejaVu Sans"/>
              </a:rPr>
              <a:t> </a:t>
            </a:r>
            <a:r>
              <a:rPr dirty="0" sz="1050" spc="-175">
                <a:latin typeface="DejaVu Sans"/>
                <a:cs typeface="DejaVu Sans"/>
              </a:rPr>
              <a:t>0</a:t>
            </a:r>
            <a:endParaRPr sz="1050">
              <a:latin typeface="DejaVu Sans"/>
              <a:cs typeface="DejaVu Sans"/>
            </a:endParaRPr>
          </a:p>
        </p:txBody>
      </p:sp>
      <p:sp>
        <p:nvSpPr>
          <p:cNvPr id="27" name="object 27"/>
          <p:cNvSpPr txBox="1"/>
          <p:nvPr/>
        </p:nvSpPr>
        <p:spPr>
          <a:xfrm>
            <a:off x="2743170" y="4137295"/>
            <a:ext cx="270510"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4</a:t>
            </a:r>
            <a:endParaRPr sz="700">
              <a:latin typeface="DejaVu Sans"/>
              <a:cs typeface="DejaVu Sans"/>
            </a:endParaRPr>
          </a:p>
        </p:txBody>
      </p:sp>
      <p:sp>
        <p:nvSpPr>
          <p:cNvPr id="28" name="object 28"/>
          <p:cNvSpPr txBox="1"/>
          <p:nvPr/>
        </p:nvSpPr>
        <p:spPr>
          <a:xfrm>
            <a:off x="892287" y="4260578"/>
            <a:ext cx="362204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75">
                <a:latin typeface="DejaVu Sans"/>
                <a:cs typeface="DejaVu Sans"/>
              </a:rPr>
              <a:t>3 </a:t>
            </a:r>
            <a:r>
              <a:rPr dirty="0" sz="90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75">
                <a:latin typeface="DejaVu Sans"/>
                <a:cs typeface="DejaVu Sans"/>
              </a:rPr>
              <a:t>3 </a:t>
            </a:r>
            <a:r>
              <a:rPr dirty="0" sz="900">
                <a:latin typeface="Liberation Serif"/>
                <a:cs typeface="Liberation Serif"/>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14">
                <a:latin typeface="DejaVu Sans"/>
                <a:cs typeface="DejaVu Sans"/>
              </a:rPr>
              <a:t>3; </a:t>
            </a:r>
            <a:r>
              <a:rPr dirty="0" sz="900" spc="-20" i="1">
                <a:latin typeface="Arial"/>
                <a:cs typeface="Arial"/>
              </a:rPr>
              <a:t>f</a:t>
            </a:r>
            <a:r>
              <a:rPr dirty="0" sz="1050" spc="-20">
                <a:latin typeface="DejaVu Sans"/>
                <a:cs typeface="DejaVu Sans"/>
              </a:rPr>
              <a:t>(−2) </a:t>
            </a:r>
            <a:r>
              <a:rPr dirty="0" sz="900">
                <a:latin typeface="Liberation Serif"/>
                <a:cs typeface="Liberation Serif"/>
              </a:rPr>
              <a:t>is</a:t>
            </a:r>
            <a:r>
              <a:rPr dirty="0" sz="900" spc="-75">
                <a:latin typeface="Liberation Serif"/>
                <a:cs typeface="Liberation Serif"/>
              </a:rPr>
              <a:t> </a:t>
            </a:r>
            <a:r>
              <a:rPr dirty="0" sz="900">
                <a:latin typeface="Liberation Serif"/>
                <a:cs typeface="Liberation Serif"/>
              </a:rPr>
              <a:t>undefined</a:t>
            </a:r>
            <a:endParaRPr sz="900">
              <a:latin typeface="Liberation Serif"/>
              <a:cs typeface="Liberation Serif"/>
            </a:endParaRPr>
          </a:p>
        </p:txBody>
      </p:sp>
      <p:sp>
        <p:nvSpPr>
          <p:cNvPr id="29" name="object 29"/>
          <p:cNvSpPr txBox="1"/>
          <p:nvPr/>
        </p:nvSpPr>
        <p:spPr>
          <a:xfrm>
            <a:off x="1008432" y="4385071"/>
            <a:ext cx="2005330" cy="137795"/>
          </a:xfrm>
          <a:prstGeom prst="rect">
            <a:avLst/>
          </a:prstGeom>
        </p:spPr>
        <p:txBody>
          <a:bodyPr wrap="square" lIns="0" tIns="17145" rIns="0" bIns="0" rtlCol="0" vert="horz">
            <a:spAutoFit/>
          </a:bodyPr>
          <a:lstStyle/>
          <a:p>
            <a:pPr marL="12700">
              <a:lnSpc>
                <a:spcPct val="100000"/>
              </a:lnSpc>
              <a:spcBef>
                <a:spcPts val="135"/>
              </a:spcBef>
              <a:tabLst>
                <a:tab pos="879475" algn="l"/>
                <a:tab pos="1746885" algn="l"/>
              </a:tabLst>
            </a:pP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2</a:t>
            </a:r>
            <a:r>
              <a:rPr dirty="0" baseline="27777" sz="750" spc="-52">
                <a:latin typeface="DejaVu Sans"/>
                <a:cs typeface="DejaVu Sans"/>
              </a:rPr>
              <a:t>−</a:t>
            </a:r>
            <a:r>
              <a:rPr dirty="0" baseline="27777" sz="750">
                <a:latin typeface="DejaVu Sans"/>
                <a:cs typeface="DejaVu Sans"/>
              </a:rPr>
              <a:t>	</a:t>
            </a:r>
            <a:r>
              <a:rPr dirty="0" sz="650" spc="45" i="1">
                <a:latin typeface="Arial"/>
                <a:cs typeface="Arial"/>
              </a:rPr>
              <a:t>x</a:t>
            </a:r>
            <a:r>
              <a:rPr dirty="0" sz="700" spc="85">
                <a:latin typeface="DejaVu Sans"/>
                <a:cs typeface="DejaVu Sans"/>
              </a:rPr>
              <a:t>→</a:t>
            </a:r>
            <a:r>
              <a:rPr dirty="0" sz="700" spc="-65">
                <a:latin typeface="DejaVu Sans"/>
                <a:cs typeface="DejaVu Sans"/>
              </a:rPr>
              <a:t>−</a:t>
            </a:r>
            <a:r>
              <a:rPr dirty="0" sz="700" spc="-100">
                <a:latin typeface="DejaVu Sans"/>
                <a:cs typeface="DejaVu Sans"/>
              </a:rPr>
              <a:t>2</a:t>
            </a:r>
            <a:r>
              <a:rPr dirty="0" baseline="27777" sz="750" spc="-52">
                <a:latin typeface="DejaVu Sans"/>
                <a:cs typeface="DejaVu Sans"/>
              </a:rPr>
              <a:t>+</a:t>
            </a:r>
            <a:r>
              <a:rPr dirty="0" baseline="27777" sz="750">
                <a:latin typeface="DejaVu Sans"/>
                <a:cs typeface="DejaVu Sans"/>
              </a:rPr>
              <a:t>	</a:t>
            </a:r>
            <a:r>
              <a:rPr dirty="0" baseline="8547" sz="975" spc="67" i="1">
                <a:latin typeface="Arial"/>
                <a:cs typeface="Arial"/>
              </a:rPr>
              <a:t>x</a:t>
            </a:r>
            <a:r>
              <a:rPr dirty="0" baseline="7936" sz="1050" spc="127">
                <a:latin typeface="DejaVu Sans"/>
                <a:cs typeface="DejaVu Sans"/>
              </a:rPr>
              <a:t>→</a:t>
            </a:r>
            <a:r>
              <a:rPr dirty="0" baseline="7936" sz="1050" spc="-97">
                <a:latin typeface="DejaVu Sans"/>
                <a:cs typeface="DejaVu Sans"/>
              </a:rPr>
              <a:t>−</a:t>
            </a:r>
            <a:r>
              <a:rPr dirty="0" baseline="7936" sz="1050" spc="-150">
                <a:latin typeface="DejaVu Sans"/>
                <a:cs typeface="DejaVu Sans"/>
              </a:rPr>
              <a:t>2</a:t>
            </a:r>
            <a:endParaRPr baseline="7936" sz="1050">
              <a:latin typeface="DejaVu Sans"/>
              <a:cs typeface="DejaVu Sans"/>
            </a:endParaRPr>
          </a:p>
        </p:txBody>
      </p:sp>
      <p:sp>
        <p:nvSpPr>
          <p:cNvPr id="30" name="object 30"/>
          <p:cNvSpPr txBox="1"/>
          <p:nvPr/>
        </p:nvSpPr>
        <p:spPr>
          <a:xfrm>
            <a:off x="1008432" y="4852036"/>
            <a:ext cx="1190625" cy="137795"/>
          </a:xfrm>
          <a:prstGeom prst="rect">
            <a:avLst/>
          </a:prstGeom>
        </p:spPr>
        <p:txBody>
          <a:bodyPr wrap="square" lIns="0" tIns="17145" rIns="0" bIns="0" rtlCol="0" vert="horz">
            <a:spAutoFit/>
          </a:bodyPr>
          <a:lstStyle/>
          <a:p>
            <a:pPr marL="12700">
              <a:lnSpc>
                <a:spcPct val="100000"/>
              </a:lnSpc>
              <a:spcBef>
                <a:spcPts val="135"/>
              </a:spcBef>
              <a:tabLst>
                <a:tab pos="950594" algn="l"/>
              </a:tabLst>
            </a:pPr>
            <a:r>
              <a:rPr dirty="0" sz="650" spc="45" i="1">
                <a:latin typeface="Arial"/>
                <a:cs typeface="Arial"/>
              </a:rPr>
              <a:t>x</a:t>
            </a:r>
            <a:r>
              <a:rPr dirty="0" sz="700" spc="85">
                <a:latin typeface="DejaVu Sans"/>
                <a:cs typeface="DejaVu Sans"/>
              </a:rPr>
              <a:t>→</a:t>
            </a:r>
            <a:r>
              <a:rPr dirty="0" sz="700" spc="-100">
                <a:latin typeface="DejaVu Sans"/>
                <a:cs typeface="DejaVu Sans"/>
              </a:rPr>
              <a:t>3</a:t>
            </a:r>
            <a:r>
              <a:rPr dirty="0" baseline="33333" sz="750" spc="-52">
                <a:latin typeface="DejaVu Sans"/>
                <a:cs typeface="DejaVu Sans"/>
              </a:rPr>
              <a:t>−</a:t>
            </a:r>
            <a:r>
              <a:rPr dirty="0" baseline="33333" sz="750">
                <a:latin typeface="DejaVu Sans"/>
                <a:cs typeface="DejaVu Sans"/>
              </a:rPr>
              <a:t>	</a:t>
            </a:r>
            <a:r>
              <a:rPr dirty="0" sz="650" spc="45" i="1">
                <a:latin typeface="Arial"/>
                <a:cs typeface="Arial"/>
              </a:rPr>
              <a:t>x</a:t>
            </a:r>
            <a:r>
              <a:rPr dirty="0" sz="700" spc="85">
                <a:latin typeface="DejaVu Sans"/>
                <a:cs typeface="DejaVu Sans"/>
              </a:rPr>
              <a:t>→</a:t>
            </a:r>
            <a:r>
              <a:rPr dirty="0" sz="700" spc="-100">
                <a:latin typeface="DejaVu Sans"/>
                <a:cs typeface="DejaVu Sans"/>
              </a:rPr>
              <a:t>3</a:t>
            </a:r>
            <a:r>
              <a:rPr dirty="0" baseline="33333" sz="750" spc="-52">
                <a:latin typeface="DejaVu Sans"/>
                <a:cs typeface="DejaVu Sans"/>
              </a:rPr>
              <a:t>+</a:t>
            </a:r>
            <a:endParaRPr baseline="33333" sz="750">
              <a:latin typeface="DejaVu Sans"/>
              <a:cs typeface="DejaVu Sans"/>
            </a:endParaRPr>
          </a:p>
        </p:txBody>
      </p:sp>
      <p:sp>
        <p:nvSpPr>
          <p:cNvPr id="31" name="object 31"/>
          <p:cNvSpPr txBox="1"/>
          <p:nvPr/>
        </p:nvSpPr>
        <p:spPr>
          <a:xfrm>
            <a:off x="2884622" y="4832976"/>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100">
                <a:latin typeface="DejaVu Sans"/>
                <a:cs typeface="DejaVu Sans"/>
              </a:rPr>
              <a:t>3</a:t>
            </a:r>
            <a:endParaRPr sz="700">
              <a:latin typeface="DejaVu Sans"/>
              <a:cs typeface="DejaVu Sans"/>
            </a:endParaRPr>
          </a:p>
        </p:txBody>
      </p:sp>
      <p:sp>
        <p:nvSpPr>
          <p:cNvPr id="32" name="object 32"/>
          <p:cNvSpPr txBox="1"/>
          <p:nvPr/>
        </p:nvSpPr>
        <p:spPr>
          <a:xfrm>
            <a:off x="892287" y="4489295"/>
            <a:ext cx="3730625" cy="412750"/>
          </a:xfrm>
          <a:prstGeom prst="rect">
            <a:avLst/>
          </a:prstGeom>
        </p:spPr>
        <p:txBody>
          <a:bodyPr wrap="square" lIns="0" tIns="11430" rIns="0" bIns="0" rtlCol="0" vert="horz">
            <a:spAutoFit/>
          </a:bodyPr>
          <a:lstStyle/>
          <a:p>
            <a:pPr marL="161290" indent="-139065">
              <a:lnSpc>
                <a:spcPts val="1180"/>
              </a:lnSpc>
              <a:spcBef>
                <a:spcPts val="90"/>
              </a:spcBef>
              <a:buSzPct val="85714"/>
              <a:buFont typeface="Liberation Serif"/>
              <a:buAutoNum type="alphaLcPeriod" startAt="3"/>
              <a:tabLst>
                <a:tab pos="161925" algn="l"/>
              </a:tabLst>
            </a:pPr>
            <a:r>
              <a:rPr dirty="0" sz="1050" spc="-65">
                <a:latin typeface="DejaVu Sans"/>
                <a:cs typeface="DejaVu Sans"/>
              </a:rPr>
              <a:t>lim</a:t>
            </a:r>
            <a:r>
              <a:rPr dirty="0" sz="1050" spc="1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75">
                <a:latin typeface="DejaVu Sans"/>
                <a:cs typeface="DejaVu Sans"/>
              </a:rPr>
              <a:t>6</a:t>
            </a:r>
            <a:r>
              <a:rPr dirty="0" sz="1050" spc="-40">
                <a:latin typeface="DejaVu Sans"/>
                <a:cs typeface="DejaVu Sans"/>
              </a:rPr>
              <a:t> </a:t>
            </a:r>
            <a:r>
              <a:rPr dirty="0" sz="900">
                <a:latin typeface="Liberation Serif"/>
                <a:cs typeface="Liberation Serif"/>
              </a:rPr>
              <a:t>;</a:t>
            </a:r>
            <a:r>
              <a:rPr dirty="0" sz="900" spc="30">
                <a:latin typeface="Liberation Serif"/>
                <a:cs typeface="Liberation Serif"/>
              </a:rPr>
              <a:t> </a:t>
            </a:r>
            <a:r>
              <a:rPr dirty="0" sz="1050" spc="-65">
                <a:latin typeface="DejaVu Sans"/>
                <a:cs typeface="DejaVu Sans"/>
              </a:rPr>
              <a:t>lim</a:t>
            </a:r>
            <a:r>
              <a:rPr dirty="0" sz="1050" spc="2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75">
                <a:latin typeface="DejaVu Sans"/>
                <a:cs typeface="DejaVu Sans"/>
              </a:rPr>
              <a:t>3</a:t>
            </a:r>
            <a:r>
              <a:rPr dirty="0" sz="1050" spc="-40">
                <a:latin typeface="DejaVu Sans"/>
                <a:cs typeface="DejaVu Sans"/>
              </a:rPr>
              <a:t> </a:t>
            </a:r>
            <a:r>
              <a:rPr dirty="0" sz="900">
                <a:latin typeface="Liberation Serif"/>
                <a:cs typeface="Liberation Serif"/>
              </a:rPr>
              <a:t>;</a:t>
            </a:r>
            <a:r>
              <a:rPr dirty="0" sz="900" spc="35">
                <a:latin typeface="Liberation Serif"/>
                <a:cs typeface="Liberation Serif"/>
              </a:rPr>
              <a:t> </a:t>
            </a:r>
            <a:r>
              <a:rPr dirty="0" sz="1050" spc="-65">
                <a:latin typeface="DejaVu Sans"/>
                <a:cs typeface="DejaVu Sans"/>
              </a:rPr>
              <a:t>lim</a:t>
            </a:r>
            <a:r>
              <a:rPr dirty="0" sz="1050" spc="-20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65">
                <a:latin typeface="DejaVu Sans"/>
                <a:cs typeface="DejaVu Sans"/>
              </a:rPr>
              <a:t> </a:t>
            </a:r>
            <a:r>
              <a:rPr dirty="0" sz="900">
                <a:latin typeface="Liberation Serif"/>
                <a:cs typeface="Liberation Serif"/>
              </a:rPr>
              <a:t>DNE;</a:t>
            </a:r>
            <a:r>
              <a:rPr dirty="0" sz="900" spc="-5">
                <a:latin typeface="Liberation Serif"/>
                <a:cs typeface="Liberation Serif"/>
              </a:rPr>
              <a:t> </a:t>
            </a:r>
            <a:r>
              <a:rPr dirty="0" sz="900" spc="10" i="1">
                <a:latin typeface="Arial"/>
                <a:cs typeface="Arial"/>
              </a:rPr>
              <a:t>f</a:t>
            </a:r>
            <a:r>
              <a:rPr dirty="0" sz="1050" spc="10">
                <a:latin typeface="DejaVu Sans"/>
                <a:cs typeface="DejaVu Sans"/>
              </a:rPr>
              <a:t>(1)</a:t>
            </a:r>
            <a:r>
              <a:rPr dirty="0" sz="1050" spc="-120">
                <a:latin typeface="DejaVu Sans"/>
                <a:cs typeface="DejaVu Sans"/>
              </a:rPr>
              <a:t> </a:t>
            </a:r>
            <a:r>
              <a:rPr dirty="0" sz="1050" spc="-110">
                <a:latin typeface="DejaVu Sans"/>
                <a:cs typeface="DejaVu Sans"/>
              </a:rPr>
              <a:t>=</a:t>
            </a:r>
            <a:r>
              <a:rPr dirty="0" sz="1050" spc="-135">
                <a:latin typeface="DejaVu Sans"/>
                <a:cs typeface="DejaVu Sans"/>
              </a:rPr>
              <a:t> </a:t>
            </a:r>
            <a:r>
              <a:rPr dirty="0" sz="1050" spc="-175">
                <a:latin typeface="DejaVu Sans"/>
                <a:cs typeface="DejaVu Sans"/>
              </a:rPr>
              <a:t>6</a:t>
            </a:r>
            <a:endParaRPr sz="1050">
              <a:latin typeface="DejaVu Sans"/>
              <a:cs typeface="DejaVu Sans"/>
            </a:endParaRPr>
          </a:p>
          <a:p>
            <a:pPr marL="128270">
              <a:lnSpc>
                <a:spcPts val="690"/>
              </a:lnSpc>
              <a:tabLst>
                <a:tab pos="908050" algn="l"/>
                <a:tab pos="1716405" algn="l"/>
              </a:tabLst>
            </a:pPr>
            <a:r>
              <a:rPr dirty="0" sz="650" i="1">
                <a:latin typeface="Arial"/>
                <a:cs typeface="Arial"/>
              </a:rPr>
              <a:t>x</a:t>
            </a:r>
            <a:r>
              <a:rPr dirty="0" sz="700">
                <a:latin typeface="DejaVu Sans"/>
                <a:cs typeface="DejaVu Sans"/>
              </a:rPr>
              <a:t>→1</a:t>
            </a:r>
            <a:r>
              <a:rPr dirty="0" baseline="33333" sz="750">
                <a:latin typeface="DejaVu Sans"/>
                <a:cs typeface="DejaVu Sans"/>
              </a:rPr>
              <a:t>−	</a:t>
            </a:r>
            <a:r>
              <a:rPr dirty="0" sz="650" i="1">
                <a:latin typeface="Arial"/>
                <a:cs typeface="Arial"/>
              </a:rPr>
              <a:t>x</a:t>
            </a:r>
            <a:r>
              <a:rPr dirty="0" sz="700">
                <a:latin typeface="DejaVu Sans"/>
                <a:cs typeface="DejaVu Sans"/>
              </a:rPr>
              <a:t>→1</a:t>
            </a:r>
            <a:r>
              <a:rPr dirty="0" baseline="33333" sz="750">
                <a:latin typeface="DejaVu Sans"/>
                <a:cs typeface="DejaVu Sans"/>
              </a:rPr>
              <a:t>+	</a:t>
            </a:r>
            <a:r>
              <a:rPr dirty="0" baseline="8547" sz="975" spc="15" i="1">
                <a:latin typeface="Arial"/>
                <a:cs typeface="Arial"/>
              </a:rPr>
              <a:t>x</a:t>
            </a:r>
            <a:r>
              <a:rPr dirty="0" baseline="7936" sz="1050" spc="15">
                <a:latin typeface="DejaVu Sans"/>
                <a:cs typeface="DejaVu Sans"/>
              </a:rPr>
              <a:t>→1</a:t>
            </a:r>
            <a:endParaRPr baseline="7936" sz="1050">
              <a:latin typeface="DejaVu Sans"/>
              <a:cs typeface="DejaVu Sans"/>
            </a:endParaRPr>
          </a:p>
          <a:p>
            <a:pPr marL="161290" indent="-148590">
              <a:lnSpc>
                <a:spcPts val="1190"/>
              </a:lnSpc>
              <a:buSzPct val="85714"/>
              <a:buFont typeface="Liberation Serif"/>
              <a:buAutoNum type="alphaLcPeriod" startAt="4"/>
              <a:tabLst>
                <a:tab pos="161925" algn="l"/>
              </a:tabLst>
            </a:pPr>
            <a:r>
              <a:rPr dirty="0" sz="1050" spc="-65">
                <a:latin typeface="DejaVu Sans"/>
                <a:cs typeface="DejaVu Sans"/>
              </a:rPr>
              <a:t>lim</a:t>
            </a:r>
            <a:r>
              <a:rPr dirty="0" sz="1050" spc="1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40">
                <a:latin typeface="DejaVu Sans"/>
                <a:cs typeface="DejaVu Sans"/>
              </a:rPr>
              <a:t> </a:t>
            </a:r>
            <a:r>
              <a:rPr dirty="0" sz="900">
                <a:latin typeface="Liberation Serif"/>
                <a:cs typeface="Liberation Serif"/>
              </a:rPr>
              <a:t>;</a:t>
            </a:r>
            <a:r>
              <a:rPr dirty="0" sz="900" spc="30">
                <a:latin typeface="Liberation Serif"/>
                <a:cs typeface="Liberation Serif"/>
              </a:rPr>
              <a:t> </a:t>
            </a:r>
            <a:r>
              <a:rPr dirty="0" sz="1050" spc="-65">
                <a:latin typeface="DejaVu Sans"/>
                <a:cs typeface="DejaVu Sans"/>
              </a:rPr>
              <a:t>lim</a:t>
            </a:r>
            <a:r>
              <a:rPr dirty="0" sz="1050" spc="2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40">
                <a:latin typeface="DejaVu Sans"/>
                <a:cs typeface="DejaVu Sans"/>
              </a:rPr>
              <a:t> </a:t>
            </a:r>
            <a:r>
              <a:rPr dirty="0" sz="900" spc="-40">
                <a:latin typeface="Liberation Serif"/>
                <a:cs typeface="Liberation Serif"/>
              </a:rPr>
              <a:t>;</a:t>
            </a:r>
            <a:r>
              <a:rPr dirty="0" sz="1050" spc="-40">
                <a:latin typeface="DejaVu Sans"/>
                <a:cs typeface="DejaVu Sans"/>
              </a:rPr>
              <a:t>lim</a:t>
            </a:r>
            <a:r>
              <a:rPr dirty="0" sz="1050" spc="-20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65">
                <a:latin typeface="DejaVu Sans"/>
                <a:cs typeface="DejaVu Sans"/>
              </a:rPr>
              <a:t> </a:t>
            </a:r>
            <a:r>
              <a:rPr dirty="0" sz="900" spc="5">
                <a:latin typeface="Liberation Serif"/>
                <a:cs typeface="Liberation Serif"/>
              </a:rPr>
              <a:t>;</a:t>
            </a:r>
            <a:r>
              <a:rPr dirty="0" sz="900" spc="5" i="1">
                <a:latin typeface="Arial"/>
                <a:cs typeface="Arial"/>
              </a:rPr>
              <a:t>f</a:t>
            </a:r>
            <a:r>
              <a:rPr dirty="0" sz="1050" spc="5">
                <a:latin typeface="DejaVu Sans"/>
                <a:cs typeface="DejaVu Sans"/>
              </a:rPr>
              <a:t>(3)</a:t>
            </a:r>
            <a:r>
              <a:rPr dirty="0" sz="1050" spc="10">
                <a:latin typeface="DejaVu Sans"/>
                <a:cs typeface="DejaVu Sans"/>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undefined</a:t>
            </a:r>
            <a:endParaRPr sz="900">
              <a:latin typeface="Liberation Serif"/>
              <a:cs typeface="Liberation Serif"/>
            </a:endParaRPr>
          </a:p>
        </p:txBody>
      </p:sp>
      <p:sp>
        <p:nvSpPr>
          <p:cNvPr id="33" name="object 33"/>
          <p:cNvSpPr txBox="1"/>
          <p:nvPr/>
        </p:nvSpPr>
        <p:spPr>
          <a:xfrm>
            <a:off x="848360" y="5017742"/>
            <a:ext cx="1925955" cy="543560"/>
          </a:xfrm>
          <a:prstGeom prst="rect">
            <a:avLst/>
          </a:prstGeom>
        </p:spPr>
        <p:txBody>
          <a:bodyPr wrap="square" lIns="0" tIns="67310" rIns="0" bIns="0" rtlCol="0" vert="horz">
            <a:spAutoFit/>
          </a:bodyPr>
          <a:lstStyle/>
          <a:p>
            <a:pPr marL="12700">
              <a:lnSpc>
                <a:spcPct val="100000"/>
              </a:lnSpc>
              <a:spcBef>
                <a:spcPts val="530"/>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2.2.7</a:t>
            </a:r>
            <a:endParaRPr sz="1250">
              <a:latin typeface="DejaVu Sans"/>
              <a:cs typeface="DejaVu Sans"/>
            </a:endParaRPr>
          </a:p>
          <a:p>
            <a:pPr marL="12700">
              <a:lnSpc>
                <a:spcPts val="1105"/>
              </a:lnSpc>
              <a:spcBef>
                <a:spcPts val="350"/>
              </a:spcBef>
            </a:pPr>
            <a:r>
              <a:rPr dirty="0" sz="900">
                <a:latin typeface="Liberation Serif"/>
                <a:cs typeface="Liberation Serif"/>
              </a:rPr>
              <a:t>Evaluate</a:t>
            </a:r>
            <a:r>
              <a:rPr dirty="0" sz="900" spc="25">
                <a:latin typeface="Liberation Serif"/>
                <a:cs typeface="Liberation Serif"/>
              </a:rPr>
              <a:t> </a:t>
            </a:r>
            <a:r>
              <a:rPr dirty="0" sz="1050" spc="-65">
                <a:latin typeface="DejaVu Sans"/>
                <a:cs typeface="DejaVu Sans"/>
              </a:rPr>
              <a:t>lim</a:t>
            </a:r>
            <a:r>
              <a:rPr dirty="0" sz="1050" spc="-204">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75">
                <a:latin typeface="DejaVu Sans"/>
                <a:cs typeface="DejaVu Sans"/>
              </a:rPr>
              <a:t> </a:t>
            </a:r>
            <a:r>
              <a:rPr dirty="0" sz="900">
                <a:latin typeface="Liberation Serif"/>
                <a:cs typeface="Liberation Serif"/>
              </a:rPr>
              <a:t>for</a:t>
            </a:r>
            <a:r>
              <a:rPr dirty="0" sz="900" spc="-1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5">
                <a:latin typeface="DejaVu Sans"/>
                <a:cs typeface="DejaVu Sans"/>
              </a:rPr>
              <a:t> </a:t>
            </a:r>
            <a:r>
              <a:rPr dirty="0" sz="900">
                <a:latin typeface="Liberation Serif"/>
                <a:cs typeface="Liberation Serif"/>
              </a:rPr>
              <a:t>shown</a:t>
            </a:r>
            <a:r>
              <a:rPr dirty="0" sz="900" spc="-10">
                <a:latin typeface="Liberation Serif"/>
                <a:cs typeface="Liberation Serif"/>
              </a:rPr>
              <a:t> </a:t>
            </a:r>
            <a:r>
              <a:rPr dirty="0" sz="900">
                <a:latin typeface="Liberation Serif"/>
                <a:cs typeface="Liberation Serif"/>
              </a:rPr>
              <a:t>here:</a:t>
            </a:r>
            <a:endParaRPr sz="900">
              <a:latin typeface="Liberation Serif"/>
              <a:cs typeface="Liberation Serif"/>
            </a:endParaRPr>
          </a:p>
          <a:p>
            <a:pPr marL="440690">
              <a:lnSpc>
                <a:spcPts val="685"/>
              </a:lnSpc>
            </a:pPr>
            <a:r>
              <a:rPr dirty="0" sz="650" spc="10" i="1">
                <a:latin typeface="Arial"/>
                <a:cs typeface="Arial"/>
              </a:rPr>
              <a:t>x</a:t>
            </a:r>
            <a:r>
              <a:rPr dirty="0" sz="700" spc="10">
                <a:latin typeface="DejaVu Sans"/>
                <a:cs typeface="DejaVu Sans"/>
              </a:rPr>
              <a:t>→1</a:t>
            </a:r>
            <a:endParaRPr sz="700">
              <a:latin typeface="DejaVu Sans"/>
              <a:cs typeface="DejaVu Sans"/>
            </a:endParaRPr>
          </a:p>
        </p:txBody>
      </p:sp>
      <p:sp>
        <p:nvSpPr>
          <p:cNvPr id="34" name="object 34"/>
          <p:cNvSpPr txBox="1"/>
          <p:nvPr/>
        </p:nvSpPr>
        <p:spPr>
          <a:xfrm>
            <a:off x="848360" y="7789110"/>
            <a:ext cx="5853430" cy="1455420"/>
          </a:xfrm>
          <a:prstGeom prst="rect">
            <a:avLst/>
          </a:prstGeom>
        </p:spPr>
        <p:txBody>
          <a:bodyPr wrap="square" lIns="0" tIns="56515" rIns="0" bIns="0" rtlCol="0" vert="horz">
            <a:spAutoFit/>
          </a:bodyPr>
          <a:lstStyle/>
          <a:p>
            <a:pPr marL="12700">
              <a:lnSpc>
                <a:spcPct val="100000"/>
              </a:lnSpc>
              <a:spcBef>
                <a:spcPts val="445"/>
              </a:spcBef>
            </a:pPr>
            <a:r>
              <a:rPr dirty="0" sz="900" b="1">
                <a:latin typeface="Liberation Serif"/>
                <a:cs typeface="Liberation Serif"/>
              </a:rPr>
              <a:t>Hint</a:t>
            </a:r>
            <a:endParaRPr sz="900">
              <a:latin typeface="Liberation Serif"/>
              <a:cs typeface="Liberation Serif"/>
            </a:endParaRPr>
          </a:p>
          <a:p>
            <a:pPr marL="172720">
              <a:lnSpc>
                <a:spcPct val="100000"/>
              </a:lnSpc>
              <a:spcBef>
                <a:spcPts val="345"/>
              </a:spcBef>
            </a:pPr>
            <a:r>
              <a:rPr dirty="0" sz="900">
                <a:latin typeface="Liberation Serif"/>
                <a:cs typeface="Liberation Serif"/>
              </a:rPr>
              <a:t>Compare the limit from the right with the limit from the</a:t>
            </a:r>
            <a:r>
              <a:rPr dirty="0" sz="900" spc="-10">
                <a:latin typeface="Liberation Serif"/>
                <a:cs typeface="Liberation Serif"/>
              </a:rPr>
              <a:t> </a:t>
            </a:r>
            <a:r>
              <a:rPr dirty="0" sz="900">
                <a:latin typeface="Liberation Serif"/>
                <a:cs typeface="Liberation Serif"/>
              </a:rPr>
              <a:t>left.</a:t>
            </a:r>
            <a:endParaRPr sz="900">
              <a:latin typeface="Liberation Serif"/>
              <a:cs typeface="Liberation Serif"/>
            </a:endParaRPr>
          </a:p>
          <a:p>
            <a:pPr marL="12700">
              <a:lnSpc>
                <a:spcPct val="100000"/>
              </a:lnSpc>
              <a:spcBef>
                <a:spcPts val="270"/>
              </a:spcBef>
            </a:pPr>
            <a:r>
              <a:rPr dirty="0" sz="900" b="1">
                <a:latin typeface="Liberation Serif"/>
                <a:cs typeface="Liberation Serif"/>
              </a:rPr>
              <a:t>Answer</a:t>
            </a:r>
            <a:endParaRPr sz="900">
              <a:latin typeface="Liberation Serif"/>
              <a:cs typeface="Liberation Serif"/>
            </a:endParaRPr>
          </a:p>
          <a:p>
            <a:pPr marL="172720">
              <a:lnSpc>
                <a:spcPct val="100000"/>
              </a:lnSpc>
              <a:spcBef>
                <a:spcPts val="345"/>
              </a:spcBef>
            </a:pPr>
            <a:r>
              <a:rPr dirty="0" sz="900">
                <a:latin typeface="Liberation Serif"/>
                <a:cs typeface="Liberation Serif"/>
              </a:rPr>
              <a:t>Does not</a:t>
            </a:r>
            <a:r>
              <a:rPr dirty="0" sz="900" spc="-5">
                <a:latin typeface="Liberation Serif"/>
                <a:cs typeface="Liberation Serif"/>
              </a:rPr>
              <a:t> </a:t>
            </a:r>
            <a:r>
              <a:rPr dirty="0" sz="900">
                <a:latin typeface="Liberation Serif"/>
                <a:cs typeface="Liberation Serif"/>
              </a:rPr>
              <a:t>exist</a:t>
            </a:r>
            <a:endParaRPr sz="900">
              <a:latin typeface="Liberation Serif"/>
              <a:cs typeface="Liberation Serif"/>
            </a:endParaRPr>
          </a:p>
          <a:p>
            <a:pPr>
              <a:lnSpc>
                <a:spcPct val="100000"/>
              </a:lnSpc>
              <a:spcBef>
                <a:spcPts val="40"/>
              </a:spcBef>
            </a:pPr>
            <a:endParaRPr sz="1200">
              <a:latin typeface="Times New Roman"/>
              <a:cs typeface="Times New Roman"/>
            </a:endParaRPr>
          </a:p>
          <a:p>
            <a:pPr marL="12700">
              <a:lnSpc>
                <a:spcPct val="100000"/>
              </a:lnSpc>
              <a:spcBef>
                <a:spcPts val="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2.2.8</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Einstein’s</a:t>
            </a:r>
            <a:r>
              <a:rPr dirty="0" sz="1050" spc="-30">
                <a:solidFill>
                  <a:srgbClr val="2E4E4E"/>
                </a:solidFill>
                <a:latin typeface="Liberation Sans"/>
                <a:cs typeface="Liberation Sans"/>
              </a:rPr>
              <a:t> </a:t>
            </a:r>
            <a:r>
              <a:rPr dirty="0" sz="1050" spc="10">
                <a:solidFill>
                  <a:srgbClr val="2E4E4E"/>
                </a:solidFill>
                <a:latin typeface="Liberation Sans"/>
                <a:cs typeface="Liberation Sans"/>
              </a:rPr>
              <a:t>Equation</a:t>
            </a:r>
            <a:endParaRPr sz="1050">
              <a:latin typeface="Liberation Sans"/>
              <a:cs typeface="Liberation Sans"/>
            </a:endParaRPr>
          </a:p>
          <a:p>
            <a:pPr marL="12700" marR="5080">
              <a:lnSpc>
                <a:spcPct val="111200"/>
              </a:lnSpc>
              <a:spcBef>
                <a:spcPts val="305"/>
              </a:spcBef>
            </a:pPr>
            <a:r>
              <a:rPr dirty="0" sz="900">
                <a:latin typeface="Liberation Serif"/>
                <a:cs typeface="Liberation Serif"/>
              </a:rPr>
              <a:t>In the </a:t>
            </a:r>
            <a:r>
              <a:rPr dirty="0" sz="900">
                <a:solidFill>
                  <a:srgbClr val="2FB3F5"/>
                </a:solidFill>
                <a:latin typeface="Liberation Serif"/>
                <a:cs typeface="Liberation Serif"/>
                <a:hlinkClick r:id="rId6"/>
              </a:rPr>
              <a:t>Chapter opener </a:t>
            </a:r>
            <a:r>
              <a:rPr dirty="0" sz="900">
                <a:latin typeface="Liberation Serif"/>
                <a:cs typeface="Liberation Serif"/>
              </a:rPr>
              <a:t>we mentioned briefly how Albert Einstein showed that a limit exists to how fast any object can travel.  Given </a:t>
            </a:r>
            <a:r>
              <a:rPr dirty="0" sz="900" spc="-5">
                <a:latin typeface="Liberation Serif"/>
                <a:cs typeface="Liberation Serif"/>
              </a:rPr>
              <a:t>Einstein’s </a:t>
            </a:r>
            <a:r>
              <a:rPr dirty="0" sz="900">
                <a:latin typeface="Liberation Serif"/>
                <a:cs typeface="Liberation Serif"/>
              </a:rPr>
              <a:t>equation for the mass of a moving</a:t>
            </a:r>
            <a:r>
              <a:rPr dirty="0" sz="900" spc="-5">
                <a:latin typeface="Liberation Serif"/>
                <a:cs typeface="Liberation Serif"/>
              </a:rPr>
              <a:t> </a:t>
            </a:r>
            <a:r>
              <a:rPr dirty="0" sz="900">
                <a:latin typeface="Liberation Serif"/>
                <a:cs typeface="Liberation Serif"/>
              </a:rPr>
              <a:t>object</a:t>
            </a:r>
            <a:endParaRPr sz="900">
              <a:latin typeface="Liberation Serif"/>
              <a:cs typeface="Liberation Serif"/>
            </a:endParaRPr>
          </a:p>
        </p:txBody>
      </p:sp>
      <p:sp>
        <p:nvSpPr>
          <p:cNvPr id="35" name="object 35"/>
          <p:cNvSpPr txBox="1"/>
          <p:nvPr/>
        </p:nvSpPr>
        <p:spPr>
          <a:xfrm>
            <a:off x="3357104" y="9330473"/>
            <a:ext cx="266700" cy="184150"/>
          </a:xfrm>
          <a:prstGeom prst="rect">
            <a:avLst/>
          </a:prstGeom>
        </p:spPr>
        <p:txBody>
          <a:bodyPr wrap="square" lIns="0" tIns="11430" rIns="0" bIns="0" rtlCol="0" vert="horz">
            <a:spAutoFit/>
          </a:bodyPr>
          <a:lstStyle/>
          <a:p>
            <a:pPr marL="12700">
              <a:lnSpc>
                <a:spcPct val="100000"/>
              </a:lnSpc>
              <a:spcBef>
                <a:spcPts val="90"/>
              </a:spcBef>
            </a:pPr>
            <a:r>
              <a:rPr dirty="0" sz="900" spc="120" i="1">
                <a:latin typeface="Arial"/>
                <a:cs typeface="Arial"/>
              </a:rPr>
              <a:t>m</a:t>
            </a:r>
            <a:r>
              <a:rPr dirty="0" sz="900" spc="-70" i="1">
                <a:latin typeface="Arial"/>
                <a:cs typeface="Arial"/>
              </a:rPr>
              <a:t> </a:t>
            </a:r>
            <a:r>
              <a:rPr dirty="0" sz="1050" spc="-110">
                <a:latin typeface="DejaVu Sans"/>
                <a:cs typeface="DejaVu Sans"/>
              </a:rPr>
              <a:t>=</a:t>
            </a:r>
            <a:endParaRPr sz="1050">
              <a:latin typeface="DejaVu Sans"/>
              <a:cs typeface="DejaVu Sans"/>
            </a:endParaRPr>
          </a:p>
        </p:txBody>
      </p:sp>
      <p:sp>
        <p:nvSpPr>
          <p:cNvPr id="36" name="object 36"/>
          <p:cNvSpPr txBox="1"/>
          <p:nvPr/>
        </p:nvSpPr>
        <p:spPr>
          <a:xfrm>
            <a:off x="4137953" y="9330473"/>
            <a:ext cx="60960" cy="184150"/>
          </a:xfrm>
          <a:prstGeom prst="rect">
            <a:avLst/>
          </a:prstGeom>
        </p:spPr>
        <p:txBody>
          <a:bodyPr wrap="square" lIns="0" tIns="11430" rIns="0" bIns="0" rtlCol="0" vert="horz">
            <a:spAutoFit/>
          </a:bodyPr>
          <a:lstStyle/>
          <a:p>
            <a:pPr marL="12700">
              <a:lnSpc>
                <a:spcPct val="100000"/>
              </a:lnSpc>
              <a:spcBef>
                <a:spcPts val="90"/>
              </a:spcBef>
            </a:pPr>
            <a:r>
              <a:rPr dirty="0" sz="1050" spc="-60">
                <a:latin typeface="DejaVu Sans"/>
                <a:cs typeface="DejaVu Sans"/>
              </a:rPr>
              <a:t>,</a:t>
            </a:r>
            <a:endParaRPr sz="1050">
              <a:latin typeface="DejaVu Sans"/>
              <a:cs typeface="DejaVu Sans"/>
            </a:endParaRPr>
          </a:p>
        </p:txBody>
      </p:sp>
      <p:sp>
        <p:nvSpPr>
          <p:cNvPr id="37" name="object 37"/>
          <p:cNvSpPr txBox="1"/>
          <p:nvPr/>
        </p:nvSpPr>
        <p:spPr>
          <a:xfrm>
            <a:off x="3798899" y="9260931"/>
            <a:ext cx="180340" cy="164465"/>
          </a:xfrm>
          <a:prstGeom prst="rect">
            <a:avLst/>
          </a:prstGeom>
        </p:spPr>
        <p:txBody>
          <a:bodyPr wrap="square" lIns="0" tIns="13970" rIns="0" bIns="0" rtlCol="0" vert="horz">
            <a:spAutoFit/>
          </a:bodyPr>
          <a:lstStyle/>
          <a:p>
            <a:pPr marL="12700">
              <a:lnSpc>
                <a:spcPct val="100000"/>
              </a:lnSpc>
              <a:spcBef>
                <a:spcPts val="110"/>
              </a:spcBef>
            </a:pPr>
            <a:r>
              <a:rPr dirty="0" sz="900" spc="114" i="1">
                <a:latin typeface="Arial"/>
                <a:cs typeface="Arial"/>
              </a:rPr>
              <a:t>m</a:t>
            </a:r>
            <a:r>
              <a:rPr dirty="0" baseline="-11904" sz="1050" spc="-150">
                <a:latin typeface="DejaVu Sans"/>
                <a:cs typeface="DejaVu Sans"/>
              </a:rPr>
              <a:t>0</a:t>
            </a:r>
            <a:endParaRPr baseline="-11904" sz="1050">
              <a:latin typeface="DejaVu Sans"/>
              <a:cs typeface="DejaVu Sans"/>
            </a:endParaRPr>
          </a:p>
        </p:txBody>
      </p:sp>
      <p:sp>
        <p:nvSpPr>
          <p:cNvPr id="38" name="object 38"/>
          <p:cNvSpPr txBox="1"/>
          <p:nvPr/>
        </p:nvSpPr>
        <p:spPr>
          <a:xfrm>
            <a:off x="3781183" y="9482950"/>
            <a:ext cx="209550"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1</a:t>
            </a:r>
            <a:r>
              <a:rPr dirty="0" sz="1050" spc="-220">
                <a:latin typeface="DejaVu Sans"/>
                <a:cs typeface="DejaVu Sans"/>
              </a:rPr>
              <a:t> </a:t>
            </a:r>
            <a:r>
              <a:rPr dirty="0" sz="1050" spc="-110">
                <a:latin typeface="DejaVu Sans"/>
                <a:cs typeface="DejaVu Sans"/>
              </a:rPr>
              <a:t>−</a:t>
            </a:r>
            <a:endParaRPr sz="1050">
              <a:latin typeface="DejaVu Sans"/>
              <a:cs typeface="DejaVu Sans"/>
            </a:endParaRPr>
          </a:p>
        </p:txBody>
      </p:sp>
      <p:sp>
        <p:nvSpPr>
          <p:cNvPr id="39" name="object 39"/>
          <p:cNvSpPr txBox="1"/>
          <p:nvPr/>
        </p:nvSpPr>
        <p:spPr>
          <a:xfrm>
            <a:off x="4003944" y="9475966"/>
            <a:ext cx="68580" cy="123825"/>
          </a:xfrm>
          <a:prstGeom prst="rect">
            <a:avLst/>
          </a:prstGeom>
        </p:spPr>
        <p:txBody>
          <a:bodyPr wrap="square" lIns="0" tIns="12065" rIns="0" bIns="0" rtlCol="0" vert="horz">
            <a:spAutoFit/>
          </a:bodyPr>
          <a:lstStyle/>
          <a:p>
            <a:pPr marL="12700">
              <a:lnSpc>
                <a:spcPct val="100000"/>
              </a:lnSpc>
              <a:spcBef>
                <a:spcPts val="95"/>
              </a:spcBef>
            </a:pPr>
            <a:r>
              <a:rPr dirty="0" sz="650" spc="10" i="1">
                <a:latin typeface="Arial"/>
                <a:cs typeface="Arial"/>
              </a:rPr>
              <a:t>v</a:t>
            </a:r>
            <a:endParaRPr sz="650">
              <a:latin typeface="Arial"/>
              <a:cs typeface="Arial"/>
            </a:endParaRPr>
          </a:p>
        </p:txBody>
      </p:sp>
      <p:sp>
        <p:nvSpPr>
          <p:cNvPr id="40" name="object 40"/>
          <p:cNvSpPr txBox="1"/>
          <p:nvPr/>
        </p:nvSpPr>
        <p:spPr>
          <a:xfrm>
            <a:off x="4046971" y="9463223"/>
            <a:ext cx="57150" cy="104775"/>
          </a:xfrm>
          <a:prstGeom prst="rect">
            <a:avLst/>
          </a:prstGeom>
        </p:spPr>
        <p:txBody>
          <a:bodyPr wrap="square" lIns="0" tIns="15240" rIns="0" bIns="0" rtlCol="0" vert="horz">
            <a:spAutoFit/>
          </a:bodyPr>
          <a:lstStyle/>
          <a:p>
            <a:pPr marL="12700">
              <a:lnSpc>
                <a:spcPct val="100000"/>
              </a:lnSpc>
              <a:spcBef>
                <a:spcPts val="120"/>
              </a:spcBef>
            </a:pPr>
            <a:r>
              <a:rPr dirty="0" sz="500" spc="-75">
                <a:latin typeface="DejaVu Sans"/>
                <a:cs typeface="DejaVu Sans"/>
              </a:rPr>
              <a:t>2</a:t>
            </a:r>
            <a:endParaRPr sz="500">
              <a:latin typeface="DejaVu Sans"/>
              <a:cs typeface="DejaVu Sans"/>
            </a:endParaRPr>
          </a:p>
        </p:txBody>
      </p:sp>
      <p:sp>
        <p:nvSpPr>
          <p:cNvPr id="41" name="object 41"/>
          <p:cNvSpPr txBox="1"/>
          <p:nvPr/>
        </p:nvSpPr>
        <p:spPr>
          <a:xfrm>
            <a:off x="4006174" y="9561734"/>
            <a:ext cx="95885" cy="123825"/>
          </a:xfrm>
          <a:prstGeom prst="rect">
            <a:avLst/>
          </a:prstGeom>
        </p:spPr>
        <p:txBody>
          <a:bodyPr wrap="square" lIns="0" tIns="12065" rIns="0" bIns="0" rtlCol="0" vert="horz">
            <a:spAutoFit/>
          </a:bodyPr>
          <a:lstStyle/>
          <a:p>
            <a:pPr marL="12700">
              <a:lnSpc>
                <a:spcPct val="100000"/>
              </a:lnSpc>
              <a:spcBef>
                <a:spcPts val="95"/>
              </a:spcBef>
            </a:pPr>
            <a:r>
              <a:rPr dirty="0" baseline="-21367" sz="975" spc="-44" i="1">
                <a:latin typeface="Arial"/>
                <a:cs typeface="Arial"/>
              </a:rPr>
              <a:t>c</a:t>
            </a:r>
            <a:r>
              <a:rPr dirty="0" sz="500" spc="-75">
                <a:latin typeface="DejaVu Sans"/>
                <a:cs typeface="DejaVu Sans"/>
              </a:rPr>
              <a:t>2</a:t>
            </a:r>
            <a:endParaRPr sz="500">
              <a:latin typeface="DejaVu Sans"/>
              <a:cs typeface="DejaVu Sans"/>
            </a:endParaRPr>
          </a:p>
        </p:txBody>
      </p:sp>
      <p:sp>
        <p:nvSpPr>
          <p:cNvPr id="42" name="object 42"/>
          <p:cNvSpPr/>
          <p:nvPr/>
        </p:nvSpPr>
        <p:spPr>
          <a:xfrm>
            <a:off x="4011726" y="9584842"/>
            <a:ext cx="95885" cy="0"/>
          </a:xfrm>
          <a:custGeom>
            <a:avLst/>
            <a:gdLst/>
            <a:ahLst/>
            <a:cxnLst/>
            <a:rect l="l" t="t" r="r" b="b"/>
            <a:pathLst>
              <a:path w="95885" h="0">
                <a:moveTo>
                  <a:pt x="0" y="0"/>
                </a:moveTo>
                <a:lnTo>
                  <a:pt x="95298" y="0"/>
                </a:lnTo>
              </a:path>
            </a:pathLst>
          </a:custGeom>
          <a:ln w="9529">
            <a:solidFill>
              <a:srgbClr val="000000"/>
            </a:solidFill>
          </a:ln>
        </p:spPr>
        <p:txBody>
          <a:bodyPr wrap="square" lIns="0" tIns="0" rIns="0" bIns="0" rtlCol="0"/>
          <a:lstStyle/>
          <a:p/>
        </p:txBody>
      </p:sp>
      <p:sp>
        <p:nvSpPr>
          <p:cNvPr id="43" name="object 43"/>
          <p:cNvSpPr txBox="1"/>
          <p:nvPr/>
        </p:nvSpPr>
        <p:spPr>
          <a:xfrm>
            <a:off x="3646573" y="9379075"/>
            <a:ext cx="151765" cy="297180"/>
          </a:xfrm>
          <a:prstGeom prst="rect">
            <a:avLst/>
          </a:prstGeom>
        </p:spPr>
        <p:txBody>
          <a:bodyPr wrap="square" lIns="0" tIns="16510" rIns="0" bIns="0" rtlCol="0" vert="horz">
            <a:spAutoFit/>
          </a:bodyPr>
          <a:lstStyle/>
          <a:p>
            <a:pPr marL="12700">
              <a:lnSpc>
                <a:spcPct val="100000"/>
              </a:lnSpc>
              <a:spcBef>
                <a:spcPts val="130"/>
              </a:spcBef>
            </a:pPr>
            <a:r>
              <a:rPr dirty="0" sz="1750" spc="30">
                <a:latin typeface="Arial"/>
                <a:cs typeface="Arial"/>
              </a:rPr>
              <a:t>√</a:t>
            </a:r>
            <a:endParaRPr sz="1750">
              <a:latin typeface="Arial"/>
              <a:cs typeface="Arial"/>
            </a:endParaRPr>
          </a:p>
        </p:txBody>
      </p:sp>
      <p:sp>
        <p:nvSpPr>
          <p:cNvPr id="44" name="object 44"/>
          <p:cNvSpPr/>
          <p:nvPr/>
        </p:nvSpPr>
        <p:spPr>
          <a:xfrm>
            <a:off x="3649591" y="9441894"/>
            <a:ext cx="486409" cy="0"/>
          </a:xfrm>
          <a:custGeom>
            <a:avLst/>
            <a:gdLst/>
            <a:ahLst/>
            <a:cxnLst/>
            <a:rect l="l" t="t" r="r" b="b"/>
            <a:pathLst>
              <a:path w="486410" h="0">
                <a:moveTo>
                  <a:pt x="0" y="0"/>
                </a:moveTo>
                <a:lnTo>
                  <a:pt x="486023" y="0"/>
                </a:lnTo>
              </a:path>
            </a:pathLst>
          </a:custGeom>
          <a:ln w="9529">
            <a:solidFill>
              <a:srgbClr val="000000"/>
            </a:solidFill>
          </a:ln>
        </p:spPr>
        <p:txBody>
          <a:bodyPr wrap="square" lIns="0" tIns="0" rIns="0" bIns="0" rtlCol="0"/>
          <a:lstStyle/>
          <a:p/>
        </p:txBody>
      </p:sp>
      <p:sp>
        <p:nvSpPr>
          <p:cNvPr id="45" name="object 45"/>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46" name="object 46"/>
          <p:cNvSpPr txBox="1"/>
          <p:nvPr/>
        </p:nvSpPr>
        <p:spPr>
          <a:xfrm>
            <a:off x="3601970" y="10336745"/>
            <a:ext cx="370205" cy="144145"/>
          </a:xfrm>
          <a:prstGeom prst="rect">
            <a:avLst/>
          </a:prstGeom>
        </p:spPr>
        <p:txBody>
          <a:bodyPr wrap="square" lIns="0" tIns="5080" rIns="0" bIns="0" rtlCol="0" vert="horz">
            <a:spAutoFit/>
          </a:bodyPr>
          <a:lstStyle/>
          <a:p>
            <a:pPr marL="12700">
              <a:lnSpc>
                <a:spcPct val="100000"/>
              </a:lnSpc>
              <a:spcBef>
                <a:spcPts val="40"/>
              </a:spcBef>
            </a:pPr>
            <a:r>
              <a:rPr dirty="0" sz="800" spc="10">
                <a:solidFill>
                  <a:srgbClr val="3737BE"/>
                </a:solidFill>
                <a:latin typeface="DejaVu Sans"/>
                <a:cs typeface="DejaVu Sans"/>
              </a:rPr>
              <a:t>2.2.</a:t>
            </a:r>
            <a:fld id="{81D60167-4931-47E6-BA6A-407CBD079E47}" type="slidenum">
              <a:rPr dirty="0" sz="800" spc="10">
                <a:solidFill>
                  <a:srgbClr val="3737BE"/>
                </a:solidFill>
                <a:latin typeface="DejaVu Sans"/>
                <a:cs typeface="DejaVu Sans"/>
              </a:rPr>
              <a:t>10</a:t>
            </a:fld>
            <a:endParaRPr sz="800">
              <a:latin typeface="DejaVu Sans"/>
              <a:cs typeface="DejaVu Sans"/>
            </a:endParaRPr>
          </a:p>
        </p:txBody>
      </p:sp>
      <p:sp>
        <p:nvSpPr>
          <p:cNvPr id="47" name="object 47"/>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89259" y="10323092"/>
            <a:ext cx="394335" cy="178435"/>
          </a:xfrm>
          <a:custGeom>
            <a:avLst/>
            <a:gdLst/>
            <a:ahLst/>
            <a:cxnLst/>
            <a:rect l="l" t="t" r="r" b="b"/>
            <a:pathLst>
              <a:path w="394335" h="178434">
                <a:moveTo>
                  <a:pt x="316706" y="177874"/>
                </a:moveTo>
                <a:lnTo>
                  <a:pt x="77159" y="177874"/>
                </a:lnTo>
                <a:lnTo>
                  <a:pt x="71797" y="177341"/>
                </a:lnTo>
                <a:lnTo>
                  <a:pt x="32195" y="160938"/>
                </a:lnTo>
                <a:lnTo>
                  <a:pt x="4205" y="121882"/>
                </a:lnTo>
                <a:lnTo>
                  <a:pt x="0" y="100715"/>
                </a:lnTo>
                <a:lnTo>
                  <a:pt x="0" y="77159"/>
                </a:lnTo>
                <a:lnTo>
                  <a:pt x="16936" y="32195"/>
                </a:lnTo>
                <a:lnTo>
                  <a:pt x="55992" y="4205"/>
                </a:lnTo>
                <a:lnTo>
                  <a:pt x="77159" y="0"/>
                </a:lnTo>
                <a:lnTo>
                  <a:pt x="316706" y="0"/>
                </a:lnTo>
                <a:lnTo>
                  <a:pt x="361670" y="16923"/>
                </a:lnTo>
                <a:lnTo>
                  <a:pt x="389647" y="55992"/>
                </a:lnTo>
                <a:lnTo>
                  <a:pt x="393865" y="77159"/>
                </a:lnTo>
                <a:lnTo>
                  <a:pt x="393865" y="100715"/>
                </a:lnTo>
                <a:lnTo>
                  <a:pt x="376929" y="145679"/>
                </a:lnTo>
                <a:lnTo>
                  <a:pt x="337873" y="173656"/>
                </a:lnTo>
                <a:lnTo>
                  <a:pt x="316706" y="177874"/>
                </a:lnTo>
                <a:close/>
              </a:path>
            </a:pathLst>
          </a:custGeom>
          <a:solidFill>
            <a:srgbClr val="FFFFFF"/>
          </a:solidFill>
        </p:spPr>
        <p:txBody>
          <a:bodyPr wrap="square" lIns="0" tIns="0" rIns="0" bIns="0" rtlCol="0"/>
          <a:lstStyle/>
          <a:p/>
        </p:txBody>
      </p:sp>
      <p:sp>
        <p:nvSpPr>
          <p:cNvPr id="3" name="object 3"/>
          <p:cNvSpPr/>
          <p:nvPr/>
        </p:nvSpPr>
        <p:spPr>
          <a:xfrm>
            <a:off x="3589259" y="10323092"/>
            <a:ext cx="394335" cy="178435"/>
          </a:xfrm>
          <a:custGeom>
            <a:avLst/>
            <a:gdLst/>
            <a:ahLst/>
            <a:cxnLst/>
            <a:rect l="l" t="t" r="r" b="b"/>
            <a:pathLst>
              <a:path w="3943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97" y="533"/>
                </a:lnTo>
                <a:lnTo>
                  <a:pt x="77159" y="0"/>
                </a:lnTo>
                <a:lnTo>
                  <a:pt x="82584" y="0"/>
                </a:lnTo>
                <a:lnTo>
                  <a:pt x="311280" y="0"/>
                </a:lnTo>
                <a:lnTo>
                  <a:pt x="316706" y="0"/>
                </a:lnTo>
                <a:lnTo>
                  <a:pt x="322067" y="533"/>
                </a:lnTo>
                <a:lnTo>
                  <a:pt x="327391" y="1588"/>
                </a:lnTo>
                <a:lnTo>
                  <a:pt x="332714" y="2642"/>
                </a:lnTo>
                <a:lnTo>
                  <a:pt x="337873" y="4205"/>
                </a:lnTo>
                <a:lnTo>
                  <a:pt x="342879" y="6289"/>
                </a:lnTo>
                <a:lnTo>
                  <a:pt x="347897" y="8360"/>
                </a:lnTo>
                <a:lnTo>
                  <a:pt x="352649" y="10901"/>
                </a:lnTo>
                <a:lnTo>
                  <a:pt x="357159" y="13912"/>
                </a:lnTo>
                <a:lnTo>
                  <a:pt x="361670" y="16923"/>
                </a:lnTo>
                <a:lnTo>
                  <a:pt x="365837" y="20353"/>
                </a:lnTo>
                <a:lnTo>
                  <a:pt x="369674" y="24190"/>
                </a:lnTo>
                <a:lnTo>
                  <a:pt x="373511" y="28015"/>
                </a:lnTo>
                <a:lnTo>
                  <a:pt x="392277" y="66474"/>
                </a:lnTo>
                <a:lnTo>
                  <a:pt x="393332" y="71785"/>
                </a:lnTo>
                <a:lnTo>
                  <a:pt x="393865" y="77159"/>
                </a:lnTo>
                <a:lnTo>
                  <a:pt x="393865" y="82584"/>
                </a:lnTo>
                <a:lnTo>
                  <a:pt x="393865" y="95290"/>
                </a:lnTo>
                <a:lnTo>
                  <a:pt x="393865" y="100715"/>
                </a:lnTo>
                <a:lnTo>
                  <a:pt x="393332" y="106076"/>
                </a:lnTo>
                <a:lnTo>
                  <a:pt x="392277" y="111400"/>
                </a:lnTo>
                <a:lnTo>
                  <a:pt x="391222" y="116723"/>
                </a:lnTo>
                <a:lnTo>
                  <a:pt x="389647" y="121882"/>
                </a:lnTo>
                <a:lnTo>
                  <a:pt x="387576" y="126888"/>
                </a:lnTo>
                <a:lnTo>
                  <a:pt x="385505" y="131906"/>
                </a:lnTo>
                <a:lnTo>
                  <a:pt x="357159" y="163949"/>
                </a:lnTo>
                <a:lnTo>
                  <a:pt x="352649" y="166973"/>
                </a:lnTo>
                <a:lnTo>
                  <a:pt x="347897" y="169514"/>
                </a:lnTo>
                <a:lnTo>
                  <a:pt x="342879" y="171585"/>
                </a:lnTo>
                <a:lnTo>
                  <a:pt x="337873" y="173656"/>
                </a:lnTo>
                <a:lnTo>
                  <a:pt x="332714" y="175232"/>
                </a:lnTo>
                <a:lnTo>
                  <a:pt x="327391" y="176286"/>
                </a:lnTo>
                <a:lnTo>
                  <a:pt x="322067" y="177341"/>
                </a:lnTo>
                <a:lnTo>
                  <a:pt x="316706" y="177874"/>
                </a:lnTo>
                <a:lnTo>
                  <a:pt x="311280" y="177874"/>
                </a:lnTo>
                <a:lnTo>
                  <a:pt x="82584" y="177874"/>
                </a:lnTo>
                <a:lnTo>
                  <a:pt x="77159" y="177874"/>
                </a:lnTo>
                <a:lnTo>
                  <a:pt x="71797"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914"/>
            <a:ext cx="5994400" cy="6499225"/>
          </a:xfrm>
          <a:custGeom>
            <a:avLst/>
            <a:gdLst/>
            <a:ahLst/>
            <a:cxnLst/>
            <a:rect l="l" t="t" r="r" b="b"/>
            <a:pathLst>
              <a:path w="5994400" h="6499225">
                <a:moveTo>
                  <a:pt x="5950586" y="6499035"/>
                </a:moveTo>
                <a:lnTo>
                  <a:pt x="43718" y="6499035"/>
                </a:lnTo>
                <a:lnTo>
                  <a:pt x="38141" y="6498522"/>
                </a:lnTo>
                <a:lnTo>
                  <a:pt x="3488" y="6470021"/>
                </a:lnTo>
                <a:lnTo>
                  <a:pt x="0" y="0"/>
                </a:lnTo>
                <a:lnTo>
                  <a:pt x="5994292" y="0"/>
                </a:lnTo>
                <a:lnTo>
                  <a:pt x="5994292" y="6451817"/>
                </a:lnTo>
                <a:lnTo>
                  <a:pt x="5993426" y="6461236"/>
                </a:lnTo>
                <a:lnTo>
                  <a:pt x="5964940" y="6495902"/>
                </a:lnTo>
                <a:lnTo>
                  <a:pt x="5950586" y="6499035"/>
                </a:lnTo>
                <a:close/>
              </a:path>
            </a:pathLst>
          </a:custGeom>
          <a:solidFill>
            <a:srgbClr val="0753BF">
              <a:alpha val="3138"/>
            </a:srgbClr>
          </a:solidFill>
        </p:spPr>
        <p:txBody>
          <a:bodyPr wrap="square" lIns="0" tIns="0" rIns="0" bIns="0" rtlCol="0"/>
          <a:lstStyle/>
          <a:p/>
        </p:txBody>
      </p:sp>
      <p:sp>
        <p:nvSpPr>
          <p:cNvPr id="8" name="object 8"/>
          <p:cNvSpPr/>
          <p:nvPr/>
        </p:nvSpPr>
        <p:spPr>
          <a:xfrm>
            <a:off x="790628" y="850914"/>
            <a:ext cx="5975350" cy="6489700"/>
          </a:xfrm>
          <a:custGeom>
            <a:avLst/>
            <a:gdLst/>
            <a:ahLst/>
            <a:cxnLst/>
            <a:rect l="l" t="t" r="r" b="b"/>
            <a:pathLst>
              <a:path w="5975350" h="6489700">
                <a:moveTo>
                  <a:pt x="5942163" y="6489505"/>
                </a:moveTo>
                <a:lnTo>
                  <a:pt x="33064" y="6489505"/>
                </a:lnTo>
                <a:lnTo>
                  <a:pt x="28201" y="6488552"/>
                </a:lnTo>
                <a:lnTo>
                  <a:pt x="18861" y="6484740"/>
                </a:lnTo>
                <a:lnTo>
                  <a:pt x="14738" y="6481881"/>
                </a:lnTo>
                <a:lnTo>
                  <a:pt x="11165" y="6478069"/>
                </a:lnTo>
                <a:lnTo>
                  <a:pt x="7590" y="6475210"/>
                </a:lnTo>
                <a:lnTo>
                  <a:pt x="4836" y="6470445"/>
                </a:lnTo>
                <a:lnTo>
                  <a:pt x="967" y="6460915"/>
                </a:lnTo>
                <a:lnTo>
                  <a:pt x="0" y="6456150"/>
                </a:lnTo>
                <a:lnTo>
                  <a:pt x="0" y="0"/>
                </a:lnTo>
                <a:lnTo>
                  <a:pt x="5975232" y="0"/>
                </a:lnTo>
                <a:lnTo>
                  <a:pt x="5975232" y="6456150"/>
                </a:lnTo>
                <a:lnTo>
                  <a:pt x="5974260" y="6460915"/>
                </a:lnTo>
                <a:lnTo>
                  <a:pt x="5970400" y="6470445"/>
                </a:lnTo>
                <a:lnTo>
                  <a:pt x="5967637" y="6475210"/>
                </a:lnTo>
                <a:lnTo>
                  <a:pt x="5964063" y="6478069"/>
                </a:lnTo>
                <a:lnTo>
                  <a:pt x="5960489" y="6481881"/>
                </a:lnTo>
                <a:lnTo>
                  <a:pt x="5956372" y="6484740"/>
                </a:lnTo>
                <a:lnTo>
                  <a:pt x="5947033" y="6488552"/>
                </a:lnTo>
                <a:lnTo>
                  <a:pt x="5942163" y="6489505"/>
                </a:lnTo>
                <a:close/>
              </a:path>
            </a:pathLst>
          </a:custGeom>
          <a:solidFill>
            <a:srgbClr val="000000">
              <a:alpha val="50199"/>
            </a:srgbClr>
          </a:solidFill>
        </p:spPr>
        <p:txBody>
          <a:bodyPr wrap="square" lIns="0" tIns="0" rIns="0" bIns="0" rtlCol="0"/>
          <a:lstStyle/>
          <a:p/>
        </p:txBody>
      </p:sp>
      <p:sp>
        <p:nvSpPr>
          <p:cNvPr id="9" name="object 9"/>
          <p:cNvSpPr txBox="1"/>
          <p:nvPr/>
        </p:nvSpPr>
        <p:spPr>
          <a:xfrm>
            <a:off x="932193" y="9910324"/>
            <a:ext cx="1414780" cy="163195"/>
          </a:xfrm>
          <a:prstGeom prst="rect">
            <a:avLst/>
          </a:prstGeom>
        </p:spPr>
        <p:txBody>
          <a:bodyPr wrap="square" lIns="0" tIns="12700" rIns="0" bIns="0" rtlCol="0" vert="horz">
            <a:spAutoFit/>
          </a:bodyPr>
          <a:lstStyle/>
          <a:p>
            <a:pPr marL="12700">
              <a:lnSpc>
                <a:spcPct val="100000"/>
              </a:lnSpc>
              <a:spcBef>
                <a:spcPts val="100"/>
              </a:spcBef>
            </a:pPr>
            <a:r>
              <a:rPr dirty="0" sz="900" b="1">
                <a:latin typeface="Liberation Serif"/>
                <a:cs typeface="Liberation Serif"/>
              </a:rPr>
              <a:t>Infinite Limits </a:t>
            </a:r>
            <a:r>
              <a:rPr dirty="0" sz="900" spc="-5" b="1">
                <a:latin typeface="Liberation Serif"/>
                <a:cs typeface="Liberation Serif"/>
              </a:rPr>
              <a:t>from </a:t>
            </a:r>
            <a:r>
              <a:rPr dirty="0" sz="900" b="1">
                <a:latin typeface="Liberation Serif"/>
                <a:cs typeface="Liberation Serif"/>
              </a:rPr>
              <a:t>the</a:t>
            </a:r>
            <a:r>
              <a:rPr dirty="0" sz="900" spc="-85" b="1">
                <a:latin typeface="Liberation Serif"/>
                <a:cs typeface="Liberation Serif"/>
              </a:rPr>
              <a:t> </a:t>
            </a:r>
            <a:r>
              <a:rPr dirty="0" sz="900" b="1">
                <a:latin typeface="Liberation Serif"/>
                <a:cs typeface="Liberation Serif"/>
              </a:rPr>
              <a:t>Left</a:t>
            </a:r>
            <a:endParaRPr sz="900">
              <a:latin typeface="Liberation Serif"/>
              <a:cs typeface="Liberation Serif"/>
            </a:endParaRPr>
          </a:p>
        </p:txBody>
      </p:sp>
      <p:sp>
        <p:nvSpPr>
          <p:cNvPr id="10" name="object 10"/>
          <p:cNvSpPr txBox="1"/>
          <p:nvPr/>
        </p:nvSpPr>
        <p:spPr>
          <a:xfrm>
            <a:off x="848360" y="2333327"/>
            <a:ext cx="3567429" cy="544830"/>
          </a:xfrm>
          <a:prstGeom prst="rect">
            <a:avLst/>
          </a:prstGeom>
        </p:spPr>
        <p:txBody>
          <a:bodyPr wrap="square" lIns="0" tIns="41910" rIns="0" bIns="0" rtlCol="0" vert="horz">
            <a:spAutoFit/>
          </a:bodyPr>
          <a:lstStyle/>
          <a:p>
            <a:pPr marL="2305050">
              <a:lnSpc>
                <a:spcPct val="100000"/>
              </a:lnSpc>
              <a:spcBef>
                <a:spcPts val="330"/>
              </a:spcBef>
            </a:pPr>
            <a:r>
              <a:rPr dirty="0" sz="800">
                <a:latin typeface="Liberation Serif"/>
                <a:cs typeface="Liberation Serif"/>
              </a:rPr>
              <a:t>Figure </a:t>
            </a:r>
            <a:r>
              <a:rPr dirty="0" sz="900" spc="-90">
                <a:latin typeface="DejaVu Sans"/>
                <a:cs typeface="DejaVu Sans"/>
              </a:rPr>
              <a:t>2.2.11</a:t>
            </a:r>
            <a:r>
              <a:rPr dirty="0" sz="800" spc="-90">
                <a:latin typeface="Liberation Serif"/>
                <a:cs typeface="Liberation Serif"/>
              </a:rPr>
              <a:t>.</a:t>
            </a:r>
            <a:r>
              <a:rPr dirty="0" sz="800" spc="-60">
                <a:latin typeface="Liberation Serif"/>
                <a:cs typeface="Liberation Serif"/>
              </a:rPr>
              <a:t> </a:t>
            </a:r>
            <a:r>
              <a:rPr dirty="0" sz="800">
                <a:latin typeface="Liberation Serif"/>
                <a:cs typeface="Liberation Serif"/>
              </a:rPr>
              <a:t>(Crefit:NASA)</a:t>
            </a:r>
            <a:endParaRPr sz="800">
              <a:latin typeface="Liberation Serif"/>
              <a:cs typeface="Liberation Serif"/>
            </a:endParaRPr>
          </a:p>
          <a:p>
            <a:pPr marL="12700">
              <a:lnSpc>
                <a:spcPct val="100000"/>
              </a:lnSpc>
              <a:spcBef>
                <a:spcPts val="195"/>
              </a:spcBef>
            </a:pPr>
            <a:r>
              <a:rPr dirty="0" sz="900" b="1">
                <a:latin typeface="Liberation Serif"/>
                <a:cs typeface="Liberation Serif"/>
              </a:rPr>
              <a:t>Solution</a:t>
            </a:r>
            <a:endParaRPr sz="900">
              <a:latin typeface="Liberation Serif"/>
              <a:cs typeface="Liberation Serif"/>
            </a:endParaRPr>
          </a:p>
          <a:p>
            <a:pPr marL="12700">
              <a:lnSpc>
                <a:spcPct val="100000"/>
              </a:lnSpc>
              <a:spcBef>
                <a:spcPts val="420"/>
              </a:spcBef>
            </a:pPr>
            <a:r>
              <a:rPr dirty="0" sz="900">
                <a:latin typeface="Liberation Serif"/>
                <a:cs typeface="Liberation Serif"/>
              </a:rPr>
              <a:t>Our starting point is </a:t>
            </a:r>
            <a:r>
              <a:rPr dirty="0" sz="900" spc="-5">
                <a:latin typeface="Liberation Serif"/>
                <a:cs typeface="Liberation Serif"/>
              </a:rPr>
              <a:t>Einstein’s </a:t>
            </a:r>
            <a:r>
              <a:rPr dirty="0" sz="900">
                <a:latin typeface="Liberation Serif"/>
                <a:cs typeface="Liberation Serif"/>
              </a:rPr>
              <a:t>equation for the mass of a moving</a:t>
            </a:r>
            <a:r>
              <a:rPr dirty="0" sz="900" spc="-55">
                <a:latin typeface="Liberation Serif"/>
                <a:cs typeface="Liberation Serif"/>
              </a:rPr>
              <a:t> </a:t>
            </a:r>
            <a:r>
              <a:rPr dirty="0" sz="900">
                <a:latin typeface="Liberation Serif"/>
                <a:cs typeface="Liberation Serif"/>
              </a:rPr>
              <a:t>object,</a:t>
            </a:r>
            <a:endParaRPr sz="900">
              <a:latin typeface="Liberation Serif"/>
              <a:cs typeface="Liberation Serif"/>
            </a:endParaRPr>
          </a:p>
        </p:txBody>
      </p:sp>
      <p:sp>
        <p:nvSpPr>
          <p:cNvPr id="11" name="object 11"/>
          <p:cNvSpPr txBox="1"/>
          <p:nvPr/>
        </p:nvSpPr>
        <p:spPr>
          <a:xfrm>
            <a:off x="3357104" y="2964378"/>
            <a:ext cx="266700" cy="184150"/>
          </a:xfrm>
          <a:prstGeom prst="rect">
            <a:avLst/>
          </a:prstGeom>
        </p:spPr>
        <p:txBody>
          <a:bodyPr wrap="square" lIns="0" tIns="11430" rIns="0" bIns="0" rtlCol="0" vert="horz">
            <a:spAutoFit/>
          </a:bodyPr>
          <a:lstStyle/>
          <a:p>
            <a:pPr marL="12700">
              <a:lnSpc>
                <a:spcPct val="100000"/>
              </a:lnSpc>
              <a:spcBef>
                <a:spcPts val="90"/>
              </a:spcBef>
            </a:pPr>
            <a:r>
              <a:rPr dirty="0" sz="900" spc="120" i="1">
                <a:latin typeface="Arial"/>
                <a:cs typeface="Arial"/>
              </a:rPr>
              <a:t>m</a:t>
            </a:r>
            <a:r>
              <a:rPr dirty="0" sz="900" spc="-70" i="1">
                <a:latin typeface="Arial"/>
                <a:cs typeface="Arial"/>
              </a:rPr>
              <a:t> </a:t>
            </a:r>
            <a:r>
              <a:rPr dirty="0" sz="1050" spc="-110">
                <a:latin typeface="DejaVu Sans"/>
                <a:cs typeface="DejaVu Sans"/>
              </a:rPr>
              <a:t>=</a:t>
            </a:r>
            <a:endParaRPr sz="1050">
              <a:latin typeface="DejaVu Sans"/>
              <a:cs typeface="DejaVu Sans"/>
            </a:endParaRPr>
          </a:p>
        </p:txBody>
      </p:sp>
      <p:sp>
        <p:nvSpPr>
          <p:cNvPr id="12" name="object 12"/>
          <p:cNvSpPr txBox="1"/>
          <p:nvPr/>
        </p:nvSpPr>
        <p:spPr>
          <a:xfrm>
            <a:off x="4137953" y="2964378"/>
            <a:ext cx="60960" cy="184150"/>
          </a:xfrm>
          <a:prstGeom prst="rect">
            <a:avLst/>
          </a:prstGeom>
        </p:spPr>
        <p:txBody>
          <a:bodyPr wrap="square" lIns="0" tIns="11430" rIns="0" bIns="0" rtlCol="0" vert="horz">
            <a:spAutoFit/>
          </a:bodyPr>
          <a:lstStyle/>
          <a:p>
            <a:pPr marL="12700">
              <a:lnSpc>
                <a:spcPct val="100000"/>
              </a:lnSpc>
              <a:spcBef>
                <a:spcPts val="90"/>
              </a:spcBef>
            </a:pPr>
            <a:r>
              <a:rPr dirty="0" sz="1050" spc="-60">
                <a:latin typeface="DejaVu Sans"/>
                <a:cs typeface="DejaVu Sans"/>
              </a:rPr>
              <a:t>,</a:t>
            </a:r>
            <a:endParaRPr sz="1050">
              <a:latin typeface="DejaVu Sans"/>
              <a:cs typeface="DejaVu Sans"/>
            </a:endParaRPr>
          </a:p>
        </p:txBody>
      </p:sp>
      <p:sp>
        <p:nvSpPr>
          <p:cNvPr id="13" name="object 13"/>
          <p:cNvSpPr txBox="1"/>
          <p:nvPr/>
        </p:nvSpPr>
        <p:spPr>
          <a:xfrm>
            <a:off x="3798899" y="2894837"/>
            <a:ext cx="180340" cy="164465"/>
          </a:xfrm>
          <a:prstGeom prst="rect">
            <a:avLst/>
          </a:prstGeom>
        </p:spPr>
        <p:txBody>
          <a:bodyPr wrap="square" lIns="0" tIns="13970" rIns="0" bIns="0" rtlCol="0" vert="horz">
            <a:spAutoFit/>
          </a:bodyPr>
          <a:lstStyle/>
          <a:p>
            <a:pPr marL="12700">
              <a:lnSpc>
                <a:spcPct val="100000"/>
              </a:lnSpc>
              <a:spcBef>
                <a:spcPts val="110"/>
              </a:spcBef>
            </a:pPr>
            <a:r>
              <a:rPr dirty="0" sz="900" spc="114" i="1">
                <a:latin typeface="Arial"/>
                <a:cs typeface="Arial"/>
              </a:rPr>
              <a:t>m</a:t>
            </a:r>
            <a:r>
              <a:rPr dirty="0" baseline="-11904" sz="1050" spc="-150">
                <a:latin typeface="DejaVu Sans"/>
                <a:cs typeface="DejaVu Sans"/>
              </a:rPr>
              <a:t>0</a:t>
            </a:r>
            <a:endParaRPr baseline="-11904" sz="1050">
              <a:latin typeface="DejaVu Sans"/>
              <a:cs typeface="DejaVu Sans"/>
            </a:endParaRPr>
          </a:p>
        </p:txBody>
      </p:sp>
      <p:sp>
        <p:nvSpPr>
          <p:cNvPr id="14" name="object 14"/>
          <p:cNvSpPr txBox="1"/>
          <p:nvPr/>
        </p:nvSpPr>
        <p:spPr>
          <a:xfrm>
            <a:off x="4003944" y="3109872"/>
            <a:ext cx="68580" cy="123825"/>
          </a:xfrm>
          <a:prstGeom prst="rect">
            <a:avLst/>
          </a:prstGeom>
        </p:spPr>
        <p:txBody>
          <a:bodyPr wrap="square" lIns="0" tIns="12065" rIns="0" bIns="0" rtlCol="0" vert="horz">
            <a:spAutoFit/>
          </a:bodyPr>
          <a:lstStyle/>
          <a:p>
            <a:pPr marL="12700">
              <a:lnSpc>
                <a:spcPct val="100000"/>
              </a:lnSpc>
              <a:spcBef>
                <a:spcPts val="95"/>
              </a:spcBef>
            </a:pPr>
            <a:r>
              <a:rPr dirty="0" sz="650" spc="10" i="1">
                <a:latin typeface="Arial"/>
                <a:cs typeface="Arial"/>
              </a:rPr>
              <a:t>v</a:t>
            </a:r>
            <a:endParaRPr sz="650">
              <a:latin typeface="Arial"/>
              <a:cs typeface="Arial"/>
            </a:endParaRPr>
          </a:p>
        </p:txBody>
      </p:sp>
      <p:sp>
        <p:nvSpPr>
          <p:cNvPr id="15" name="object 15"/>
          <p:cNvSpPr txBox="1"/>
          <p:nvPr/>
        </p:nvSpPr>
        <p:spPr>
          <a:xfrm>
            <a:off x="4046971" y="3097129"/>
            <a:ext cx="57150" cy="104775"/>
          </a:xfrm>
          <a:prstGeom prst="rect">
            <a:avLst/>
          </a:prstGeom>
        </p:spPr>
        <p:txBody>
          <a:bodyPr wrap="square" lIns="0" tIns="15240" rIns="0" bIns="0" rtlCol="0" vert="horz">
            <a:spAutoFit/>
          </a:bodyPr>
          <a:lstStyle/>
          <a:p>
            <a:pPr marL="12700">
              <a:lnSpc>
                <a:spcPct val="100000"/>
              </a:lnSpc>
              <a:spcBef>
                <a:spcPts val="120"/>
              </a:spcBef>
            </a:pPr>
            <a:r>
              <a:rPr dirty="0" sz="500" spc="-75">
                <a:latin typeface="DejaVu Sans"/>
                <a:cs typeface="DejaVu Sans"/>
              </a:rPr>
              <a:t>2</a:t>
            </a:r>
            <a:endParaRPr sz="500">
              <a:latin typeface="DejaVu Sans"/>
              <a:cs typeface="DejaVu Sans"/>
            </a:endParaRPr>
          </a:p>
        </p:txBody>
      </p:sp>
      <p:sp>
        <p:nvSpPr>
          <p:cNvPr id="16" name="object 16"/>
          <p:cNvSpPr txBox="1"/>
          <p:nvPr/>
        </p:nvSpPr>
        <p:spPr>
          <a:xfrm>
            <a:off x="4006174" y="3186110"/>
            <a:ext cx="95885" cy="123825"/>
          </a:xfrm>
          <a:prstGeom prst="rect">
            <a:avLst/>
          </a:prstGeom>
        </p:spPr>
        <p:txBody>
          <a:bodyPr wrap="square" lIns="0" tIns="12065" rIns="0" bIns="0" rtlCol="0" vert="horz">
            <a:spAutoFit/>
          </a:bodyPr>
          <a:lstStyle/>
          <a:p>
            <a:pPr marL="12700">
              <a:lnSpc>
                <a:spcPct val="100000"/>
              </a:lnSpc>
              <a:spcBef>
                <a:spcPts val="95"/>
              </a:spcBef>
            </a:pPr>
            <a:r>
              <a:rPr dirty="0" baseline="-21367" sz="975" spc="-44" i="1">
                <a:latin typeface="Arial"/>
                <a:cs typeface="Arial"/>
              </a:rPr>
              <a:t>c</a:t>
            </a:r>
            <a:r>
              <a:rPr dirty="0" sz="500" spc="-75">
                <a:latin typeface="DejaVu Sans"/>
                <a:cs typeface="DejaVu Sans"/>
              </a:rPr>
              <a:t>2</a:t>
            </a:r>
            <a:endParaRPr sz="500">
              <a:latin typeface="DejaVu Sans"/>
              <a:cs typeface="DejaVu Sans"/>
            </a:endParaRPr>
          </a:p>
        </p:txBody>
      </p:sp>
      <p:sp>
        <p:nvSpPr>
          <p:cNvPr id="17" name="object 17"/>
          <p:cNvSpPr txBox="1"/>
          <p:nvPr/>
        </p:nvSpPr>
        <p:spPr>
          <a:xfrm>
            <a:off x="3646573" y="3012980"/>
            <a:ext cx="344170" cy="297180"/>
          </a:xfrm>
          <a:prstGeom prst="rect">
            <a:avLst/>
          </a:prstGeom>
        </p:spPr>
        <p:txBody>
          <a:bodyPr wrap="square" lIns="0" tIns="16510" rIns="0" bIns="0" rtlCol="0" vert="horz">
            <a:spAutoFit/>
          </a:bodyPr>
          <a:lstStyle/>
          <a:p>
            <a:pPr marL="12700">
              <a:lnSpc>
                <a:spcPct val="100000"/>
              </a:lnSpc>
              <a:spcBef>
                <a:spcPts val="130"/>
              </a:spcBef>
            </a:pPr>
            <a:r>
              <a:rPr dirty="0" sz="1750" spc="-40">
                <a:latin typeface="Arial"/>
                <a:cs typeface="Arial"/>
              </a:rPr>
              <a:t>√</a:t>
            </a:r>
            <a:r>
              <a:rPr dirty="0" sz="1050" spc="-40">
                <a:latin typeface="DejaVu Sans"/>
                <a:cs typeface="DejaVu Sans"/>
              </a:rPr>
              <a:t>1</a:t>
            </a:r>
            <a:r>
              <a:rPr dirty="0" sz="1050" spc="-215">
                <a:latin typeface="DejaVu Sans"/>
                <a:cs typeface="DejaVu Sans"/>
              </a:rPr>
              <a:t> </a:t>
            </a:r>
            <a:r>
              <a:rPr dirty="0" sz="1050" spc="-110">
                <a:latin typeface="DejaVu Sans"/>
                <a:cs typeface="DejaVu Sans"/>
              </a:rPr>
              <a:t>−</a:t>
            </a:r>
            <a:endParaRPr sz="1050">
              <a:latin typeface="DejaVu Sans"/>
              <a:cs typeface="DejaVu Sans"/>
            </a:endParaRPr>
          </a:p>
        </p:txBody>
      </p:sp>
      <p:sp>
        <p:nvSpPr>
          <p:cNvPr id="18" name="object 18"/>
          <p:cNvSpPr txBox="1"/>
          <p:nvPr/>
        </p:nvSpPr>
        <p:spPr>
          <a:xfrm>
            <a:off x="848360" y="3409450"/>
            <a:ext cx="5852795" cy="320675"/>
          </a:xfrm>
          <a:prstGeom prst="rect">
            <a:avLst/>
          </a:prstGeom>
        </p:spPr>
        <p:txBody>
          <a:bodyPr wrap="square" lIns="0" tIns="6350" rIns="0" bIns="0" rtlCol="0" vert="horz">
            <a:spAutoFit/>
          </a:bodyPr>
          <a:lstStyle/>
          <a:p>
            <a:pPr marL="12700" marR="5080">
              <a:lnSpc>
                <a:spcPts val="1200"/>
              </a:lnSpc>
              <a:spcBef>
                <a:spcPts val="50"/>
              </a:spcBef>
            </a:pPr>
            <a:r>
              <a:rPr dirty="0" sz="900">
                <a:latin typeface="Liberation Serif"/>
                <a:cs typeface="Liberation Serif"/>
              </a:rPr>
              <a:t>where </a:t>
            </a:r>
            <a:r>
              <a:rPr dirty="0" sz="900" spc="5" i="1">
                <a:latin typeface="Arial"/>
                <a:cs typeface="Arial"/>
              </a:rPr>
              <a:t>m</a:t>
            </a:r>
            <a:r>
              <a:rPr dirty="0" baseline="-11904" sz="1050" spc="7">
                <a:latin typeface="DejaVu Sans"/>
                <a:cs typeface="DejaVu Sans"/>
              </a:rPr>
              <a:t>0 </a:t>
            </a:r>
            <a:r>
              <a:rPr dirty="0" sz="900">
                <a:latin typeface="Liberation Serif"/>
                <a:cs typeface="Liberation Serif"/>
              </a:rPr>
              <a:t>is the </a:t>
            </a:r>
            <a:r>
              <a:rPr dirty="0" sz="900" spc="-10">
                <a:latin typeface="Liberation Serif"/>
                <a:cs typeface="Liberation Serif"/>
              </a:rPr>
              <a:t>object’s </a:t>
            </a:r>
            <a:r>
              <a:rPr dirty="0" sz="900">
                <a:latin typeface="Liberation Serif"/>
                <a:cs typeface="Liberation Serif"/>
              </a:rPr>
              <a:t>mass at rest, </a:t>
            </a:r>
            <a:r>
              <a:rPr dirty="0" sz="900" spc="30" i="1">
                <a:latin typeface="Arial"/>
                <a:cs typeface="Arial"/>
              </a:rPr>
              <a:t>v </a:t>
            </a:r>
            <a:r>
              <a:rPr dirty="0" sz="900">
                <a:latin typeface="Liberation Serif"/>
                <a:cs typeface="Liberation Serif"/>
              </a:rPr>
              <a:t>is its speed, and </a:t>
            </a:r>
            <a:r>
              <a:rPr dirty="0" sz="900" spc="-25" i="1">
                <a:latin typeface="Arial"/>
                <a:cs typeface="Arial"/>
              </a:rPr>
              <a:t>c </a:t>
            </a:r>
            <a:r>
              <a:rPr dirty="0" sz="900">
                <a:latin typeface="Liberation Serif"/>
                <a:cs typeface="Liberation Serif"/>
              </a:rPr>
              <a:t>is the speed of light. </a:t>
            </a:r>
            <a:r>
              <a:rPr dirty="0" sz="900" spc="-35">
                <a:latin typeface="Liberation Serif"/>
                <a:cs typeface="Liberation Serif"/>
              </a:rPr>
              <a:t>To </a:t>
            </a:r>
            <a:r>
              <a:rPr dirty="0" sz="900">
                <a:latin typeface="Liberation Serif"/>
                <a:cs typeface="Liberation Serif"/>
              </a:rPr>
              <a:t>see how the mass changes at high speeds,  we can graph the ratio of masses </a:t>
            </a:r>
            <a:r>
              <a:rPr dirty="0" sz="900" spc="85" i="1">
                <a:latin typeface="Arial"/>
                <a:cs typeface="Arial"/>
              </a:rPr>
              <a:t>m</a:t>
            </a:r>
            <a:r>
              <a:rPr dirty="0" sz="1050" spc="85">
                <a:latin typeface="DejaVu Sans"/>
                <a:cs typeface="DejaVu Sans"/>
              </a:rPr>
              <a:t>/</a:t>
            </a:r>
            <a:r>
              <a:rPr dirty="0" sz="900" spc="85" i="1">
                <a:latin typeface="Arial"/>
                <a:cs typeface="Arial"/>
              </a:rPr>
              <a:t>m</a:t>
            </a:r>
            <a:r>
              <a:rPr dirty="0" baseline="-11904" sz="1050" spc="127">
                <a:latin typeface="DejaVu Sans"/>
                <a:cs typeface="DejaVu Sans"/>
              </a:rPr>
              <a:t>0 </a:t>
            </a:r>
            <a:r>
              <a:rPr dirty="0" sz="900">
                <a:latin typeface="Liberation Serif"/>
                <a:cs typeface="Liberation Serif"/>
              </a:rPr>
              <a:t>as a function of the ratio of speeds, </a:t>
            </a:r>
            <a:r>
              <a:rPr dirty="0" sz="900" spc="45" i="1">
                <a:latin typeface="Arial"/>
                <a:cs typeface="Arial"/>
              </a:rPr>
              <a:t>v</a:t>
            </a:r>
            <a:r>
              <a:rPr dirty="0" sz="1050" spc="45">
                <a:latin typeface="DejaVu Sans"/>
                <a:cs typeface="DejaVu Sans"/>
              </a:rPr>
              <a:t>/</a:t>
            </a:r>
            <a:r>
              <a:rPr dirty="0" sz="900" spc="45" i="1">
                <a:latin typeface="Arial"/>
                <a:cs typeface="Arial"/>
              </a:rPr>
              <a:t>c </a:t>
            </a:r>
            <a:r>
              <a:rPr dirty="0" sz="900">
                <a:latin typeface="Liberation Serif"/>
                <a:cs typeface="Liberation Serif"/>
              </a:rPr>
              <a:t>(Figure</a:t>
            </a:r>
            <a:r>
              <a:rPr dirty="0" sz="900" spc="-100">
                <a:latin typeface="Liberation Serif"/>
                <a:cs typeface="Liberation Serif"/>
              </a:rPr>
              <a:t> </a:t>
            </a:r>
            <a:r>
              <a:rPr dirty="0" sz="1050" spc="-90">
                <a:latin typeface="DejaVu Sans"/>
                <a:cs typeface="DejaVu Sans"/>
              </a:rPr>
              <a:t>2.2.11</a:t>
            </a:r>
            <a:r>
              <a:rPr dirty="0" sz="900" spc="-90">
                <a:latin typeface="Liberation Serif"/>
                <a:cs typeface="Liberation Serif"/>
              </a:rPr>
              <a:t>).</a:t>
            </a:r>
            <a:endParaRPr sz="900">
              <a:latin typeface="Liberation Serif"/>
              <a:cs typeface="Liberation Serif"/>
            </a:endParaRPr>
          </a:p>
        </p:txBody>
      </p:sp>
      <p:sp>
        <p:nvSpPr>
          <p:cNvPr id="19" name="object 19"/>
          <p:cNvSpPr txBox="1"/>
          <p:nvPr/>
        </p:nvSpPr>
        <p:spPr>
          <a:xfrm>
            <a:off x="848360" y="5388645"/>
            <a:ext cx="5855970" cy="920115"/>
          </a:xfrm>
          <a:prstGeom prst="rect">
            <a:avLst/>
          </a:prstGeom>
        </p:spPr>
        <p:txBody>
          <a:bodyPr wrap="square" lIns="0" tIns="40005" rIns="0" bIns="0" rtlCol="0" vert="horz">
            <a:spAutoFit/>
          </a:bodyPr>
          <a:lstStyle/>
          <a:p>
            <a:pPr marL="304165" marR="300990">
              <a:lnSpc>
                <a:spcPts val="900"/>
              </a:lnSpc>
              <a:spcBef>
                <a:spcPts val="315"/>
              </a:spcBef>
            </a:pPr>
            <a:r>
              <a:rPr dirty="0" sz="800">
                <a:latin typeface="Liberation Serif"/>
                <a:cs typeface="Liberation Serif"/>
              </a:rPr>
              <a:t>Figure </a:t>
            </a:r>
            <a:r>
              <a:rPr dirty="0" sz="900" spc="-90">
                <a:latin typeface="DejaVu Sans"/>
                <a:cs typeface="DejaVu Sans"/>
              </a:rPr>
              <a:t>2.2.11</a:t>
            </a:r>
            <a:r>
              <a:rPr dirty="0" sz="800" spc="-90">
                <a:latin typeface="Liberation Serif"/>
                <a:cs typeface="Liberation Serif"/>
              </a:rPr>
              <a:t>: </a:t>
            </a:r>
            <a:r>
              <a:rPr dirty="0" sz="800">
                <a:latin typeface="Liberation Serif"/>
                <a:cs typeface="Liberation Serif"/>
              </a:rPr>
              <a:t>This graph shows the </a:t>
            </a:r>
            <a:r>
              <a:rPr dirty="0" sz="800" spc="-5">
                <a:latin typeface="Liberation Serif"/>
                <a:cs typeface="Liberation Serif"/>
              </a:rPr>
              <a:t>ratio </a:t>
            </a:r>
            <a:r>
              <a:rPr dirty="0" sz="800">
                <a:latin typeface="Liberation Serif"/>
                <a:cs typeface="Liberation Serif"/>
              </a:rPr>
              <a:t>of masses as a function of the </a:t>
            </a:r>
            <a:r>
              <a:rPr dirty="0" sz="800" spc="-5">
                <a:latin typeface="Liberation Serif"/>
                <a:cs typeface="Liberation Serif"/>
              </a:rPr>
              <a:t>ratio </a:t>
            </a:r>
            <a:r>
              <a:rPr dirty="0" sz="800">
                <a:latin typeface="Liberation Serif"/>
                <a:cs typeface="Liberation Serif"/>
              </a:rPr>
              <a:t>of speeds in </a:t>
            </a:r>
            <a:r>
              <a:rPr dirty="0" sz="800" spc="-5">
                <a:latin typeface="Liberation Serif"/>
                <a:cs typeface="Liberation Serif"/>
              </a:rPr>
              <a:t>Einstein’s </a:t>
            </a:r>
            <a:r>
              <a:rPr dirty="0" sz="800">
                <a:latin typeface="Liberation Serif"/>
                <a:cs typeface="Liberation Serif"/>
              </a:rPr>
              <a:t>equation for the mass of a  moving</a:t>
            </a:r>
            <a:r>
              <a:rPr dirty="0" sz="800" spc="-5">
                <a:latin typeface="Liberation Serif"/>
                <a:cs typeface="Liberation Serif"/>
              </a:rPr>
              <a:t> object.</a:t>
            </a:r>
            <a:endParaRPr sz="800">
              <a:latin typeface="Liberation Serif"/>
              <a:cs typeface="Liberation Serif"/>
            </a:endParaRPr>
          </a:p>
          <a:p>
            <a:pPr algn="just" marL="12700" marR="5080">
              <a:lnSpc>
                <a:spcPct val="102200"/>
              </a:lnSpc>
              <a:spcBef>
                <a:spcPts val="170"/>
              </a:spcBef>
            </a:pPr>
            <a:r>
              <a:rPr dirty="0" sz="900" spc="-40">
                <a:latin typeface="Liberation Serif"/>
                <a:cs typeface="Liberation Serif"/>
              </a:rPr>
              <a:t>We </a:t>
            </a:r>
            <a:r>
              <a:rPr dirty="0" sz="900">
                <a:latin typeface="Liberation Serif"/>
                <a:cs typeface="Liberation Serif"/>
              </a:rPr>
              <a:t>can see that as the ratio of speeds approaches 1—that is, as the speed of the object approaches the speed of light—the ratio  of masses increases without bound. In other words, the function has a vertical asymptote at </a:t>
            </a:r>
            <a:r>
              <a:rPr dirty="0" sz="900" spc="45" i="1">
                <a:latin typeface="Arial"/>
                <a:cs typeface="Arial"/>
              </a:rPr>
              <a:t>v</a:t>
            </a:r>
            <a:r>
              <a:rPr dirty="0" sz="1050" spc="45">
                <a:latin typeface="DejaVu Sans"/>
                <a:cs typeface="DejaVu Sans"/>
              </a:rPr>
              <a:t>/</a:t>
            </a:r>
            <a:r>
              <a:rPr dirty="0" sz="900" spc="45" i="1">
                <a:latin typeface="Arial"/>
                <a:cs typeface="Arial"/>
              </a:rPr>
              <a:t>c </a:t>
            </a:r>
            <a:r>
              <a:rPr dirty="0" sz="1050" spc="-110">
                <a:latin typeface="DejaVu Sans"/>
                <a:cs typeface="DejaVu Sans"/>
              </a:rPr>
              <a:t>= </a:t>
            </a:r>
            <a:r>
              <a:rPr dirty="0" sz="1050" spc="-175">
                <a:latin typeface="DejaVu Sans"/>
                <a:cs typeface="DejaVu Sans"/>
              </a:rPr>
              <a:t>1 </a:t>
            </a:r>
            <a:r>
              <a:rPr dirty="0" sz="900">
                <a:latin typeface="Liberation Serif"/>
                <a:cs typeface="Liberation Serif"/>
              </a:rPr>
              <a:t>. </a:t>
            </a:r>
            <a:r>
              <a:rPr dirty="0" sz="900" spc="-40">
                <a:latin typeface="Liberation Serif"/>
                <a:cs typeface="Liberation Serif"/>
              </a:rPr>
              <a:t>We </a:t>
            </a:r>
            <a:r>
              <a:rPr dirty="0" sz="900">
                <a:latin typeface="Liberation Serif"/>
                <a:cs typeface="Liberation Serif"/>
              </a:rPr>
              <a:t>can try a few values  of this ratio to test this</a:t>
            </a:r>
            <a:r>
              <a:rPr dirty="0" sz="900" spc="-5">
                <a:latin typeface="Liberation Serif"/>
                <a:cs typeface="Liberation Serif"/>
              </a:rPr>
              <a:t> </a:t>
            </a:r>
            <a:r>
              <a:rPr dirty="0" sz="900">
                <a:latin typeface="Liberation Serif"/>
                <a:cs typeface="Liberation Serif"/>
              </a:rPr>
              <a:t>idea.</a:t>
            </a:r>
            <a:endParaRPr sz="900">
              <a:latin typeface="Liberation Serif"/>
              <a:cs typeface="Liberation Serif"/>
            </a:endParaRPr>
          </a:p>
          <a:p>
            <a:pPr algn="ctr" marL="9525">
              <a:lnSpc>
                <a:spcPct val="100000"/>
              </a:lnSpc>
              <a:spcBef>
                <a:spcPts val="275"/>
              </a:spcBef>
            </a:pPr>
            <a:r>
              <a:rPr dirty="0" sz="800" spc="-15" b="1" i="1">
                <a:latin typeface="Liberation Serif"/>
                <a:cs typeface="Liberation Serif"/>
              </a:rPr>
              <a:t>Table</a:t>
            </a:r>
            <a:r>
              <a:rPr dirty="0" sz="800" spc="-5" b="1" i="1">
                <a:latin typeface="Liberation Serif"/>
                <a:cs typeface="Liberation Serif"/>
              </a:rPr>
              <a:t> </a:t>
            </a:r>
            <a:r>
              <a:rPr dirty="0" sz="900" spc="-45">
                <a:latin typeface="Verdana"/>
                <a:cs typeface="Verdana"/>
              </a:rPr>
              <a:t>2.2.3</a:t>
            </a:r>
            <a:endParaRPr sz="900">
              <a:latin typeface="Verdana"/>
              <a:cs typeface="Verdana"/>
            </a:endParaRPr>
          </a:p>
        </p:txBody>
      </p:sp>
      <p:graphicFrame>
        <p:nvGraphicFramePr>
          <p:cNvPr id="20" name="object 20"/>
          <p:cNvGraphicFramePr>
            <a:graphicFrameLocks noGrp="1"/>
          </p:cNvGraphicFramePr>
          <p:nvPr/>
        </p:nvGraphicFramePr>
        <p:xfrm>
          <a:off x="857337" y="6292133"/>
          <a:ext cx="5832475" cy="676910"/>
        </p:xfrm>
        <a:graphic>
          <a:graphicData uri="http://schemas.openxmlformats.org/drawingml/2006/table">
            <a:tbl>
              <a:tblPr firstRow="1" bandRow="1">
                <a:tableStyleId>{2D5ABB26-0587-4C30-8999-92F81FD0307C}</a:tableStyleId>
              </a:tblPr>
              <a:tblGrid>
                <a:gridCol w="1732280"/>
                <a:gridCol w="2110740"/>
                <a:gridCol w="1990089"/>
              </a:tblGrid>
              <a:tr h="223520">
                <a:tc>
                  <a:txBody>
                    <a:bodyPr/>
                    <a:lstStyle/>
                    <a:p>
                      <a:pPr marL="701040">
                        <a:lnSpc>
                          <a:spcPts val="994"/>
                        </a:lnSpc>
                      </a:pPr>
                      <a:r>
                        <a:rPr dirty="0" sz="700" spc="80" i="1">
                          <a:latin typeface="Arial"/>
                          <a:cs typeface="Arial"/>
                        </a:rPr>
                        <a:t>v</a:t>
                      </a:r>
                      <a:r>
                        <a:rPr dirty="0" sz="850" spc="80">
                          <a:latin typeface="DejaVu Sans"/>
                          <a:cs typeface="DejaVu Sans"/>
                        </a:rPr>
                        <a:t>/</a:t>
                      </a:r>
                      <a:r>
                        <a:rPr dirty="0" sz="700" spc="80" i="1">
                          <a:latin typeface="Arial"/>
                          <a:cs typeface="Arial"/>
                        </a:rPr>
                        <a:t>c</a:t>
                      </a:r>
                      <a:endParaRPr sz="700">
                        <a:latin typeface="Arial"/>
                        <a:cs typeface="Arial"/>
                      </a:endParaRPr>
                    </a:p>
                  </a:txBody>
                  <a:tcPr marL="0" marR="0" marB="0" marT="0">
                    <a:lnB w="28575">
                      <a:solidFill>
                        <a:srgbClr val="DDDDDD"/>
                      </a:solidFill>
                      <a:prstDash val="solid"/>
                    </a:lnB>
                    <a:solidFill>
                      <a:srgbClr val="E4F5FE"/>
                    </a:solidFill>
                  </a:tcPr>
                </a:tc>
                <a:tc>
                  <a:txBody>
                    <a:bodyPr/>
                    <a:lstStyle/>
                    <a:p>
                      <a:pPr algn="ctr" marR="69850">
                        <a:lnSpc>
                          <a:spcPts val="1019"/>
                        </a:lnSpc>
                      </a:pPr>
                      <a:r>
                        <a:rPr dirty="0" sz="1450" spc="-25">
                          <a:latin typeface="Arial"/>
                          <a:cs typeface="Arial"/>
                        </a:rPr>
                        <a:t>√</a:t>
                      </a:r>
                      <a:r>
                        <a:rPr dirty="0" sz="800" spc="-25">
                          <a:latin typeface="Verdana"/>
                          <a:cs typeface="Verdana"/>
                        </a:rPr>
                        <a:t>1 </a:t>
                      </a:r>
                      <a:r>
                        <a:rPr dirty="0" sz="800" spc="60">
                          <a:latin typeface="Verdana"/>
                          <a:cs typeface="Verdana"/>
                        </a:rPr>
                        <a:t>−</a:t>
                      </a:r>
                      <a:r>
                        <a:rPr dirty="0" u="sng" baseline="27777" sz="1200" spc="-254">
                          <a:uFill>
                            <a:solidFill>
                              <a:srgbClr val="000000"/>
                            </a:solidFill>
                          </a:uFill>
                          <a:latin typeface="Verdana"/>
                          <a:cs typeface="Verdana"/>
                        </a:rPr>
                        <a:t> </a:t>
                      </a:r>
                      <a:r>
                        <a:rPr dirty="0" u="sng" baseline="44444" sz="750" spc="30" i="1">
                          <a:uFill>
                            <a:solidFill>
                              <a:srgbClr val="000000"/>
                            </a:solidFill>
                          </a:uFill>
                          <a:latin typeface="Arial"/>
                          <a:cs typeface="Arial"/>
                        </a:rPr>
                        <a:t>v</a:t>
                      </a:r>
                      <a:r>
                        <a:rPr dirty="0" u="sng" baseline="67901" sz="675" spc="30">
                          <a:uFill>
                            <a:solidFill>
                              <a:srgbClr val="000000"/>
                            </a:solidFill>
                          </a:uFill>
                          <a:latin typeface="Verdana"/>
                          <a:cs typeface="Verdana"/>
                        </a:rPr>
                        <a:t>2</a:t>
                      </a:r>
                      <a:endParaRPr baseline="67901" sz="675">
                        <a:latin typeface="Verdana"/>
                        <a:cs typeface="Verdana"/>
                      </a:endParaRPr>
                    </a:p>
                    <a:p>
                      <a:pPr algn="ctr" marL="232410">
                        <a:lnSpc>
                          <a:spcPts val="280"/>
                        </a:lnSpc>
                      </a:pPr>
                      <a:r>
                        <a:rPr dirty="0" baseline="-27777" sz="750" spc="7" i="1">
                          <a:latin typeface="Arial"/>
                          <a:cs typeface="Arial"/>
                        </a:rPr>
                        <a:t>c</a:t>
                      </a:r>
                      <a:r>
                        <a:rPr dirty="0" sz="450" spc="5">
                          <a:latin typeface="Verdana"/>
                          <a:cs typeface="Verdana"/>
                        </a:rPr>
                        <a:t>2</a:t>
                      </a:r>
                      <a:endParaRPr sz="450">
                        <a:latin typeface="Verdana"/>
                        <a:cs typeface="Verdana"/>
                      </a:endParaRPr>
                    </a:p>
                  </a:txBody>
                  <a:tcPr marL="0" marR="0" marB="0" marT="0">
                    <a:lnB w="12700">
                      <a:solidFill>
                        <a:srgbClr val="2FB3F5"/>
                      </a:solidFill>
                      <a:prstDash val="solid"/>
                    </a:lnB>
                    <a:solidFill>
                      <a:srgbClr val="E4F5FE"/>
                    </a:solidFill>
                  </a:tcPr>
                </a:tc>
                <a:tc>
                  <a:txBody>
                    <a:bodyPr/>
                    <a:lstStyle/>
                    <a:p>
                      <a:pPr algn="ctr" marL="111760">
                        <a:lnSpc>
                          <a:spcPct val="100000"/>
                        </a:lnSpc>
                        <a:spcBef>
                          <a:spcPts val="50"/>
                        </a:spcBef>
                      </a:pPr>
                      <a:r>
                        <a:rPr dirty="0" baseline="7936" sz="1050" spc="225" i="1">
                          <a:latin typeface="Arial"/>
                          <a:cs typeface="Arial"/>
                        </a:rPr>
                        <a:t>m</a:t>
                      </a:r>
                      <a:r>
                        <a:rPr dirty="0" baseline="6535" sz="1275" spc="225">
                          <a:latin typeface="DejaVu Sans"/>
                          <a:cs typeface="DejaVu Sans"/>
                        </a:rPr>
                        <a:t>/</a:t>
                      </a:r>
                      <a:r>
                        <a:rPr dirty="0" baseline="7936" sz="1050" spc="225" i="1">
                          <a:latin typeface="Arial"/>
                          <a:cs typeface="Arial"/>
                        </a:rPr>
                        <a:t>m</a:t>
                      </a:r>
                      <a:r>
                        <a:rPr dirty="0" sz="500" spc="150" i="1">
                          <a:latin typeface="Arial"/>
                          <a:cs typeface="Arial"/>
                        </a:rPr>
                        <a:t>o</a:t>
                      </a:r>
                      <a:endParaRPr sz="500">
                        <a:latin typeface="Arial"/>
                        <a:cs typeface="Arial"/>
                      </a:endParaRPr>
                    </a:p>
                  </a:txBody>
                  <a:tcPr marL="0" marR="0" marB="0" marT="6350">
                    <a:lnB w="12700">
                      <a:solidFill>
                        <a:srgbClr val="2FB3F5"/>
                      </a:solidFill>
                      <a:prstDash val="solid"/>
                    </a:lnB>
                    <a:solidFill>
                      <a:srgbClr val="E4F5FE"/>
                    </a:solidFill>
                  </a:tcPr>
                </a:tc>
              </a:tr>
              <a:tr h="156845">
                <a:tc>
                  <a:txBody>
                    <a:bodyPr/>
                    <a:lstStyle/>
                    <a:p>
                      <a:pPr marL="699135">
                        <a:lnSpc>
                          <a:spcPct val="100000"/>
                        </a:lnSpc>
                        <a:spcBef>
                          <a:spcPts val="235"/>
                        </a:spcBef>
                      </a:pPr>
                      <a:r>
                        <a:rPr dirty="0" sz="700" spc="10">
                          <a:latin typeface="Liberation Serif"/>
                          <a:cs typeface="Liberation Serif"/>
                        </a:rPr>
                        <a:t>0.99</a:t>
                      </a:r>
                      <a:endParaRPr sz="700">
                        <a:latin typeface="Liberation Serif"/>
                        <a:cs typeface="Liberation Serif"/>
                      </a:endParaRPr>
                    </a:p>
                  </a:txBody>
                  <a:tcPr marL="0" marR="0" marB="0" marT="29845">
                    <a:lnT w="28575">
                      <a:solidFill>
                        <a:srgbClr val="DDDDDD"/>
                      </a:solidFill>
                      <a:prstDash val="solid"/>
                    </a:lnT>
                    <a:solidFill>
                      <a:srgbClr val="FFFFFF"/>
                    </a:solidFill>
                  </a:tcPr>
                </a:tc>
                <a:tc>
                  <a:txBody>
                    <a:bodyPr/>
                    <a:lstStyle/>
                    <a:p>
                      <a:pPr marL="904240">
                        <a:lnSpc>
                          <a:spcPct val="100000"/>
                        </a:lnSpc>
                        <a:spcBef>
                          <a:spcPts val="160"/>
                        </a:spcBef>
                      </a:pPr>
                      <a:r>
                        <a:rPr dirty="0" sz="700" spc="5">
                          <a:latin typeface="Liberation Serif"/>
                          <a:cs typeface="Liberation Serif"/>
                        </a:rPr>
                        <a:t>0.1411</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ctr" marL="127635">
                        <a:lnSpc>
                          <a:spcPct val="100000"/>
                        </a:lnSpc>
                        <a:spcBef>
                          <a:spcPts val="160"/>
                        </a:spcBef>
                      </a:pPr>
                      <a:r>
                        <a:rPr dirty="0" sz="700" spc="10">
                          <a:latin typeface="Liberation Serif"/>
                          <a:cs typeface="Liberation Serif"/>
                        </a:rPr>
                        <a:t>7.089</a:t>
                      </a:r>
                      <a:endParaRPr sz="700">
                        <a:latin typeface="Liberation Serif"/>
                        <a:cs typeface="Liberation Serif"/>
                      </a:endParaRPr>
                    </a:p>
                  </a:txBody>
                  <a:tcPr marL="0" marR="0" marB="0" marT="20320">
                    <a:lnT w="12700">
                      <a:solidFill>
                        <a:srgbClr val="2FB3F5"/>
                      </a:solidFill>
                      <a:prstDash val="solid"/>
                    </a:lnT>
                    <a:solidFill>
                      <a:srgbClr val="FFFFFF"/>
                    </a:solidFill>
                  </a:tcPr>
                </a:tc>
              </a:tr>
              <a:tr h="142875">
                <a:tc>
                  <a:txBody>
                    <a:bodyPr/>
                    <a:lstStyle/>
                    <a:p>
                      <a:pPr marL="675640">
                        <a:lnSpc>
                          <a:spcPct val="100000"/>
                        </a:lnSpc>
                        <a:spcBef>
                          <a:spcPts val="125"/>
                        </a:spcBef>
                      </a:pPr>
                      <a:r>
                        <a:rPr dirty="0" sz="700" spc="10">
                          <a:latin typeface="Liberation Serif"/>
                          <a:cs typeface="Liberation Serif"/>
                        </a:rPr>
                        <a:t>0.999</a:t>
                      </a:r>
                      <a:endParaRPr sz="700">
                        <a:latin typeface="Liberation Serif"/>
                        <a:cs typeface="Liberation Serif"/>
                      </a:endParaRPr>
                    </a:p>
                  </a:txBody>
                  <a:tcPr marL="0" marR="0" marB="0" marT="15875">
                    <a:solidFill>
                      <a:srgbClr val="EFEFEF"/>
                    </a:solidFill>
                  </a:tcPr>
                </a:tc>
                <a:tc>
                  <a:txBody>
                    <a:bodyPr/>
                    <a:lstStyle/>
                    <a:p>
                      <a:pPr marL="902969">
                        <a:lnSpc>
                          <a:spcPct val="100000"/>
                        </a:lnSpc>
                        <a:spcBef>
                          <a:spcPts val="125"/>
                        </a:spcBef>
                      </a:pPr>
                      <a:r>
                        <a:rPr dirty="0" sz="700" spc="10">
                          <a:latin typeface="Liberation Serif"/>
                          <a:cs typeface="Liberation Serif"/>
                        </a:rPr>
                        <a:t>0.0447</a:t>
                      </a:r>
                      <a:endParaRPr sz="700">
                        <a:latin typeface="Liberation Serif"/>
                        <a:cs typeface="Liberation Serif"/>
                      </a:endParaRPr>
                    </a:p>
                  </a:txBody>
                  <a:tcPr marL="0" marR="0" marB="0" marT="15875">
                    <a:solidFill>
                      <a:srgbClr val="EFEFEF"/>
                    </a:solidFill>
                  </a:tcPr>
                </a:tc>
                <a:tc>
                  <a:txBody>
                    <a:bodyPr/>
                    <a:lstStyle/>
                    <a:p>
                      <a:pPr algn="ctr" marL="127635">
                        <a:lnSpc>
                          <a:spcPct val="100000"/>
                        </a:lnSpc>
                        <a:spcBef>
                          <a:spcPts val="125"/>
                        </a:spcBef>
                      </a:pPr>
                      <a:r>
                        <a:rPr dirty="0" sz="700" spc="10">
                          <a:latin typeface="Liberation Serif"/>
                          <a:cs typeface="Liberation Serif"/>
                        </a:rPr>
                        <a:t>22.37</a:t>
                      </a:r>
                      <a:endParaRPr sz="700">
                        <a:latin typeface="Liberation Serif"/>
                        <a:cs typeface="Liberation Serif"/>
                      </a:endParaRPr>
                    </a:p>
                  </a:txBody>
                  <a:tcPr marL="0" marR="0" marB="0" marT="15875">
                    <a:solidFill>
                      <a:srgbClr val="EFEFEF"/>
                    </a:solidFill>
                  </a:tcPr>
                </a:tc>
              </a:tr>
              <a:tr h="147320">
                <a:tc>
                  <a:txBody>
                    <a:bodyPr/>
                    <a:lstStyle/>
                    <a:p>
                      <a:pPr marL="652780">
                        <a:lnSpc>
                          <a:spcPct val="100000"/>
                        </a:lnSpc>
                        <a:spcBef>
                          <a:spcPts val="125"/>
                        </a:spcBef>
                      </a:pPr>
                      <a:r>
                        <a:rPr dirty="0" sz="700" spc="10">
                          <a:latin typeface="Liberation Serif"/>
                          <a:cs typeface="Liberation Serif"/>
                        </a:rPr>
                        <a:t>0.9999</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marL="902969">
                        <a:lnSpc>
                          <a:spcPct val="100000"/>
                        </a:lnSpc>
                        <a:spcBef>
                          <a:spcPts val="125"/>
                        </a:spcBef>
                      </a:pPr>
                      <a:r>
                        <a:rPr dirty="0" sz="700" spc="10">
                          <a:latin typeface="Liberation Serif"/>
                          <a:cs typeface="Liberation Serif"/>
                        </a:rPr>
                        <a:t>0.0141</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marL="127635">
                        <a:lnSpc>
                          <a:spcPct val="100000"/>
                        </a:lnSpc>
                        <a:spcBef>
                          <a:spcPts val="125"/>
                        </a:spcBef>
                      </a:pPr>
                      <a:r>
                        <a:rPr dirty="0" sz="700" spc="10">
                          <a:latin typeface="Liberation Serif"/>
                          <a:cs typeface="Liberation Serif"/>
                        </a:rPr>
                        <a:t>70.7</a:t>
                      </a:r>
                      <a:endParaRPr sz="700">
                        <a:latin typeface="Liberation Serif"/>
                        <a:cs typeface="Liberation Serif"/>
                      </a:endParaRPr>
                    </a:p>
                  </a:txBody>
                  <a:tcPr marL="0" marR="0" marB="0" marT="15875">
                    <a:lnB w="12700">
                      <a:solidFill>
                        <a:srgbClr val="DDDDDD"/>
                      </a:solidFill>
                      <a:prstDash val="solid"/>
                    </a:lnB>
                    <a:solidFill>
                      <a:srgbClr val="FFFFFF"/>
                    </a:solidFill>
                  </a:tcPr>
                </a:tc>
              </a:tr>
            </a:tbl>
          </a:graphicData>
        </a:graphic>
      </p:graphicFrame>
      <p:sp>
        <p:nvSpPr>
          <p:cNvPr id="21" name="object 21"/>
          <p:cNvSpPr/>
          <p:nvPr/>
        </p:nvSpPr>
        <p:spPr>
          <a:xfrm>
            <a:off x="2772844" y="850916"/>
            <a:ext cx="2010808" cy="1515252"/>
          </a:xfrm>
          <a:prstGeom prst="rect">
            <a:avLst/>
          </a:prstGeom>
          <a:blipFill>
            <a:blip r:embed="rId4" cstate="print"/>
            <a:stretch>
              <a:fillRect/>
            </a:stretch>
          </a:blipFill>
        </p:spPr>
        <p:txBody>
          <a:bodyPr wrap="square" lIns="0" tIns="0" rIns="0" bIns="0" rtlCol="0"/>
          <a:lstStyle/>
          <a:p/>
        </p:txBody>
      </p:sp>
      <p:sp>
        <p:nvSpPr>
          <p:cNvPr id="22" name="object 22"/>
          <p:cNvSpPr/>
          <p:nvPr/>
        </p:nvSpPr>
        <p:spPr>
          <a:xfrm>
            <a:off x="2772844" y="3757516"/>
            <a:ext cx="2010808" cy="1629610"/>
          </a:xfrm>
          <a:prstGeom prst="rect">
            <a:avLst/>
          </a:prstGeom>
          <a:blipFill>
            <a:blip r:embed="rId5" cstate="print"/>
            <a:stretch>
              <a:fillRect/>
            </a:stretch>
          </a:blipFill>
        </p:spPr>
        <p:txBody>
          <a:bodyPr wrap="square" lIns="0" tIns="0" rIns="0" bIns="0" rtlCol="0"/>
          <a:lstStyle/>
          <a:p/>
        </p:txBody>
      </p:sp>
      <p:sp>
        <p:nvSpPr>
          <p:cNvPr id="23" name="object 23"/>
          <p:cNvSpPr/>
          <p:nvPr/>
        </p:nvSpPr>
        <p:spPr>
          <a:xfrm>
            <a:off x="809688" y="7712085"/>
            <a:ext cx="38735" cy="38735"/>
          </a:xfrm>
          <a:custGeom>
            <a:avLst/>
            <a:gdLst/>
            <a:ahLst/>
            <a:cxnLst/>
            <a:rect l="l" t="t" r="r" b="b"/>
            <a:pathLst>
              <a:path w="38734" h="38734">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24" name="object 24"/>
          <p:cNvSpPr/>
          <p:nvPr/>
        </p:nvSpPr>
        <p:spPr>
          <a:xfrm>
            <a:off x="809688" y="7864563"/>
            <a:ext cx="38735" cy="38735"/>
          </a:xfrm>
          <a:custGeom>
            <a:avLst/>
            <a:gdLst/>
            <a:ahLst/>
            <a:cxnLst/>
            <a:rect l="l" t="t" r="r" b="b"/>
            <a:pathLst>
              <a:path w="38734" h="38734">
                <a:moveTo>
                  <a:pt x="21587" y="38119"/>
                </a:moveTo>
                <a:lnTo>
                  <a:pt x="16532" y="38119"/>
                </a:lnTo>
                <a:lnTo>
                  <a:pt x="14101" y="37166"/>
                </a:lnTo>
                <a:lnTo>
                  <a:pt x="0" y="21918"/>
                </a:lnTo>
                <a:lnTo>
                  <a:pt x="0" y="16200"/>
                </a:lnTo>
                <a:lnTo>
                  <a:pt x="11765" y="1905"/>
                </a:lnTo>
                <a:lnTo>
                  <a:pt x="14101" y="0"/>
                </a:lnTo>
                <a:lnTo>
                  <a:pt x="24018" y="0"/>
                </a:lnTo>
                <a:lnTo>
                  <a:pt x="26353" y="1905"/>
                </a:lnTo>
                <a:lnTo>
                  <a:pt x="28688" y="2858"/>
                </a:lnTo>
                <a:lnTo>
                  <a:pt x="38119" y="16200"/>
                </a:lnTo>
                <a:lnTo>
                  <a:pt x="38119" y="21918"/>
                </a:lnTo>
                <a:lnTo>
                  <a:pt x="24018" y="37166"/>
                </a:lnTo>
                <a:lnTo>
                  <a:pt x="21587" y="38119"/>
                </a:lnTo>
                <a:close/>
              </a:path>
            </a:pathLst>
          </a:custGeom>
          <a:solidFill>
            <a:srgbClr val="000000"/>
          </a:solidFill>
        </p:spPr>
        <p:txBody>
          <a:bodyPr wrap="square" lIns="0" tIns="0" rIns="0" bIns="0" rtlCol="0"/>
          <a:lstStyle/>
          <a:p/>
        </p:txBody>
      </p:sp>
      <p:sp>
        <p:nvSpPr>
          <p:cNvPr id="25" name="object 25"/>
          <p:cNvSpPr/>
          <p:nvPr/>
        </p:nvSpPr>
        <p:spPr>
          <a:xfrm>
            <a:off x="809688" y="8017040"/>
            <a:ext cx="38735" cy="38735"/>
          </a:xfrm>
          <a:custGeom>
            <a:avLst/>
            <a:gdLst/>
            <a:ahLst/>
            <a:cxnLst/>
            <a:rect l="l" t="t" r="r" b="b"/>
            <a:pathLst>
              <a:path w="38734" h="38734">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26" name="object 26"/>
          <p:cNvSpPr/>
          <p:nvPr/>
        </p:nvSpPr>
        <p:spPr>
          <a:xfrm>
            <a:off x="809688" y="8169519"/>
            <a:ext cx="38735" cy="38735"/>
          </a:xfrm>
          <a:custGeom>
            <a:avLst/>
            <a:gdLst/>
            <a:ahLst/>
            <a:cxnLst/>
            <a:rect l="l" t="t" r="r" b="b"/>
            <a:pathLst>
              <a:path w="38734" h="38734">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27" name="object 27"/>
          <p:cNvSpPr/>
          <p:nvPr/>
        </p:nvSpPr>
        <p:spPr>
          <a:xfrm>
            <a:off x="809688" y="8617423"/>
            <a:ext cx="38735" cy="38735"/>
          </a:xfrm>
          <a:custGeom>
            <a:avLst/>
            <a:gdLst/>
            <a:ahLst/>
            <a:cxnLst/>
            <a:rect l="l" t="t" r="r" b="b"/>
            <a:pathLst>
              <a:path w="38734" h="38734">
                <a:moveTo>
                  <a:pt x="21587" y="38119"/>
                </a:moveTo>
                <a:lnTo>
                  <a:pt x="16532" y="38119"/>
                </a:lnTo>
                <a:lnTo>
                  <a:pt x="14101" y="37166"/>
                </a:lnTo>
                <a:lnTo>
                  <a:pt x="0" y="21918"/>
                </a:lnTo>
                <a:lnTo>
                  <a:pt x="0" y="16200"/>
                </a:lnTo>
                <a:lnTo>
                  <a:pt x="11765" y="1905"/>
                </a:lnTo>
                <a:lnTo>
                  <a:pt x="14101" y="0"/>
                </a:lnTo>
                <a:lnTo>
                  <a:pt x="21587" y="0"/>
                </a:lnTo>
                <a:lnTo>
                  <a:pt x="24018" y="952"/>
                </a:lnTo>
                <a:lnTo>
                  <a:pt x="38119" y="16200"/>
                </a:lnTo>
                <a:lnTo>
                  <a:pt x="38119" y="21918"/>
                </a:lnTo>
                <a:lnTo>
                  <a:pt x="24018" y="37166"/>
                </a:lnTo>
                <a:lnTo>
                  <a:pt x="21587" y="38119"/>
                </a:lnTo>
                <a:close/>
              </a:path>
            </a:pathLst>
          </a:custGeom>
          <a:solidFill>
            <a:srgbClr val="000000"/>
          </a:solidFill>
        </p:spPr>
        <p:txBody>
          <a:bodyPr wrap="square" lIns="0" tIns="0" rIns="0" bIns="0" rtlCol="0"/>
          <a:lstStyle/>
          <a:p/>
        </p:txBody>
      </p:sp>
      <p:sp>
        <p:nvSpPr>
          <p:cNvPr id="28" name="object 28"/>
          <p:cNvSpPr/>
          <p:nvPr/>
        </p:nvSpPr>
        <p:spPr>
          <a:xfrm>
            <a:off x="809688" y="9065327"/>
            <a:ext cx="38735" cy="38735"/>
          </a:xfrm>
          <a:custGeom>
            <a:avLst/>
            <a:gdLst/>
            <a:ahLst/>
            <a:cxnLst/>
            <a:rect l="l" t="t" r="r" b="b"/>
            <a:pathLst>
              <a:path w="38734" h="38734">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29" name="object 29"/>
          <p:cNvSpPr/>
          <p:nvPr/>
        </p:nvSpPr>
        <p:spPr>
          <a:xfrm>
            <a:off x="809688" y="9522761"/>
            <a:ext cx="38735" cy="38735"/>
          </a:xfrm>
          <a:custGeom>
            <a:avLst/>
            <a:gdLst/>
            <a:ahLst/>
            <a:cxnLst/>
            <a:rect l="l" t="t" r="r" b="b"/>
            <a:pathLst>
              <a:path w="38734" h="38734">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30" name="object 30"/>
          <p:cNvSpPr/>
          <p:nvPr/>
        </p:nvSpPr>
        <p:spPr>
          <a:xfrm>
            <a:off x="809688" y="9989725"/>
            <a:ext cx="38735" cy="38735"/>
          </a:xfrm>
          <a:custGeom>
            <a:avLst/>
            <a:gdLst/>
            <a:ahLst/>
            <a:cxnLst/>
            <a:rect l="l" t="t" r="r" b="b"/>
            <a:pathLst>
              <a:path w="38734" h="38734">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31" name="object 31"/>
          <p:cNvSpPr/>
          <p:nvPr/>
        </p:nvSpPr>
        <p:spPr>
          <a:xfrm>
            <a:off x="4011726" y="3218748"/>
            <a:ext cx="95885" cy="0"/>
          </a:xfrm>
          <a:custGeom>
            <a:avLst/>
            <a:gdLst/>
            <a:ahLst/>
            <a:cxnLst/>
            <a:rect l="l" t="t" r="r" b="b"/>
            <a:pathLst>
              <a:path w="95885" h="0">
                <a:moveTo>
                  <a:pt x="0" y="0"/>
                </a:moveTo>
                <a:lnTo>
                  <a:pt x="95298" y="0"/>
                </a:lnTo>
              </a:path>
            </a:pathLst>
          </a:custGeom>
          <a:ln w="9529">
            <a:solidFill>
              <a:srgbClr val="000000"/>
            </a:solidFill>
          </a:ln>
        </p:spPr>
        <p:txBody>
          <a:bodyPr wrap="square" lIns="0" tIns="0" rIns="0" bIns="0" rtlCol="0"/>
          <a:lstStyle/>
          <a:p/>
        </p:txBody>
      </p:sp>
      <p:sp>
        <p:nvSpPr>
          <p:cNvPr id="32" name="object 32"/>
          <p:cNvSpPr/>
          <p:nvPr/>
        </p:nvSpPr>
        <p:spPr>
          <a:xfrm>
            <a:off x="3649591" y="3075800"/>
            <a:ext cx="486409" cy="0"/>
          </a:xfrm>
          <a:custGeom>
            <a:avLst/>
            <a:gdLst/>
            <a:ahLst/>
            <a:cxnLst/>
            <a:rect l="l" t="t" r="r" b="b"/>
            <a:pathLst>
              <a:path w="486410" h="0">
                <a:moveTo>
                  <a:pt x="0" y="0"/>
                </a:moveTo>
                <a:lnTo>
                  <a:pt x="486023" y="0"/>
                </a:lnTo>
              </a:path>
            </a:pathLst>
          </a:custGeom>
          <a:ln w="9529">
            <a:solidFill>
              <a:srgbClr val="000000"/>
            </a:solidFill>
          </a:ln>
        </p:spPr>
        <p:txBody>
          <a:bodyPr wrap="square" lIns="0" tIns="0" rIns="0" bIns="0" rtlCol="0"/>
          <a:lstStyle/>
          <a:p/>
        </p:txBody>
      </p:sp>
      <p:sp>
        <p:nvSpPr>
          <p:cNvPr id="33" name="object 33"/>
          <p:cNvSpPr txBox="1"/>
          <p:nvPr/>
        </p:nvSpPr>
        <p:spPr>
          <a:xfrm>
            <a:off x="772121" y="6953409"/>
            <a:ext cx="5998210" cy="1747520"/>
          </a:xfrm>
          <a:prstGeom prst="rect">
            <a:avLst/>
          </a:prstGeom>
        </p:spPr>
        <p:txBody>
          <a:bodyPr wrap="square" lIns="0" tIns="13335" rIns="0" bIns="0" rtlCol="0" vert="horz">
            <a:spAutoFit/>
          </a:bodyPr>
          <a:lstStyle/>
          <a:p>
            <a:pPr marL="88900" marR="72390">
              <a:lnSpc>
                <a:spcPct val="107200"/>
              </a:lnSpc>
              <a:spcBef>
                <a:spcPts val="105"/>
              </a:spcBef>
            </a:pPr>
            <a:r>
              <a:rPr dirty="0" sz="900">
                <a:latin typeface="Liberation Serif"/>
                <a:cs typeface="Liberation Serif"/>
              </a:rPr>
              <a:t>Thus, according to </a:t>
            </a:r>
            <a:r>
              <a:rPr dirty="0" sz="900" spc="-15">
                <a:latin typeface="Liberation Serif"/>
                <a:cs typeface="Liberation Serif"/>
              </a:rPr>
              <a:t>Table </a:t>
            </a:r>
            <a:r>
              <a:rPr dirty="0" sz="1050" spc="-85">
                <a:latin typeface="DejaVu Sans"/>
                <a:cs typeface="DejaVu Sans"/>
              </a:rPr>
              <a:t>2.2.3</a:t>
            </a:r>
            <a:r>
              <a:rPr dirty="0" sz="900" spc="-85">
                <a:latin typeface="Liberation Serif"/>
                <a:cs typeface="Liberation Serif"/>
              </a:rPr>
              <a:t>:, </a:t>
            </a:r>
            <a:r>
              <a:rPr dirty="0" sz="900">
                <a:latin typeface="Liberation Serif"/>
                <a:cs typeface="Liberation Serif"/>
              </a:rPr>
              <a:t>if an object with mass 100 kg is traveling at 0.9999c, its mass becomes 7071 kg. Since no  object can have an infinite mass, we conclude that no object can travel at or more than the speed of</a:t>
            </a:r>
            <a:r>
              <a:rPr dirty="0" sz="900" spc="-40">
                <a:latin typeface="Liberation Serif"/>
                <a:cs typeface="Liberation Serif"/>
              </a:rPr>
              <a:t> </a:t>
            </a:r>
            <a:r>
              <a:rPr dirty="0" sz="900">
                <a:latin typeface="Liberation Serif"/>
                <a:cs typeface="Liberation Serif"/>
              </a:rPr>
              <a:t>light.</a:t>
            </a:r>
            <a:endParaRPr sz="900">
              <a:latin typeface="Liberation Serif"/>
              <a:cs typeface="Liberation Serif"/>
            </a:endParaRPr>
          </a:p>
          <a:p>
            <a:pPr>
              <a:lnSpc>
                <a:spcPct val="100000"/>
              </a:lnSpc>
              <a:spcBef>
                <a:spcPts val="35"/>
              </a:spcBef>
            </a:pPr>
            <a:endParaRPr sz="1050">
              <a:latin typeface="Times New Roman"/>
              <a:cs typeface="Times New Roman"/>
            </a:endParaRPr>
          </a:p>
          <a:p>
            <a:pPr marL="12700">
              <a:lnSpc>
                <a:spcPct val="100000"/>
              </a:lnSpc>
              <a:spcBef>
                <a:spcPts val="5"/>
              </a:spcBef>
            </a:pPr>
            <a:r>
              <a:rPr dirty="0" sz="1050">
                <a:solidFill>
                  <a:srgbClr val="1279C2"/>
                </a:solidFill>
                <a:latin typeface="Liberation Sans"/>
                <a:cs typeface="Liberation Sans"/>
              </a:rPr>
              <a:t>KEY</a:t>
            </a:r>
            <a:r>
              <a:rPr dirty="0" sz="1050" spc="-5">
                <a:solidFill>
                  <a:srgbClr val="1279C2"/>
                </a:solidFill>
                <a:latin typeface="Liberation Sans"/>
                <a:cs typeface="Liberation Sans"/>
              </a:rPr>
              <a:t> </a:t>
            </a:r>
            <a:r>
              <a:rPr dirty="0" sz="1050">
                <a:solidFill>
                  <a:srgbClr val="1279C2"/>
                </a:solidFill>
                <a:latin typeface="Liberation Sans"/>
                <a:cs typeface="Liberation Sans"/>
              </a:rPr>
              <a:t>CONCEPTS</a:t>
            </a:r>
            <a:endParaRPr sz="1050">
              <a:latin typeface="Liberation Sans"/>
              <a:cs typeface="Liberation Sans"/>
            </a:endParaRPr>
          </a:p>
          <a:p>
            <a:pPr marL="172720">
              <a:lnSpc>
                <a:spcPct val="100000"/>
              </a:lnSpc>
              <a:spcBef>
                <a:spcPts val="315"/>
              </a:spcBef>
            </a:pPr>
            <a:r>
              <a:rPr dirty="0" sz="900">
                <a:latin typeface="Liberation Serif"/>
                <a:cs typeface="Liberation Serif"/>
              </a:rPr>
              <a:t>A table of values or graph may be used to estimate a</a:t>
            </a:r>
            <a:r>
              <a:rPr dirty="0" sz="900" spc="-10">
                <a:latin typeface="Liberation Serif"/>
                <a:cs typeface="Liberation Serif"/>
              </a:rPr>
              <a:t> </a:t>
            </a:r>
            <a:r>
              <a:rPr dirty="0" sz="900">
                <a:latin typeface="Liberation Serif"/>
                <a:cs typeface="Liberation Serif"/>
              </a:rPr>
              <a:t>limit.</a:t>
            </a:r>
            <a:endParaRPr sz="900">
              <a:latin typeface="Liberation Serif"/>
              <a:cs typeface="Liberation Serif"/>
            </a:endParaRPr>
          </a:p>
          <a:p>
            <a:pPr marL="172720" marR="5080">
              <a:lnSpc>
                <a:spcPct val="111200"/>
              </a:lnSpc>
            </a:pPr>
            <a:r>
              <a:rPr dirty="0" sz="900">
                <a:latin typeface="Liberation Serif"/>
                <a:cs typeface="Liberation Serif"/>
              </a:rPr>
              <a:t>If the limit of a function at a point does not exist, it is still possible that the limits from the left and right at that point may</a:t>
            </a:r>
            <a:r>
              <a:rPr dirty="0" sz="900" spc="-100">
                <a:latin typeface="Liberation Serif"/>
                <a:cs typeface="Liberation Serif"/>
              </a:rPr>
              <a:t> </a:t>
            </a:r>
            <a:r>
              <a:rPr dirty="0" sz="900">
                <a:latin typeface="Liberation Serif"/>
                <a:cs typeface="Liberation Serif"/>
              </a:rPr>
              <a:t>exist.  If the limits of a function from the left and right exist and are equal, then the limit of the function is that common</a:t>
            </a:r>
            <a:r>
              <a:rPr dirty="0" sz="900" spc="-70">
                <a:latin typeface="Liberation Serif"/>
                <a:cs typeface="Liberation Serif"/>
              </a:rPr>
              <a:t> </a:t>
            </a:r>
            <a:r>
              <a:rPr dirty="0" sz="900">
                <a:latin typeface="Liberation Serif"/>
                <a:cs typeface="Liberation Serif"/>
              </a:rPr>
              <a:t>value.</a:t>
            </a:r>
            <a:endParaRPr sz="900">
              <a:latin typeface="Liberation Serif"/>
              <a:cs typeface="Liberation Serif"/>
            </a:endParaRPr>
          </a:p>
          <a:p>
            <a:pPr marL="172720">
              <a:lnSpc>
                <a:spcPct val="100000"/>
              </a:lnSpc>
              <a:spcBef>
                <a:spcPts val="120"/>
              </a:spcBef>
            </a:pPr>
            <a:r>
              <a:rPr dirty="0" sz="900" spc="-40">
                <a:latin typeface="Liberation Serif"/>
                <a:cs typeface="Liberation Serif"/>
              </a:rPr>
              <a:t>We </a:t>
            </a:r>
            <a:r>
              <a:rPr dirty="0" sz="900">
                <a:latin typeface="Liberation Serif"/>
                <a:cs typeface="Liberation Serif"/>
              </a:rPr>
              <a:t>may use limits to describe infinite behavior of a function at a</a:t>
            </a:r>
            <a:r>
              <a:rPr dirty="0" sz="900" spc="25">
                <a:latin typeface="Liberation Serif"/>
                <a:cs typeface="Liberation Serif"/>
              </a:rPr>
              <a:t> </a:t>
            </a:r>
            <a:r>
              <a:rPr dirty="0" sz="900">
                <a:latin typeface="Liberation Serif"/>
                <a:cs typeface="Liberation Serif"/>
              </a:rPr>
              <a:t>point.</a:t>
            </a:r>
            <a:endParaRPr sz="900">
              <a:latin typeface="Liberation Serif"/>
              <a:cs typeface="Liberation Serif"/>
            </a:endParaRPr>
          </a:p>
          <a:p>
            <a:pPr marL="12700">
              <a:lnSpc>
                <a:spcPct val="100000"/>
              </a:lnSpc>
              <a:spcBef>
                <a:spcPts val="869"/>
              </a:spcBef>
            </a:pPr>
            <a:r>
              <a:rPr dirty="0" sz="1050">
                <a:solidFill>
                  <a:srgbClr val="1279C2"/>
                </a:solidFill>
                <a:latin typeface="Liberation Sans"/>
                <a:cs typeface="Liberation Sans"/>
              </a:rPr>
              <a:t>KEY</a:t>
            </a:r>
            <a:r>
              <a:rPr dirty="0" sz="1050" spc="-5">
                <a:solidFill>
                  <a:srgbClr val="1279C2"/>
                </a:solidFill>
                <a:latin typeface="Liberation Sans"/>
                <a:cs typeface="Liberation Sans"/>
              </a:rPr>
              <a:t> </a:t>
            </a:r>
            <a:r>
              <a:rPr dirty="0" sz="1050" spc="-10">
                <a:solidFill>
                  <a:srgbClr val="1279C2"/>
                </a:solidFill>
                <a:latin typeface="Liberation Sans"/>
                <a:cs typeface="Liberation Sans"/>
              </a:rPr>
              <a:t>EQUATIONS</a:t>
            </a:r>
            <a:endParaRPr sz="1050">
              <a:latin typeface="Liberation Sans"/>
              <a:cs typeface="Liberation Sans"/>
            </a:endParaRPr>
          </a:p>
          <a:p>
            <a:pPr marL="172720">
              <a:lnSpc>
                <a:spcPct val="100000"/>
              </a:lnSpc>
              <a:spcBef>
                <a:spcPts val="315"/>
              </a:spcBef>
            </a:pPr>
            <a:r>
              <a:rPr dirty="0" sz="900" b="1">
                <a:latin typeface="Liberation Serif"/>
                <a:cs typeface="Liberation Serif"/>
              </a:rPr>
              <a:t>Intuitive Definition of the</a:t>
            </a:r>
            <a:r>
              <a:rPr dirty="0" sz="900" spc="-5" b="1">
                <a:latin typeface="Liberation Serif"/>
                <a:cs typeface="Liberation Serif"/>
              </a:rPr>
              <a:t> </a:t>
            </a:r>
            <a:r>
              <a:rPr dirty="0" sz="900" b="1">
                <a:latin typeface="Liberation Serif"/>
                <a:cs typeface="Liberation Serif"/>
              </a:rPr>
              <a:t>Limit</a:t>
            </a:r>
            <a:endParaRPr sz="900">
              <a:latin typeface="Liberation Serif"/>
              <a:cs typeface="Liberation Serif"/>
            </a:endParaRPr>
          </a:p>
        </p:txBody>
      </p:sp>
      <p:sp>
        <p:nvSpPr>
          <p:cNvPr id="39" name="object 39"/>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40" name="object 40"/>
          <p:cNvSpPr txBox="1"/>
          <p:nvPr/>
        </p:nvSpPr>
        <p:spPr>
          <a:xfrm>
            <a:off x="3601970" y="10336745"/>
            <a:ext cx="370205" cy="144145"/>
          </a:xfrm>
          <a:prstGeom prst="rect">
            <a:avLst/>
          </a:prstGeom>
        </p:spPr>
        <p:txBody>
          <a:bodyPr wrap="square" lIns="0" tIns="5080" rIns="0" bIns="0" rtlCol="0" vert="horz">
            <a:spAutoFit/>
          </a:bodyPr>
          <a:lstStyle/>
          <a:p>
            <a:pPr marL="12700">
              <a:lnSpc>
                <a:spcPct val="100000"/>
              </a:lnSpc>
              <a:spcBef>
                <a:spcPts val="40"/>
              </a:spcBef>
            </a:pPr>
            <a:r>
              <a:rPr dirty="0" sz="800" spc="10">
                <a:solidFill>
                  <a:srgbClr val="3737BE"/>
                </a:solidFill>
                <a:latin typeface="DejaVu Sans"/>
                <a:cs typeface="DejaVu Sans"/>
              </a:rPr>
              <a:t>2.2.</a:t>
            </a:r>
            <a:fld id="{81D60167-4931-47E6-BA6A-407CBD079E47}" type="slidenum">
              <a:rPr dirty="0" sz="800" spc="10">
                <a:solidFill>
                  <a:srgbClr val="3737BE"/>
                </a:solidFill>
                <a:latin typeface="DejaVu Sans"/>
                <a:cs typeface="DejaVu Sans"/>
              </a:rPr>
              <a:t>10</a:t>
            </a:fld>
            <a:endParaRPr sz="800">
              <a:latin typeface="DejaVu Sans"/>
              <a:cs typeface="DejaVu Sans"/>
            </a:endParaRPr>
          </a:p>
        </p:txBody>
      </p:sp>
      <p:sp>
        <p:nvSpPr>
          <p:cNvPr id="41" name="object 41"/>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34" name="object 34"/>
          <p:cNvSpPr txBox="1"/>
          <p:nvPr/>
        </p:nvSpPr>
        <p:spPr>
          <a:xfrm>
            <a:off x="778077" y="8729953"/>
            <a:ext cx="699770" cy="184150"/>
          </a:xfrm>
          <a:prstGeom prst="rect">
            <a:avLst/>
          </a:prstGeom>
        </p:spPr>
        <p:txBody>
          <a:bodyPr wrap="square" lIns="0" tIns="11430" rIns="0" bIns="0" rtlCol="0" vert="horz">
            <a:spAutoFit/>
          </a:bodyPr>
          <a:lstStyle/>
          <a:p>
            <a:pPr marL="12700">
              <a:lnSpc>
                <a:spcPct val="100000"/>
              </a:lnSpc>
              <a:spcBef>
                <a:spcPts val="90"/>
              </a:spcBef>
            </a:pPr>
            <a:r>
              <a:rPr dirty="0" sz="1050" spc="-65">
                <a:latin typeface="DejaVu Sans"/>
                <a:cs typeface="DejaVu Sans"/>
              </a:rPr>
              <a:t>lim</a:t>
            </a:r>
            <a:r>
              <a:rPr dirty="0" sz="1050" spc="-204">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40">
                <a:latin typeface="DejaVu Sans"/>
                <a:cs typeface="DejaVu Sans"/>
              </a:rPr>
              <a:t> </a:t>
            </a:r>
            <a:r>
              <a:rPr dirty="0" sz="1050" spc="-110">
                <a:latin typeface="DejaVu Sans"/>
                <a:cs typeface="DejaVu Sans"/>
              </a:rPr>
              <a:t>=</a:t>
            </a:r>
            <a:r>
              <a:rPr dirty="0" sz="1050" spc="-150">
                <a:latin typeface="DejaVu Sans"/>
                <a:cs typeface="DejaVu Sans"/>
              </a:rPr>
              <a:t> </a:t>
            </a:r>
            <a:r>
              <a:rPr dirty="0" sz="900" spc="170" i="1">
                <a:latin typeface="Arial"/>
                <a:cs typeface="Arial"/>
              </a:rPr>
              <a:t>L</a:t>
            </a:r>
            <a:endParaRPr sz="900">
              <a:latin typeface="Arial"/>
              <a:cs typeface="Arial"/>
            </a:endParaRPr>
          </a:p>
        </p:txBody>
      </p:sp>
      <p:sp>
        <p:nvSpPr>
          <p:cNvPr id="35" name="object 35"/>
          <p:cNvSpPr txBox="1"/>
          <p:nvPr/>
        </p:nvSpPr>
        <p:spPr>
          <a:xfrm>
            <a:off x="772121" y="8803951"/>
            <a:ext cx="1276350" cy="558165"/>
          </a:xfrm>
          <a:prstGeom prst="rect">
            <a:avLst/>
          </a:prstGeom>
        </p:spPr>
        <p:txBody>
          <a:bodyPr wrap="square" lIns="0" tIns="48260" rIns="0" bIns="0" rtlCol="0" vert="horz">
            <a:spAutoFit/>
          </a:bodyPr>
          <a:lstStyle/>
          <a:p>
            <a:pPr marL="12700">
              <a:lnSpc>
                <a:spcPct val="100000"/>
              </a:lnSpc>
              <a:spcBef>
                <a:spcPts val="380"/>
              </a:spcBef>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172720">
              <a:lnSpc>
                <a:spcPct val="100000"/>
              </a:lnSpc>
              <a:spcBef>
                <a:spcPts val="310"/>
              </a:spcBef>
            </a:pPr>
            <a:r>
              <a:rPr dirty="0" sz="900" spc="-25" b="1">
                <a:latin typeface="Liberation Serif"/>
                <a:cs typeface="Liberation Serif"/>
              </a:rPr>
              <a:t>Two </a:t>
            </a:r>
            <a:r>
              <a:rPr dirty="0" sz="900" b="1">
                <a:latin typeface="Liberation Serif"/>
                <a:cs typeface="Liberation Serif"/>
              </a:rPr>
              <a:t>Important</a:t>
            </a:r>
            <a:r>
              <a:rPr dirty="0" sz="900" spc="-55" b="1">
                <a:latin typeface="Liberation Serif"/>
                <a:cs typeface="Liberation Serif"/>
              </a:rPr>
              <a:t> </a:t>
            </a:r>
            <a:r>
              <a:rPr dirty="0" sz="900" b="1">
                <a:latin typeface="Liberation Serif"/>
                <a:cs typeface="Liberation Serif"/>
              </a:rPr>
              <a:t>Limits</a:t>
            </a:r>
            <a:endParaRPr sz="900">
              <a:latin typeface="Liberation Serif"/>
              <a:cs typeface="Liberation Serif"/>
            </a:endParaRPr>
          </a:p>
          <a:p>
            <a:pPr marL="18415">
              <a:lnSpc>
                <a:spcPct val="100000"/>
              </a:lnSpc>
              <a:spcBef>
                <a:spcPts val="425"/>
              </a:spcBef>
            </a:pPr>
            <a:r>
              <a:rPr dirty="0" sz="1050" spc="-65">
                <a:latin typeface="DejaVu Sans"/>
                <a:cs typeface="DejaVu Sans"/>
              </a:rPr>
              <a:t>lim</a:t>
            </a:r>
            <a:r>
              <a:rPr dirty="0" sz="1050" spc="-190">
                <a:latin typeface="DejaVu Sans"/>
                <a:cs typeface="DejaVu Sans"/>
              </a:rPr>
              <a:t> </a:t>
            </a:r>
            <a:r>
              <a:rPr dirty="0" sz="900" spc="114" i="1">
                <a:latin typeface="Arial"/>
                <a:cs typeface="Arial"/>
              </a:rPr>
              <a:t>x</a:t>
            </a:r>
            <a:r>
              <a:rPr dirty="0" sz="900" i="1">
                <a:latin typeface="Arial"/>
                <a:cs typeface="Arial"/>
              </a:rPr>
              <a:t> </a:t>
            </a:r>
            <a:r>
              <a:rPr dirty="0" sz="1050" spc="-110">
                <a:latin typeface="DejaVu Sans"/>
                <a:cs typeface="DejaVu Sans"/>
              </a:rPr>
              <a:t>=</a:t>
            </a:r>
            <a:r>
              <a:rPr dirty="0" sz="1050" spc="-135">
                <a:latin typeface="DejaVu Sans"/>
                <a:cs typeface="DejaVu Sans"/>
              </a:rPr>
              <a:t> </a:t>
            </a:r>
            <a:r>
              <a:rPr dirty="0" sz="900" spc="20" i="1">
                <a:latin typeface="Arial"/>
                <a:cs typeface="Arial"/>
              </a:rPr>
              <a:t>a</a:t>
            </a:r>
            <a:r>
              <a:rPr dirty="0" sz="900" spc="100" i="1">
                <a:latin typeface="Arial"/>
                <a:cs typeface="Arial"/>
              </a:rPr>
              <a:t> </a:t>
            </a:r>
            <a:r>
              <a:rPr dirty="0" sz="1050" spc="-65">
                <a:latin typeface="DejaVu Sans"/>
                <a:cs typeface="DejaVu Sans"/>
              </a:rPr>
              <a:t>lim</a:t>
            </a:r>
            <a:r>
              <a:rPr dirty="0" sz="1050" spc="-185">
                <a:latin typeface="DejaVu Sans"/>
                <a:cs typeface="DejaVu Sans"/>
              </a:rPr>
              <a:t> </a:t>
            </a:r>
            <a:r>
              <a:rPr dirty="0" sz="900" spc="-25" i="1">
                <a:latin typeface="Arial"/>
                <a:cs typeface="Arial"/>
              </a:rPr>
              <a:t>c</a:t>
            </a:r>
            <a:r>
              <a:rPr dirty="0" sz="900" spc="-10" i="1">
                <a:latin typeface="Arial"/>
                <a:cs typeface="Arial"/>
              </a:rPr>
              <a:t> </a:t>
            </a:r>
            <a:r>
              <a:rPr dirty="0" sz="1050" spc="-110">
                <a:latin typeface="DejaVu Sans"/>
                <a:cs typeface="DejaVu Sans"/>
              </a:rPr>
              <a:t>=</a:t>
            </a:r>
            <a:r>
              <a:rPr dirty="0" sz="1050" spc="-135">
                <a:latin typeface="DejaVu Sans"/>
                <a:cs typeface="DejaVu Sans"/>
              </a:rPr>
              <a:t> </a:t>
            </a:r>
            <a:r>
              <a:rPr dirty="0" sz="900" spc="-25" i="1">
                <a:latin typeface="Arial"/>
                <a:cs typeface="Arial"/>
              </a:rPr>
              <a:t>c</a:t>
            </a:r>
            <a:endParaRPr sz="900">
              <a:latin typeface="Arial"/>
              <a:cs typeface="Arial"/>
            </a:endParaRPr>
          </a:p>
        </p:txBody>
      </p:sp>
      <p:sp>
        <p:nvSpPr>
          <p:cNvPr id="36" name="object 36"/>
          <p:cNvSpPr txBox="1"/>
          <p:nvPr/>
        </p:nvSpPr>
        <p:spPr>
          <a:xfrm>
            <a:off x="772121" y="9292821"/>
            <a:ext cx="747395" cy="137795"/>
          </a:xfrm>
          <a:prstGeom prst="rect">
            <a:avLst/>
          </a:prstGeom>
        </p:spPr>
        <p:txBody>
          <a:bodyPr wrap="square" lIns="0" tIns="17145" rIns="0" bIns="0" rtlCol="0" vert="horz">
            <a:spAutoFit/>
          </a:bodyPr>
          <a:lstStyle/>
          <a:p>
            <a:pPr marL="12700">
              <a:lnSpc>
                <a:spcPct val="100000"/>
              </a:lnSpc>
              <a:spcBef>
                <a:spcPts val="135"/>
              </a:spcBef>
              <a:tabLst>
                <a:tab pos="553085" algn="l"/>
              </a:tabLst>
            </a:pPr>
            <a:r>
              <a:rPr dirty="0" sz="650" spc="45" i="1">
                <a:latin typeface="Arial"/>
                <a:cs typeface="Arial"/>
              </a:rPr>
              <a:t>x</a:t>
            </a:r>
            <a:r>
              <a:rPr dirty="0" sz="700" spc="85">
                <a:latin typeface="DejaVu Sans"/>
                <a:cs typeface="DejaVu Sans"/>
              </a:rPr>
              <a:t>→</a:t>
            </a:r>
            <a:r>
              <a:rPr dirty="0" sz="650" spc="5" i="1">
                <a:latin typeface="Arial"/>
                <a:cs typeface="Arial"/>
              </a:rPr>
              <a:t>a</a:t>
            </a:r>
            <a:r>
              <a:rPr dirty="0" sz="650" i="1">
                <a:latin typeface="Arial"/>
                <a:cs typeface="Arial"/>
              </a:rPr>
              <a:t>	</a:t>
            </a:r>
            <a:r>
              <a:rPr dirty="0" sz="650" spc="45" i="1">
                <a:latin typeface="Arial"/>
                <a:cs typeface="Arial"/>
              </a:rPr>
              <a:t>x</a:t>
            </a:r>
            <a:r>
              <a:rPr dirty="0" sz="700" spc="85">
                <a:latin typeface="DejaVu Sans"/>
                <a:cs typeface="DejaVu Sans"/>
              </a:rPr>
              <a:t>→</a:t>
            </a:r>
            <a:r>
              <a:rPr dirty="0" sz="650" spc="5" i="1">
                <a:latin typeface="Arial"/>
                <a:cs typeface="Arial"/>
              </a:rPr>
              <a:t>a</a:t>
            </a:r>
            <a:endParaRPr sz="650">
              <a:latin typeface="Arial"/>
              <a:cs typeface="Arial"/>
            </a:endParaRPr>
          </a:p>
        </p:txBody>
      </p:sp>
      <p:sp>
        <p:nvSpPr>
          <p:cNvPr id="37" name="object 37"/>
          <p:cNvSpPr txBox="1"/>
          <p:nvPr/>
        </p:nvSpPr>
        <p:spPr>
          <a:xfrm>
            <a:off x="805922" y="9396000"/>
            <a:ext cx="1524635" cy="423545"/>
          </a:xfrm>
          <a:prstGeom prst="rect">
            <a:avLst/>
          </a:prstGeom>
        </p:spPr>
        <p:txBody>
          <a:bodyPr wrap="square" lIns="0" tIns="59690" rIns="0" bIns="0" rtlCol="0" vert="horz">
            <a:spAutoFit/>
          </a:bodyPr>
          <a:lstStyle/>
          <a:p>
            <a:pPr marL="138430">
              <a:lnSpc>
                <a:spcPct val="100000"/>
              </a:lnSpc>
              <a:spcBef>
                <a:spcPts val="470"/>
              </a:spcBef>
            </a:pPr>
            <a:r>
              <a:rPr dirty="0" sz="900" b="1">
                <a:latin typeface="Liberation Serif"/>
                <a:cs typeface="Liberation Serif"/>
              </a:rPr>
              <a:t>One-Sided</a:t>
            </a:r>
            <a:r>
              <a:rPr dirty="0" sz="900" spc="-10" b="1">
                <a:latin typeface="Liberation Serif"/>
                <a:cs typeface="Liberation Serif"/>
              </a:rPr>
              <a:t> </a:t>
            </a:r>
            <a:r>
              <a:rPr dirty="0" sz="900" b="1">
                <a:latin typeface="Liberation Serif"/>
                <a:cs typeface="Liberation Serif"/>
              </a:rPr>
              <a:t>Limits</a:t>
            </a:r>
            <a:endParaRPr sz="900">
              <a:latin typeface="Liberation Serif"/>
              <a:cs typeface="Liberation Serif"/>
            </a:endParaRPr>
          </a:p>
          <a:p>
            <a:pPr marL="12700">
              <a:lnSpc>
                <a:spcPct val="100000"/>
              </a:lnSpc>
              <a:spcBef>
                <a:spcPts val="425"/>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170" i="1">
                <a:latin typeface="Arial"/>
                <a:cs typeface="Arial"/>
              </a:rPr>
              <a:t>L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80">
                <a:latin typeface="DejaVu Sans"/>
                <a:cs typeface="DejaVu Sans"/>
              </a:rPr>
              <a:t> </a:t>
            </a:r>
            <a:r>
              <a:rPr dirty="0" sz="900" spc="170" i="1">
                <a:latin typeface="Arial"/>
                <a:cs typeface="Arial"/>
              </a:rPr>
              <a:t>L</a:t>
            </a:r>
            <a:endParaRPr sz="900">
              <a:latin typeface="Arial"/>
              <a:cs typeface="Arial"/>
            </a:endParaRPr>
          </a:p>
        </p:txBody>
      </p:sp>
      <p:sp>
        <p:nvSpPr>
          <p:cNvPr id="38" name="object 38"/>
          <p:cNvSpPr txBox="1"/>
          <p:nvPr/>
        </p:nvSpPr>
        <p:spPr>
          <a:xfrm>
            <a:off x="772121" y="9759785"/>
            <a:ext cx="1052195" cy="137795"/>
          </a:xfrm>
          <a:prstGeom prst="rect">
            <a:avLst/>
          </a:prstGeom>
        </p:spPr>
        <p:txBody>
          <a:bodyPr wrap="square" lIns="0" tIns="17145" rIns="0" bIns="0" rtlCol="0" vert="horz">
            <a:spAutoFit/>
          </a:bodyPr>
          <a:lstStyle/>
          <a:p>
            <a:pPr marL="12700">
              <a:lnSpc>
                <a:spcPct val="100000"/>
              </a:lnSpc>
              <a:spcBef>
                <a:spcPts val="135"/>
              </a:spcBef>
              <a:tabLst>
                <a:tab pos="809625" algn="l"/>
              </a:tabLst>
            </a:pPr>
            <a:r>
              <a:rPr dirty="0" sz="650" spc="45" i="1">
                <a:latin typeface="Arial"/>
                <a:cs typeface="Arial"/>
              </a:rPr>
              <a:t>x</a:t>
            </a:r>
            <a:r>
              <a:rPr dirty="0" sz="700" spc="85">
                <a:latin typeface="DejaVu Sans"/>
                <a:cs typeface="DejaVu Sans"/>
              </a:rPr>
              <a:t>→</a:t>
            </a:r>
            <a:r>
              <a:rPr dirty="0" sz="650" i="1">
                <a:latin typeface="Arial"/>
                <a:cs typeface="Arial"/>
              </a:rPr>
              <a:t>a</a:t>
            </a:r>
            <a:r>
              <a:rPr dirty="0" baseline="27777" sz="750" spc="-52">
                <a:latin typeface="DejaVu Sans"/>
                <a:cs typeface="DejaVu Sans"/>
              </a:rPr>
              <a:t>−</a:t>
            </a:r>
            <a:r>
              <a:rPr dirty="0" baseline="27777" sz="750">
                <a:latin typeface="DejaVu Sans"/>
                <a:cs typeface="DejaVu Sans"/>
              </a:rPr>
              <a:t>	</a:t>
            </a:r>
            <a:r>
              <a:rPr dirty="0" sz="650" spc="45" i="1">
                <a:latin typeface="Arial"/>
                <a:cs typeface="Arial"/>
              </a:rPr>
              <a:t>x</a:t>
            </a:r>
            <a:r>
              <a:rPr dirty="0" sz="700" spc="85">
                <a:latin typeface="DejaVu Sans"/>
                <a:cs typeface="DejaVu Sans"/>
              </a:rPr>
              <a:t>→</a:t>
            </a:r>
            <a:r>
              <a:rPr dirty="0" sz="650" i="1">
                <a:latin typeface="Arial"/>
                <a:cs typeface="Arial"/>
              </a:rPr>
              <a:t>a</a:t>
            </a:r>
            <a:r>
              <a:rPr dirty="0" baseline="27777" sz="750" spc="-52">
                <a:latin typeface="DejaVu Sans"/>
                <a:cs typeface="DejaVu Sans"/>
              </a:rPr>
              <a:t>+</a:t>
            </a:r>
            <a:endParaRPr baseline="27777" sz="750">
              <a:latin typeface="DejaVu Sans"/>
              <a:cs typeface="DejaVu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89259" y="10323092"/>
            <a:ext cx="394335" cy="178435"/>
          </a:xfrm>
          <a:custGeom>
            <a:avLst/>
            <a:gdLst/>
            <a:ahLst/>
            <a:cxnLst/>
            <a:rect l="l" t="t" r="r" b="b"/>
            <a:pathLst>
              <a:path w="394335" h="178434">
                <a:moveTo>
                  <a:pt x="316706" y="177874"/>
                </a:moveTo>
                <a:lnTo>
                  <a:pt x="77159" y="177874"/>
                </a:lnTo>
                <a:lnTo>
                  <a:pt x="71797" y="177341"/>
                </a:lnTo>
                <a:lnTo>
                  <a:pt x="32195" y="160938"/>
                </a:lnTo>
                <a:lnTo>
                  <a:pt x="4205" y="121882"/>
                </a:lnTo>
                <a:lnTo>
                  <a:pt x="0" y="100715"/>
                </a:lnTo>
                <a:lnTo>
                  <a:pt x="0" y="77159"/>
                </a:lnTo>
                <a:lnTo>
                  <a:pt x="16936" y="32195"/>
                </a:lnTo>
                <a:lnTo>
                  <a:pt x="55992" y="4205"/>
                </a:lnTo>
                <a:lnTo>
                  <a:pt x="77159" y="0"/>
                </a:lnTo>
                <a:lnTo>
                  <a:pt x="316706" y="0"/>
                </a:lnTo>
                <a:lnTo>
                  <a:pt x="361670" y="16923"/>
                </a:lnTo>
                <a:lnTo>
                  <a:pt x="389647" y="55992"/>
                </a:lnTo>
                <a:lnTo>
                  <a:pt x="393865" y="77159"/>
                </a:lnTo>
                <a:lnTo>
                  <a:pt x="393865" y="100715"/>
                </a:lnTo>
                <a:lnTo>
                  <a:pt x="376929" y="145679"/>
                </a:lnTo>
                <a:lnTo>
                  <a:pt x="337873" y="173656"/>
                </a:lnTo>
                <a:lnTo>
                  <a:pt x="316706" y="177874"/>
                </a:lnTo>
                <a:close/>
              </a:path>
            </a:pathLst>
          </a:custGeom>
          <a:solidFill>
            <a:srgbClr val="FFFFFF"/>
          </a:solidFill>
        </p:spPr>
        <p:txBody>
          <a:bodyPr wrap="square" lIns="0" tIns="0" rIns="0" bIns="0" rtlCol="0"/>
          <a:lstStyle/>
          <a:p/>
        </p:txBody>
      </p:sp>
      <p:sp>
        <p:nvSpPr>
          <p:cNvPr id="3" name="object 3"/>
          <p:cNvSpPr/>
          <p:nvPr/>
        </p:nvSpPr>
        <p:spPr>
          <a:xfrm>
            <a:off x="3589259" y="10323092"/>
            <a:ext cx="394335" cy="178435"/>
          </a:xfrm>
          <a:custGeom>
            <a:avLst/>
            <a:gdLst/>
            <a:ahLst/>
            <a:cxnLst/>
            <a:rect l="l" t="t" r="r" b="b"/>
            <a:pathLst>
              <a:path w="3943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97" y="533"/>
                </a:lnTo>
                <a:lnTo>
                  <a:pt x="77159" y="0"/>
                </a:lnTo>
                <a:lnTo>
                  <a:pt x="82584" y="0"/>
                </a:lnTo>
                <a:lnTo>
                  <a:pt x="311280" y="0"/>
                </a:lnTo>
                <a:lnTo>
                  <a:pt x="316706" y="0"/>
                </a:lnTo>
                <a:lnTo>
                  <a:pt x="322067" y="533"/>
                </a:lnTo>
                <a:lnTo>
                  <a:pt x="327391" y="1588"/>
                </a:lnTo>
                <a:lnTo>
                  <a:pt x="332714" y="2642"/>
                </a:lnTo>
                <a:lnTo>
                  <a:pt x="337873" y="4205"/>
                </a:lnTo>
                <a:lnTo>
                  <a:pt x="342879" y="6289"/>
                </a:lnTo>
                <a:lnTo>
                  <a:pt x="347897" y="8360"/>
                </a:lnTo>
                <a:lnTo>
                  <a:pt x="352649" y="10901"/>
                </a:lnTo>
                <a:lnTo>
                  <a:pt x="357159" y="13912"/>
                </a:lnTo>
                <a:lnTo>
                  <a:pt x="361670" y="16923"/>
                </a:lnTo>
                <a:lnTo>
                  <a:pt x="365837" y="20353"/>
                </a:lnTo>
                <a:lnTo>
                  <a:pt x="369674" y="24190"/>
                </a:lnTo>
                <a:lnTo>
                  <a:pt x="373511" y="28015"/>
                </a:lnTo>
                <a:lnTo>
                  <a:pt x="392277" y="66474"/>
                </a:lnTo>
                <a:lnTo>
                  <a:pt x="393332" y="71785"/>
                </a:lnTo>
                <a:lnTo>
                  <a:pt x="393865" y="77159"/>
                </a:lnTo>
                <a:lnTo>
                  <a:pt x="393865" y="82584"/>
                </a:lnTo>
                <a:lnTo>
                  <a:pt x="393865" y="95290"/>
                </a:lnTo>
                <a:lnTo>
                  <a:pt x="393865" y="100715"/>
                </a:lnTo>
                <a:lnTo>
                  <a:pt x="393332" y="106076"/>
                </a:lnTo>
                <a:lnTo>
                  <a:pt x="392277" y="111400"/>
                </a:lnTo>
                <a:lnTo>
                  <a:pt x="391222" y="116723"/>
                </a:lnTo>
                <a:lnTo>
                  <a:pt x="389647" y="121882"/>
                </a:lnTo>
                <a:lnTo>
                  <a:pt x="387576" y="126888"/>
                </a:lnTo>
                <a:lnTo>
                  <a:pt x="385505" y="131906"/>
                </a:lnTo>
                <a:lnTo>
                  <a:pt x="357159" y="163949"/>
                </a:lnTo>
                <a:lnTo>
                  <a:pt x="352649" y="166973"/>
                </a:lnTo>
                <a:lnTo>
                  <a:pt x="347897" y="169514"/>
                </a:lnTo>
                <a:lnTo>
                  <a:pt x="342879" y="171585"/>
                </a:lnTo>
                <a:lnTo>
                  <a:pt x="337873" y="173656"/>
                </a:lnTo>
                <a:lnTo>
                  <a:pt x="332714" y="175232"/>
                </a:lnTo>
                <a:lnTo>
                  <a:pt x="327391" y="176286"/>
                </a:lnTo>
                <a:lnTo>
                  <a:pt x="322067" y="177341"/>
                </a:lnTo>
                <a:lnTo>
                  <a:pt x="316706" y="177874"/>
                </a:lnTo>
                <a:lnTo>
                  <a:pt x="311280" y="177874"/>
                </a:lnTo>
                <a:lnTo>
                  <a:pt x="82584" y="177874"/>
                </a:lnTo>
                <a:lnTo>
                  <a:pt x="77159" y="177874"/>
                </a:lnTo>
                <a:lnTo>
                  <a:pt x="71797"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809688" y="1174757"/>
            <a:ext cx="38735" cy="38735"/>
          </a:xfrm>
          <a:custGeom>
            <a:avLst/>
            <a:gdLst/>
            <a:ahLst/>
            <a:cxnLst/>
            <a:rect l="l" t="t" r="r" b="b"/>
            <a:pathLst>
              <a:path w="38734" h="38734">
                <a:moveTo>
                  <a:pt x="21587" y="38119"/>
                </a:moveTo>
                <a:lnTo>
                  <a:pt x="16532" y="38119"/>
                </a:lnTo>
                <a:lnTo>
                  <a:pt x="14101" y="37166"/>
                </a:lnTo>
                <a:lnTo>
                  <a:pt x="0" y="21918"/>
                </a:lnTo>
                <a:lnTo>
                  <a:pt x="0" y="16200"/>
                </a:lnTo>
                <a:lnTo>
                  <a:pt x="11765" y="1905"/>
                </a:lnTo>
                <a:lnTo>
                  <a:pt x="14101" y="0"/>
                </a:lnTo>
                <a:lnTo>
                  <a:pt x="21587" y="0"/>
                </a:lnTo>
                <a:lnTo>
                  <a:pt x="24018" y="952"/>
                </a:lnTo>
                <a:lnTo>
                  <a:pt x="38119" y="16200"/>
                </a:lnTo>
                <a:lnTo>
                  <a:pt x="38119" y="21918"/>
                </a:lnTo>
                <a:lnTo>
                  <a:pt x="24018" y="37166"/>
                </a:lnTo>
                <a:lnTo>
                  <a:pt x="21587" y="38119"/>
                </a:lnTo>
                <a:close/>
              </a:path>
            </a:pathLst>
          </a:custGeom>
          <a:solidFill>
            <a:srgbClr val="000000"/>
          </a:solidFill>
        </p:spPr>
        <p:txBody>
          <a:bodyPr wrap="square" lIns="0" tIns="0" rIns="0" bIns="0" rtlCol="0"/>
          <a:lstStyle/>
          <a:p/>
        </p:txBody>
      </p:sp>
      <p:sp>
        <p:nvSpPr>
          <p:cNvPr id="8" name="object 8"/>
          <p:cNvSpPr/>
          <p:nvPr/>
        </p:nvSpPr>
        <p:spPr>
          <a:xfrm>
            <a:off x="809688" y="1641721"/>
            <a:ext cx="38735" cy="38735"/>
          </a:xfrm>
          <a:custGeom>
            <a:avLst/>
            <a:gdLst/>
            <a:ahLst/>
            <a:cxnLst/>
            <a:rect l="l" t="t" r="r" b="b"/>
            <a:pathLst>
              <a:path w="38734" h="38735">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9" name="object 9"/>
          <p:cNvSpPr/>
          <p:nvPr/>
        </p:nvSpPr>
        <p:spPr>
          <a:xfrm>
            <a:off x="809688" y="4881879"/>
            <a:ext cx="38735" cy="38735"/>
          </a:xfrm>
          <a:custGeom>
            <a:avLst/>
            <a:gdLst/>
            <a:ahLst/>
            <a:cxnLst/>
            <a:rect l="l" t="t" r="r" b="b"/>
            <a:pathLst>
              <a:path w="38734" h="38735">
                <a:moveTo>
                  <a:pt x="21587" y="38119"/>
                </a:moveTo>
                <a:lnTo>
                  <a:pt x="16532" y="38119"/>
                </a:lnTo>
                <a:lnTo>
                  <a:pt x="14101" y="37166"/>
                </a:lnTo>
                <a:lnTo>
                  <a:pt x="0" y="21918"/>
                </a:lnTo>
                <a:lnTo>
                  <a:pt x="0" y="16200"/>
                </a:lnTo>
                <a:lnTo>
                  <a:pt x="16532" y="0"/>
                </a:lnTo>
                <a:lnTo>
                  <a:pt x="21587" y="0"/>
                </a:lnTo>
                <a:lnTo>
                  <a:pt x="38119" y="16200"/>
                </a:lnTo>
                <a:lnTo>
                  <a:pt x="38119" y="21918"/>
                </a:lnTo>
                <a:lnTo>
                  <a:pt x="21587" y="38119"/>
                </a:lnTo>
                <a:close/>
              </a:path>
            </a:pathLst>
          </a:custGeom>
          <a:solidFill>
            <a:srgbClr val="000000"/>
          </a:solidFill>
        </p:spPr>
        <p:txBody>
          <a:bodyPr wrap="square" lIns="0" tIns="0" rIns="0" bIns="0" rtlCol="0"/>
          <a:lstStyle/>
          <a:p/>
        </p:txBody>
      </p:sp>
      <p:sp>
        <p:nvSpPr>
          <p:cNvPr id="10" name="object 10"/>
          <p:cNvSpPr txBox="1"/>
          <p:nvPr/>
        </p:nvSpPr>
        <p:spPr>
          <a:xfrm>
            <a:off x="805922" y="820324"/>
            <a:ext cx="1797050" cy="184150"/>
          </a:xfrm>
          <a:prstGeom prst="rect">
            <a:avLst/>
          </a:prstGeom>
        </p:spPr>
        <p:txBody>
          <a:bodyPr wrap="square" lIns="0" tIns="11430" rIns="0" bIns="0" rtlCol="0" vert="horz">
            <a:spAutoFit/>
          </a:bodyPr>
          <a:lstStyle/>
          <a:p>
            <a:pPr marL="12700">
              <a:lnSpc>
                <a:spcPct val="100000"/>
              </a:lnSpc>
              <a:spcBef>
                <a:spcPts val="90"/>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0">
                <a:latin typeface="DejaVu Sans"/>
                <a:cs typeface="DejaVu Sans"/>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10">
                <a:latin typeface="DejaVu Sans"/>
                <a:cs typeface="DejaVu Sans"/>
              </a:rPr>
              <a:t> = </a:t>
            </a:r>
            <a:r>
              <a:rPr dirty="0" sz="1050" spc="-10">
                <a:latin typeface="DejaVu Sans"/>
                <a:cs typeface="DejaVu Sans"/>
              </a:rPr>
              <a:t>−∞</a:t>
            </a:r>
            <a:endParaRPr sz="1050">
              <a:latin typeface="DejaVu Sans"/>
              <a:cs typeface="DejaVu Sans"/>
            </a:endParaRPr>
          </a:p>
        </p:txBody>
      </p:sp>
      <p:sp>
        <p:nvSpPr>
          <p:cNvPr id="11" name="object 11"/>
          <p:cNvSpPr txBox="1"/>
          <p:nvPr/>
        </p:nvSpPr>
        <p:spPr>
          <a:xfrm>
            <a:off x="772121" y="944818"/>
            <a:ext cx="1189355" cy="137795"/>
          </a:xfrm>
          <a:prstGeom prst="rect">
            <a:avLst/>
          </a:prstGeom>
        </p:spPr>
        <p:txBody>
          <a:bodyPr wrap="square" lIns="0" tIns="17145" rIns="0" bIns="0" rtlCol="0" vert="horz">
            <a:spAutoFit/>
          </a:bodyPr>
          <a:lstStyle/>
          <a:p>
            <a:pPr marL="12700">
              <a:lnSpc>
                <a:spcPct val="100000"/>
              </a:lnSpc>
              <a:spcBef>
                <a:spcPts val="135"/>
              </a:spcBef>
              <a:tabLst>
                <a:tab pos="946150" algn="l"/>
              </a:tabLst>
            </a:pPr>
            <a:r>
              <a:rPr dirty="0" sz="650" spc="45" i="1">
                <a:latin typeface="Arial"/>
                <a:cs typeface="Arial"/>
              </a:rPr>
              <a:t>x</a:t>
            </a:r>
            <a:r>
              <a:rPr dirty="0" sz="700" spc="85">
                <a:latin typeface="DejaVu Sans"/>
                <a:cs typeface="DejaVu Sans"/>
              </a:rPr>
              <a:t>→</a:t>
            </a:r>
            <a:r>
              <a:rPr dirty="0" sz="650" i="1">
                <a:latin typeface="Arial"/>
                <a:cs typeface="Arial"/>
              </a:rPr>
              <a:t>a</a:t>
            </a:r>
            <a:r>
              <a:rPr dirty="0" baseline="27777" sz="750" spc="-52">
                <a:latin typeface="DejaVu Sans"/>
                <a:cs typeface="DejaVu Sans"/>
              </a:rPr>
              <a:t>−</a:t>
            </a:r>
            <a:r>
              <a:rPr dirty="0" baseline="27777" sz="750">
                <a:latin typeface="DejaVu Sans"/>
                <a:cs typeface="DejaVu Sans"/>
              </a:rPr>
              <a:t>	</a:t>
            </a:r>
            <a:r>
              <a:rPr dirty="0" sz="650" spc="45" i="1">
                <a:latin typeface="Arial"/>
                <a:cs typeface="Arial"/>
              </a:rPr>
              <a:t>x</a:t>
            </a:r>
            <a:r>
              <a:rPr dirty="0" sz="700" spc="85">
                <a:latin typeface="DejaVu Sans"/>
                <a:cs typeface="DejaVu Sans"/>
              </a:rPr>
              <a:t>→</a:t>
            </a:r>
            <a:r>
              <a:rPr dirty="0" sz="650" i="1">
                <a:latin typeface="Arial"/>
                <a:cs typeface="Arial"/>
              </a:rPr>
              <a:t>a</a:t>
            </a:r>
            <a:r>
              <a:rPr dirty="0" baseline="27777" sz="750" spc="-52">
                <a:latin typeface="DejaVu Sans"/>
                <a:cs typeface="DejaVu Sans"/>
              </a:rPr>
              <a:t>−</a:t>
            </a:r>
            <a:endParaRPr baseline="27777" sz="750">
              <a:latin typeface="DejaVu Sans"/>
              <a:cs typeface="DejaVu Sans"/>
            </a:endParaRPr>
          </a:p>
        </p:txBody>
      </p:sp>
      <p:sp>
        <p:nvSpPr>
          <p:cNvPr id="12" name="object 12"/>
          <p:cNvSpPr txBox="1"/>
          <p:nvPr/>
        </p:nvSpPr>
        <p:spPr>
          <a:xfrm>
            <a:off x="805922" y="1047995"/>
            <a:ext cx="1798320" cy="423545"/>
          </a:xfrm>
          <a:prstGeom prst="rect">
            <a:avLst/>
          </a:prstGeom>
        </p:spPr>
        <p:txBody>
          <a:bodyPr wrap="square" lIns="0" tIns="59690" rIns="0" bIns="0" rtlCol="0" vert="horz">
            <a:spAutoFit/>
          </a:bodyPr>
          <a:lstStyle/>
          <a:p>
            <a:pPr algn="ctr" marR="52705">
              <a:lnSpc>
                <a:spcPct val="100000"/>
              </a:lnSpc>
              <a:spcBef>
                <a:spcPts val="470"/>
              </a:spcBef>
            </a:pPr>
            <a:r>
              <a:rPr dirty="0" sz="900" b="1">
                <a:latin typeface="Liberation Serif"/>
                <a:cs typeface="Liberation Serif"/>
              </a:rPr>
              <a:t>Infinite Limits </a:t>
            </a:r>
            <a:r>
              <a:rPr dirty="0" sz="900" spc="-5" b="1">
                <a:latin typeface="Liberation Serif"/>
                <a:cs typeface="Liberation Serif"/>
              </a:rPr>
              <a:t>from </a:t>
            </a:r>
            <a:r>
              <a:rPr dirty="0" sz="900" b="1">
                <a:latin typeface="Liberation Serif"/>
                <a:cs typeface="Liberation Serif"/>
              </a:rPr>
              <a:t>the</a:t>
            </a:r>
            <a:r>
              <a:rPr dirty="0" sz="900" spc="-40" b="1">
                <a:latin typeface="Liberation Serif"/>
                <a:cs typeface="Liberation Serif"/>
              </a:rPr>
              <a:t> </a:t>
            </a:r>
            <a:r>
              <a:rPr dirty="0" sz="900" b="1">
                <a:latin typeface="Liberation Serif"/>
                <a:cs typeface="Liberation Serif"/>
              </a:rPr>
              <a:t>Right</a:t>
            </a:r>
            <a:endParaRPr sz="900">
              <a:latin typeface="Liberation Serif"/>
              <a:cs typeface="Liberation Serif"/>
            </a:endParaRPr>
          </a:p>
          <a:p>
            <a:pPr algn="ctr">
              <a:lnSpc>
                <a:spcPct val="100000"/>
              </a:lnSpc>
              <a:spcBef>
                <a:spcPts val="425"/>
              </a:spcBef>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0">
                <a:latin typeface="DejaVu Sans"/>
                <a:cs typeface="DejaVu Sans"/>
              </a:rPr>
              <a:t>+∞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0">
                <a:latin typeface="DejaVu Sans"/>
                <a:cs typeface="DejaVu Sans"/>
              </a:rPr>
              <a:t> </a:t>
            </a:r>
            <a:r>
              <a:rPr dirty="0" sz="1050" spc="-110">
                <a:latin typeface="DejaVu Sans"/>
                <a:cs typeface="DejaVu Sans"/>
              </a:rPr>
              <a:t>= </a:t>
            </a:r>
            <a:r>
              <a:rPr dirty="0" sz="1050" spc="-10">
                <a:latin typeface="DejaVu Sans"/>
                <a:cs typeface="DejaVu Sans"/>
              </a:rPr>
              <a:t>−∞</a:t>
            </a:r>
            <a:endParaRPr sz="1050">
              <a:latin typeface="DejaVu Sans"/>
              <a:cs typeface="DejaVu Sans"/>
            </a:endParaRPr>
          </a:p>
        </p:txBody>
      </p:sp>
      <p:sp>
        <p:nvSpPr>
          <p:cNvPr id="13" name="object 13"/>
          <p:cNvSpPr txBox="1"/>
          <p:nvPr/>
        </p:nvSpPr>
        <p:spPr>
          <a:xfrm>
            <a:off x="772121" y="1421311"/>
            <a:ext cx="1189990" cy="137795"/>
          </a:xfrm>
          <a:prstGeom prst="rect">
            <a:avLst/>
          </a:prstGeom>
        </p:spPr>
        <p:txBody>
          <a:bodyPr wrap="square" lIns="0" tIns="17145" rIns="0" bIns="0" rtlCol="0" vert="horz">
            <a:spAutoFit/>
          </a:bodyPr>
          <a:lstStyle/>
          <a:p>
            <a:pPr marL="12700">
              <a:lnSpc>
                <a:spcPct val="100000"/>
              </a:lnSpc>
              <a:spcBef>
                <a:spcPts val="135"/>
              </a:spcBef>
              <a:tabLst>
                <a:tab pos="947419" algn="l"/>
              </a:tabLst>
            </a:pPr>
            <a:r>
              <a:rPr dirty="0" sz="650" spc="45" i="1">
                <a:latin typeface="Arial"/>
                <a:cs typeface="Arial"/>
              </a:rPr>
              <a:t>x</a:t>
            </a:r>
            <a:r>
              <a:rPr dirty="0" sz="700" spc="85">
                <a:latin typeface="DejaVu Sans"/>
                <a:cs typeface="DejaVu Sans"/>
              </a:rPr>
              <a:t>→</a:t>
            </a:r>
            <a:r>
              <a:rPr dirty="0" sz="650" i="1">
                <a:latin typeface="Arial"/>
                <a:cs typeface="Arial"/>
              </a:rPr>
              <a:t>a</a:t>
            </a:r>
            <a:r>
              <a:rPr dirty="0" baseline="33333" sz="750" spc="-52">
                <a:latin typeface="DejaVu Sans"/>
                <a:cs typeface="DejaVu Sans"/>
              </a:rPr>
              <a:t>+</a:t>
            </a:r>
            <a:r>
              <a:rPr dirty="0" baseline="33333" sz="750">
                <a:latin typeface="DejaVu Sans"/>
                <a:cs typeface="DejaVu Sans"/>
              </a:rPr>
              <a:t>	</a:t>
            </a:r>
            <a:r>
              <a:rPr dirty="0" sz="650" spc="45" i="1">
                <a:latin typeface="Arial"/>
                <a:cs typeface="Arial"/>
              </a:rPr>
              <a:t>x</a:t>
            </a:r>
            <a:r>
              <a:rPr dirty="0" sz="700" spc="85">
                <a:latin typeface="DejaVu Sans"/>
                <a:cs typeface="DejaVu Sans"/>
              </a:rPr>
              <a:t>→</a:t>
            </a:r>
            <a:r>
              <a:rPr dirty="0" sz="650" i="1">
                <a:latin typeface="Arial"/>
                <a:cs typeface="Arial"/>
              </a:rPr>
              <a:t>a</a:t>
            </a:r>
            <a:r>
              <a:rPr dirty="0" baseline="33333" sz="750" spc="-52">
                <a:latin typeface="DejaVu Sans"/>
                <a:cs typeface="DejaVu Sans"/>
              </a:rPr>
              <a:t>+</a:t>
            </a:r>
            <a:endParaRPr baseline="33333" sz="750">
              <a:latin typeface="DejaVu Sans"/>
              <a:cs typeface="DejaVu Sans"/>
            </a:endParaRPr>
          </a:p>
        </p:txBody>
      </p:sp>
      <p:sp>
        <p:nvSpPr>
          <p:cNvPr id="14" name="object 14"/>
          <p:cNvSpPr txBox="1"/>
          <p:nvPr/>
        </p:nvSpPr>
        <p:spPr>
          <a:xfrm>
            <a:off x="772121" y="1869216"/>
            <a:ext cx="20637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650" spc="5" i="1">
                <a:latin typeface="Arial"/>
                <a:cs typeface="Arial"/>
              </a:rPr>
              <a:t>a</a:t>
            </a:r>
            <a:endParaRPr sz="650">
              <a:latin typeface="Arial"/>
              <a:cs typeface="Arial"/>
            </a:endParaRPr>
          </a:p>
        </p:txBody>
      </p:sp>
      <p:sp>
        <p:nvSpPr>
          <p:cNvPr id="15" name="object 15"/>
          <p:cNvSpPr txBox="1"/>
          <p:nvPr/>
        </p:nvSpPr>
        <p:spPr>
          <a:xfrm>
            <a:off x="778077" y="1514959"/>
            <a:ext cx="2933700" cy="423545"/>
          </a:xfrm>
          <a:prstGeom prst="rect">
            <a:avLst/>
          </a:prstGeom>
        </p:spPr>
        <p:txBody>
          <a:bodyPr wrap="square" lIns="0" tIns="59690" rIns="0" bIns="0" rtlCol="0" vert="horz">
            <a:spAutoFit/>
          </a:bodyPr>
          <a:lstStyle/>
          <a:p>
            <a:pPr marL="166370">
              <a:lnSpc>
                <a:spcPct val="100000"/>
              </a:lnSpc>
              <a:spcBef>
                <a:spcPts val="470"/>
              </a:spcBef>
            </a:pPr>
            <a:r>
              <a:rPr dirty="0" sz="900" spc="-10" b="1">
                <a:latin typeface="Liberation Serif"/>
                <a:cs typeface="Liberation Serif"/>
              </a:rPr>
              <a:t>Two-Sided </a:t>
            </a:r>
            <a:r>
              <a:rPr dirty="0" sz="900" b="1">
                <a:latin typeface="Liberation Serif"/>
                <a:cs typeface="Liberation Serif"/>
              </a:rPr>
              <a:t>Infinite</a:t>
            </a:r>
            <a:r>
              <a:rPr dirty="0" sz="900" spc="5" b="1">
                <a:latin typeface="Liberation Serif"/>
                <a:cs typeface="Liberation Serif"/>
              </a:rPr>
              <a:t> </a:t>
            </a:r>
            <a:r>
              <a:rPr dirty="0" sz="900" b="1">
                <a:latin typeface="Liberation Serif"/>
                <a:cs typeface="Liberation Serif"/>
              </a:rPr>
              <a:t>Limits</a:t>
            </a:r>
            <a:endParaRPr sz="900">
              <a:latin typeface="Liberation Serif"/>
              <a:cs typeface="Liberation Serif"/>
            </a:endParaRPr>
          </a:p>
          <a:p>
            <a:pPr marL="12700">
              <a:lnSpc>
                <a:spcPct val="100000"/>
              </a:lnSpc>
              <a:spcBef>
                <a:spcPts val="425"/>
              </a:spcBef>
            </a:pPr>
            <a:r>
              <a:rPr dirty="0" sz="1050" spc="-65">
                <a:latin typeface="DejaVu Sans"/>
                <a:cs typeface="DejaVu Sans"/>
              </a:rPr>
              <a:t>lim</a:t>
            </a:r>
            <a:r>
              <a:rPr dirty="0" sz="1050" spc="-19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40">
                <a:latin typeface="DejaVu Sans"/>
                <a:cs typeface="DejaVu Sans"/>
              </a:rPr>
              <a:t> </a:t>
            </a:r>
            <a:r>
              <a:rPr dirty="0" sz="900">
                <a:latin typeface="Liberation Serif"/>
                <a:cs typeface="Liberation Serif"/>
              </a:rPr>
              <a:t>:</a:t>
            </a:r>
            <a:r>
              <a:rPr dirty="0" sz="900" spc="40">
                <a:latin typeface="Liberation Serif"/>
                <a:cs typeface="Liberation Serif"/>
              </a:rPr>
              <a:t> </a:t>
            </a:r>
            <a:r>
              <a:rPr dirty="0" sz="1050" spc="-65">
                <a:latin typeface="DejaVu Sans"/>
                <a:cs typeface="DejaVu Sans"/>
              </a:rPr>
              <a:t>lim</a:t>
            </a:r>
            <a:r>
              <a:rPr dirty="0" sz="1050" spc="2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160">
                <a:latin typeface="DejaVu Sans"/>
                <a:cs typeface="DejaVu Sans"/>
              </a:rPr>
              <a:t> </a:t>
            </a:r>
            <a:r>
              <a:rPr dirty="0" sz="900">
                <a:latin typeface="Liberation Serif"/>
                <a:cs typeface="Liberation Serif"/>
              </a:rPr>
              <a:t>and</a:t>
            </a:r>
            <a:r>
              <a:rPr dirty="0" sz="900" spc="40">
                <a:latin typeface="Liberation Serif"/>
                <a:cs typeface="Liberation Serif"/>
              </a:rPr>
              <a:t> </a:t>
            </a:r>
            <a:r>
              <a:rPr dirty="0" sz="1050" spc="-65">
                <a:latin typeface="DejaVu Sans"/>
                <a:cs typeface="DejaVu Sans"/>
              </a:rPr>
              <a:t>lim</a:t>
            </a:r>
            <a:r>
              <a:rPr dirty="0" sz="1050" spc="2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endParaRPr sz="1050">
              <a:latin typeface="DejaVu Sans"/>
              <a:cs typeface="DejaVu Sans"/>
            </a:endParaRPr>
          </a:p>
        </p:txBody>
      </p:sp>
      <p:sp>
        <p:nvSpPr>
          <p:cNvPr id="16" name="object 16"/>
          <p:cNvSpPr txBox="1"/>
          <p:nvPr/>
        </p:nvSpPr>
        <p:spPr>
          <a:xfrm>
            <a:off x="1686249" y="1888276"/>
            <a:ext cx="1383665" cy="137795"/>
          </a:xfrm>
          <a:prstGeom prst="rect">
            <a:avLst/>
          </a:prstGeom>
        </p:spPr>
        <p:txBody>
          <a:bodyPr wrap="square" lIns="0" tIns="17145" rIns="0" bIns="0" rtlCol="0" vert="horz">
            <a:spAutoFit/>
          </a:bodyPr>
          <a:lstStyle/>
          <a:p>
            <a:pPr marL="12700">
              <a:lnSpc>
                <a:spcPct val="100000"/>
              </a:lnSpc>
              <a:spcBef>
                <a:spcPts val="135"/>
              </a:spcBef>
              <a:tabLst>
                <a:tab pos="1141095" algn="l"/>
              </a:tabLst>
            </a:pPr>
            <a:r>
              <a:rPr dirty="0" sz="650" spc="45" i="1">
                <a:latin typeface="Arial"/>
                <a:cs typeface="Arial"/>
              </a:rPr>
              <a:t>x</a:t>
            </a:r>
            <a:r>
              <a:rPr dirty="0" sz="700" spc="85">
                <a:latin typeface="DejaVu Sans"/>
                <a:cs typeface="DejaVu Sans"/>
              </a:rPr>
              <a:t>→</a:t>
            </a:r>
            <a:r>
              <a:rPr dirty="0" sz="650" i="1">
                <a:latin typeface="Arial"/>
                <a:cs typeface="Arial"/>
              </a:rPr>
              <a:t>a</a:t>
            </a:r>
            <a:r>
              <a:rPr dirty="0" baseline="33333" sz="750" spc="-52">
                <a:latin typeface="DejaVu Sans"/>
                <a:cs typeface="DejaVu Sans"/>
              </a:rPr>
              <a:t>−</a:t>
            </a:r>
            <a:r>
              <a:rPr dirty="0" baseline="33333" sz="750">
                <a:latin typeface="DejaVu Sans"/>
                <a:cs typeface="DejaVu Sans"/>
              </a:rPr>
              <a:t>	</a:t>
            </a:r>
            <a:r>
              <a:rPr dirty="0" sz="650" spc="45" i="1">
                <a:latin typeface="Arial"/>
                <a:cs typeface="Arial"/>
              </a:rPr>
              <a:t>x</a:t>
            </a:r>
            <a:r>
              <a:rPr dirty="0" sz="700" spc="85">
                <a:latin typeface="DejaVu Sans"/>
                <a:cs typeface="DejaVu Sans"/>
              </a:rPr>
              <a:t>→</a:t>
            </a:r>
            <a:r>
              <a:rPr dirty="0" sz="650" i="1">
                <a:latin typeface="Arial"/>
                <a:cs typeface="Arial"/>
              </a:rPr>
              <a:t>a</a:t>
            </a:r>
            <a:r>
              <a:rPr dirty="0" baseline="33333" sz="750" spc="-52">
                <a:latin typeface="DejaVu Sans"/>
                <a:cs typeface="DejaVu Sans"/>
              </a:rPr>
              <a:t>+</a:t>
            </a:r>
            <a:endParaRPr baseline="33333" sz="750">
              <a:latin typeface="DejaVu Sans"/>
              <a:cs typeface="DejaVu Sans"/>
            </a:endParaRPr>
          </a:p>
        </p:txBody>
      </p:sp>
      <p:sp>
        <p:nvSpPr>
          <p:cNvPr id="17" name="object 17"/>
          <p:cNvSpPr txBox="1"/>
          <p:nvPr/>
        </p:nvSpPr>
        <p:spPr>
          <a:xfrm>
            <a:off x="772121" y="2021089"/>
            <a:ext cx="2939415" cy="262255"/>
          </a:xfrm>
          <a:prstGeom prst="rect">
            <a:avLst/>
          </a:prstGeom>
        </p:spPr>
        <p:txBody>
          <a:bodyPr wrap="square" lIns="0" tIns="11430" rIns="0" bIns="0" rtlCol="0" vert="horz">
            <a:spAutoFit/>
          </a:bodyPr>
          <a:lstStyle/>
          <a:p>
            <a:pPr marL="18415">
              <a:lnSpc>
                <a:spcPts val="1145"/>
              </a:lnSpc>
              <a:spcBef>
                <a:spcPts val="90"/>
              </a:spcBef>
            </a:pPr>
            <a:r>
              <a:rPr dirty="0" sz="1050" spc="-65">
                <a:latin typeface="DejaVu Sans"/>
                <a:cs typeface="DejaVu Sans"/>
              </a:rPr>
              <a:t>lim</a:t>
            </a:r>
            <a:r>
              <a:rPr dirty="0" sz="1050" spc="-19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40">
                <a:latin typeface="DejaVu Sans"/>
                <a:cs typeface="DejaVu Sans"/>
              </a:rPr>
              <a:t> </a:t>
            </a:r>
            <a:r>
              <a:rPr dirty="0" sz="900">
                <a:latin typeface="Liberation Serif"/>
                <a:cs typeface="Liberation Serif"/>
              </a:rPr>
              <a:t>:</a:t>
            </a:r>
            <a:r>
              <a:rPr dirty="0" sz="900" spc="40">
                <a:latin typeface="Liberation Serif"/>
                <a:cs typeface="Liberation Serif"/>
              </a:rPr>
              <a:t> </a:t>
            </a:r>
            <a:r>
              <a:rPr dirty="0" sz="1050" spc="-65">
                <a:latin typeface="DejaVu Sans"/>
                <a:cs typeface="DejaVu Sans"/>
              </a:rPr>
              <a:t>lim</a:t>
            </a:r>
            <a:r>
              <a:rPr dirty="0" sz="1050" spc="2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160">
                <a:latin typeface="DejaVu Sans"/>
                <a:cs typeface="DejaVu Sans"/>
              </a:rPr>
              <a:t> </a:t>
            </a:r>
            <a:r>
              <a:rPr dirty="0" sz="900">
                <a:latin typeface="Liberation Serif"/>
                <a:cs typeface="Liberation Serif"/>
              </a:rPr>
              <a:t>and</a:t>
            </a:r>
            <a:r>
              <a:rPr dirty="0" sz="900" spc="40">
                <a:latin typeface="Liberation Serif"/>
                <a:cs typeface="Liberation Serif"/>
              </a:rPr>
              <a:t> </a:t>
            </a:r>
            <a:r>
              <a:rPr dirty="0" sz="1050" spc="-65">
                <a:latin typeface="DejaVu Sans"/>
                <a:cs typeface="DejaVu Sans"/>
              </a:rPr>
              <a:t>lim</a:t>
            </a:r>
            <a:r>
              <a:rPr dirty="0" sz="1050" spc="2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endParaRPr sz="1050">
              <a:latin typeface="DejaVu Sans"/>
              <a:cs typeface="DejaVu Sans"/>
            </a:endParaRPr>
          </a:p>
          <a:p>
            <a:pPr marL="12700">
              <a:lnSpc>
                <a:spcPts val="725"/>
              </a:lnSpc>
              <a:tabLst>
                <a:tab pos="926465" algn="l"/>
                <a:tab pos="2054860" algn="l"/>
              </a:tabLst>
            </a:pPr>
            <a:r>
              <a:rPr dirty="0" baseline="8547" sz="975" spc="67" i="1">
                <a:latin typeface="Arial"/>
                <a:cs typeface="Arial"/>
              </a:rPr>
              <a:t>x</a:t>
            </a:r>
            <a:r>
              <a:rPr dirty="0" baseline="7936" sz="1050" spc="67">
                <a:latin typeface="DejaVu Sans"/>
                <a:cs typeface="DejaVu Sans"/>
              </a:rPr>
              <a:t>→</a:t>
            </a:r>
            <a:r>
              <a:rPr dirty="0" baseline="8547" sz="975" spc="67" i="1">
                <a:latin typeface="Arial"/>
                <a:cs typeface="Arial"/>
              </a:rPr>
              <a:t>a	</a:t>
            </a:r>
            <a:r>
              <a:rPr dirty="0" sz="650" spc="25" i="1">
                <a:latin typeface="Arial"/>
                <a:cs typeface="Arial"/>
              </a:rPr>
              <a:t>x</a:t>
            </a:r>
            <a:r>
              <a:rPr dirty="0" sz="700" spc="25">
                <a:latin typeface="DejaVu Sans"/>
                <a:cs typeface="DejaVu Sans"/>
              </a:rPr>
              <a:t>→</a:t>
            </a:r>
            <a:r>
              <a:rPr dirty="0" sz="650" spc="25" i="1">
                <a:latin typeface="Arial"/>
                <a:cs typeface="Arial"/>
              </a:rPr>
              <a:t>a</a:t>
            </a:r>
            <a:r>
              <a:rPr dirty="0" baseline="27777" sz="750" spc="37">
                <a:latin typeface="DejaVu Sans"/>
                <a:cs typeface="DejaVu Sans"/>
              </a:rPr>
              <a:t>−	</a:t>
            </a:r>
            <a:r>
              <a:rPr dirty="0" sz="650" spc="25" i="1">
                <a:latin typeface="Arial"/>
                <a:cs typeface="Arial"/>
              </a:rPr>
              <a:t>x</a:t>
            </a:r>
            <a:r>
              <a:rPr dirty="0" sz="700" spc="25">
                <a:latin typeface="DejaVu Sans"/>
                <a:cs typeface="DejaVu Sans"/>
              </a:rPr>
              <a:t>→</a:t>
            </a:r>
            <a:r>
              <a:rPr dirty="0" sz="650" spc="25" i="1">
                <a:latin typeface="Arial"/>
                <a:cs typeface="Arial"/>
              </a:rPr>
              <a:t>a</a:t>
            </a:r>
            <a:r>
              <a:rPr dirty="0" baseline="27777" sz="750" spc="37">
                <a:latin typeface="DejaVu Sans"/>
                <a:cs typeface="DejaVu Sans"/>
              </a:rPr>
              <a:t>+</a:t>
            </a:r>
            <a:endParaRPr baseline="27777" sz="750">
              <a:latin typeface="DejaVu Sans"/>
              <a:cs typeface="DejaVu Sans"/>
            </a:endParaRPr>
          </a:p>
        </p:txBody>
      </p:sp>
      <p:sp>
        <p:nvSpPr>
          <p:cNvPr id="18" name="object 18"/>
          <p:cNvSpPr txBox="1"/>
          <p:nvPr/>
        </p:nvSpPr>
        <p:spPr>
          <a:xfrm>
            <a:off x="772121" y="2277728"/>
            <a:ext cx="3007360" cy="213360"/>
          </a:xfrm>
          <a:prstGeom prst="rect">
            <a:avLst/>
          </a:prstGeom>
        </p:spPr>
        <p:txBody>
          <a:bodyPr wrap="square" lIns="0" tIns="15240" rIns="0" bIns="0" rtlCol="0" vert="horz">
            <a:spAutoFit/>
          </a:bodyPr>
          <a:lstStyle/>
          <a:p>
            <a:pPr algn="r" marR="188595">
              <a:lnSpc>
                <a:spcPts val="400"/>
              </a:lnSpc>
              <a:spcBef>
                <a:spcPts val="120"/>
              </a:spcBef>
            </a:pPr>
            <a:r>
              <a:rPr dirty="0" sz="500" spc="-75">
                <a:latin typeface="DejaVu Sans"/>
                <a:cs typeface="DejaVu Sans"/>
              </a:rPr>
              <a:t>2</a:t>
            </a:r>
            <a:endParaRPr sz="500">
              <a:latin typeface="DejaVu Sans"/>
              <a:cs typeface="DejaVu Sans"/>
            </a:endParaRPr>
          </a:p>
          <a:p>
            <a:pPr marL="12700">
              <a:lnSpc>
                <a:spcPts val="1060"/>
              </a:lnSpc>
            </a:pPr>
            <a:r>
              <a:rPr dirty="0" sz="900">
                <a:latin typeface="Liberation Serif"/>
                <a:cs typeface="Liberation Serif"/>
              </a:rPr>
              <a:t>For the following exercises, consider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47008" sz="975" spc="112" i="1">
                <a:latin typeface="Arial"/>
                <a:cs typeface="Arial"/>
              </a:rPr>
              <a:t>x </a:t>
            </a:r>
            <a:r>
              <a:rPr dirty="0" baseline="43650" sz="1050" spc="-120">
                <a:latin typeface="DejaVu Sans"/>
                <a:cs typeface="DejaVu Sans"/>
              </a:rPr>
              <a:t>−1</a:t>
            </a:r>
            <a:r>
              <a:rPr dirty="0" baseline="43650" sz="1050" spc="-37">
                <a:latin typeface="DejaVu Sans"/>
                <a:cs typeface="DejaVu Sans"/>
              </a:rPr>
              <a:t> </a:t>
            </a:r>
            <a:r>
              <a:rPr dirty="0" sz="1050" spc="-60">
                <a:latin typeface="DejaVu Sans"/>
                <a:cs typeface="DejaVu Sans"/>
              </a:rPr>
              <a:t>.</a:t>
            </a:r>
            <a:endParaRPr sz="1050">
              <a:latin typeface="DejaVu Sans"/>
              <a:cs typeface="DejaVu Sans"/>
            </a:endParaRPr>
          </a:p>
        </p:txBody>
      </p:sp>
      <p:sp>
        <p:nvSpPr>
          <p:cNvPr id="19" name="object 19"/>
          <p:cNvSpPr txBox="1"/>
          <p:nvPr/>
        </p:nvSpPr>
        <p:spPr>
          <a:xfrm>
            <a:off x="3482621" y="2402888"/>
            <a:ext cx="241300" cy="137795"/>
          </a:xfrm>
          <a:prstGeom prst="rect">
            <a:avLst/>
          </a:prstGeom>
        </p:spPr>
        <p:txBody>
          <a:bodyPr wrap="square" lIns="0" tIns="17145" rIns="0" bIns="0" rtlCol="0" vert="horz">
            <a:spAutoFit/>
          </a:bodyPr>
          <a:lstStyle/>
          <a:p>
            <a:pPr marL="12700">
              <a:lnSpc>
                <a:spcPct val="100000"/>
              </a:lnSpc>
              <a:spcBef>
                <a:spcPts val="135"/>
              </a:spcBef>
            </a:pPr>
            <a:r>
              <a:rPr dirty="0" sz="700" spc="-15">
                <a:latin typeface="DejaVu Sans"/>
                <a:cs typeface="DejaVu Sans"/>
              </a:rPr>
              <a:t>|</a:t>
            </a:r>
            <a:r>
              <a:rPr dirty="0" sz="650" spc="45" i="1">
                <a:latin typeface="Arial"/>
                <a:cs typeface="Arial"/>
              </a:rPr>
              <a:t>x</a:t>
            </a:r>
            <a:r>
              <a:rPr dirty="0" sz="700" spc="-65">
                <a:latin typeface="DejaVu Sans"/>
                <a:cs typeface="DejaVu Sans"/>
              </a:rPr>
              <a:t>−</a:t>
            </a:r>
            <a:r>
              <a:rPr dirty="0" sz="700" spc="-75">
                <a:latin typeface="DejaVu Sans"/>
                <a:cs typeface="DejaVu Sans"/>
              </a:rPr>
              <a:t>1</a:t>
            </a:r>
            <a:r>
              <a:rPr dirty="0" sz="700" spc="-45">
                <a:latin typeface="DejaVu Sans"/>
                <a:cs typeface="DejaVu Sans"/>
              </a:rPr>
              <a:t>|</a:t>
            </a:r>
            <a:endParaRPr sz="700">
              <a:latin typeface="DejaVu Sans"/>
              <a:cs typeface="DejaVu Sans"/>
            </a:endParaRPr>
          </a:p>
        </p:txBody>
      </p:sp>
      <p:sp>
        <p:nvSpPr>
          <p:cNvPr id="20" name="object 20"/>
          <p:cNvSpPr/>
          <p:nvPr/>
        </p:nvSpPr>
        <p:spPr>
          <a:xfrm>
            <a:off x="3487583" y="2408876"/>
            <a:ext cx="229235" cy="0"/>
          </a:xfrm>
          <a:custGeom>
            <a:avLst/>
            <a:gdLst/>
            <a:ahLst/>
            <a:cxnLst/>
            <a:rect l="l" t="t" r="r" b="b"/>
            <a:pathLst>
              <a:path w="229235" h="0">
                <a:moveTo>
                  <a:pt x="0" y="0"/>
                </a:moveTo>
                <a:lnTo>
                  <a:pt x="228717" y="0"/>
                </a:lnTo>
              </a:path>
            </a:pathLst>
          </a:custGeom>
          <a:ln w="9529">
            <a:solidFill>
              <a:srgbClr val="000000"/>
            </a:solidFill>
          </a:ln>
        </p:spPr>
        <p:txBody>
          <a:bodyPr wrap="square" lIns="0" tIns="0" rIns="0" bIns="0" rtlCol="0"/>
          <a:lstStyle/>
          <a:p/>
        </p:txBody>
      </p:sp>
      <p:sp>
        <p:nvSpPr>
          <p:cNvPr id="21" name="object 21"/>
          <p:cNvSpPr txBox="1"/>
          <p:nvPr/>
        </p:nvSpPr>
        <p:spPr>
          <a:xfrm>
            <a:off x="772121" y="2620136"/>
            <a:ext cx="6010275" cy="2497455"/>
          </a:xfrm>
          <a:prstGeom prst="rect">
            <a:avLst/>
          </a:prstGeom>
        </p:spPr>
        <p:txBody>
          <a:bodyPr wrap="square" lIns="0" tIns="12700" rIns="0" bIns="0" rtlCol="0" vert="horz">
            <a:spAutoFit/>
          </a:bodyPr>
          <a:lstStyle/>
          <a:p>
            <a:pPr marL="12700">
              <a:lnSpc>
                <a:spcPct val="100000"/>
              </a:lnSpc>
              <a:spcBef>
                <a:spcPts val="100"/>
              </a:spcBef>
            </a:pPr>
            <a:r>
              <a:rPr dirty="0" sz="1050" spc="-5">
                <a:solidFill>
                  <a:srgbClr val="1279C2"/>
                </a:solidFill>
                <a:latin typeface="Liberation Sans"/>
                <a:cs typeface="Liberation Sans"/>
              </a:rPr>
              <a:t>GLOSSARY</a:t>
            </a:r>
            <a:endParaRPr sz="1050">
              <a:latin typeface="Liberation Sans"/>
              <a:cs typeface="Liberation Sans"/>
            </a:endParaRPr>
          </a:p>
          <a:p>
            <a:pPr marL="12700">
              <a:lnSpc>
                <a:spcPct val="100000"/>
              </a:lnSpc>
              <a:spcBef>
                <a:spcPts val="840"/>
              </a:spcBef>
            </a:pPr>
            <a:r>
              <a:rPr dirty="0" sz="900" b="1">
                <a:latin typeface="Liberation Serif"/>
                <a:cs typeface="Liberation Serif"/>
              </a:rPr>
              <a:t>infinite</a:t>
            </a:r>
            <a:r>
              <a:rPr dirty="0" sz="900" spc="-5" b="1">
                <a:latin typeface="Liberation Serif"/>
                <a:cs typeface="Liberation Serif"/>
              </a:rPr>
              <a:t> </a:t>
            </a:r>
            <a:r>
              <a:rPr dirty="0" sz="900" b="1">
                <a:latin typeface="Liberation Serif"/>
                <a:cs typeface="Liberation Serif"/>
              </a:rPr>
              <a:t>limit</a:t>
            </a:r>
            <a:endParaRPr sz="900">
              <a:latin typeface="Liberation Serif"/>
              <a:cs typeface="Liberation Serif"/>
            </a:endParaRPr>
          </a:p>
          <a:p>
            <a:pPr marL="172720">
              <a:lnSpc>
                <a:spcPct val="100000"/>
              </a:lnSpc>
              <a:spcBef>
                <a:spcPts val="270"/>
              </a:spcBef>
            </a:pPr>
            <a:r>
              <a:rPr dirty="0" sz="900">
                <a:latin typeface="Liberation Serif"/>
                <a:cs typeface="Liberation Serif"/>
              </a:rPr>
              <a:t>A function has an infinite limit at a point </a:t>
            </a:r>
            <a:r>
              <a:rPr dirty="0" sz="900" i="1">
                <a:latin typeface="Liberation Serif"/>
                <a:cs typeface="Liberation Serif"/>
              </a:rPr>
              <a:t>a </a:t>
            </a:r>
            <a:r>
              <a:rPr dirty="0" sz="900">
                <a:latin typeface="Liberation Serif"/>
                <a:cs typeface="Liberation Serif"/>
              </a:rPr>
              <a:t>if it either increases or decreases without bound as it approaches</a:t>
            </a:r>
            <a:r>
              <a:rPr dirty="0" sz="900" spc="-55">
                <a:latin typeface="Liberation Serif"/>
                <a:cs typeface="Liberation Serif"/>
              </a:rPr>
              <a:t> </a:t>
            </a:r>
            <a:r>
              <a:rPr dirty="0" sz="900" i="1">
                <a:latin typeface="Liberation Serif"/>
                <a:cs typeface="Liberation Serif"/>
              </a:rPr>
              <a:t>a</a:t>
            </a:r>
            <a:endParaRPr sz="900">
              <a:latin typeface="Liberation Serif"/>
              <a:cs typeface="Liberation Serif"/>
            </a:endParaRPr>
          </a:p>
          <a:p>
            <a:pPr>
              <a:lnSpc>
                <a:spcPct val="100000"/>
              </a:lnSpc>
              <a:spcBef>
                <a:spcPts val="25"/>
              </a:spcBef>
            </a:pPr>
            <a:endParaRPr sz="800">
              <a:latin typeface="Times New Roman"/>
              <a:cs typeface="Times New Roman"/>
            </a:endParaRPr>
          </a:p>
          <a:p>
            <a:pPr marL="12700">
              <a:lnSpc>
                <a:spcPct val="100000"/>
              </a:lnSpc>
            </a:pPr>
            <a:r>
              <a:rPr dirty="0" sz="900" b="1">
                <a:latin typeface="Liberation Serif"/>
                <a:cs typeface="Liberation Serif"/>
              </a:rPr>
              <a:t>intuitive definition of the</a:t>
            </a:r>
            <a:r>
              <a:rPr dirty="0" sz="900" spc="-5" b="1">
                <a:latin typeface="Liberation Serif"/>
                <a:cs typeface="Liberation Serif"/>
              </a:rPr>
              <a:t> </a:t>
            </a:r>
            <a:r>
              <a:rPr dirty="0" sz="900" b="1">
                <a:latin typeface="Liberation Serif"/>
                <a:cs typeface="Liberation Serif"/>
              </a:rPr>
              <a:t>limit</a:t>
            </a:r>
            <a:endParaRPr sz="900">
              <a:latin typeface="Liberation Serif"/>
              <a:cs typeface="Liberation Serif"/>
            </a:endParaRPr>
          </a:p>
          <a:p>
            <a:pPr marL="172720">
              <a:lnSpc>
                <a:spcPct val="100000"/>
              </a:lnSpc>
              <a:spcBef>
                <a:spcPts val="125"/>
              </a:spcBef>
            </a:pPr>
            <a:r>
              <a:rPr dirty="0" sz="900">
                <a:latin typeface="Liberation Serif"/>
                <a:cs typeface="Liberation Serif"/>
              </a:rPr>
              <a:t>If</a:t>
            </a:r>
            <a:r>
              <a:rPr dirty="0" sz="900" spc="-5">
                <a:latin typeface="Liberation Serif"/>
                <a:cs typeface="Liberation Serif"/>
              </a:rPr>
              <a:t> </a:t>
            </a:r>
            <a:r>
              <a:rPr dirty="0" sz="900">
                <a:latin typeface="Liberation Serif"/>
                <a:cs typeface="Liberation Serif"/>
              </a:rPr>
              <a:t>all values of the</a:t>
            </a:r>
            <a:r>
              <a:rPr dirty="0" sz="900" spc="-5">
                <a:latin typeface="Liberation Serif"/>
                <a:cs typeface="Liberation Serif"/>
              </a:rPr>
              <a:t> </a:t>
            </a:r>
            <a:r>
              <a:rPr dirty="0" sz="900">
                <a:latin typeface="Liberation Serif"/>
                <a:cs typeface="Liberation Serif"/>
              </a:rPr>
              <a:t>function</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0">
                <a:latin typeface="DejaVu Sans"/>
                <a:cs typeface="DejaVu Sans"/>
              </a:rPr>
              <a:t> </a:t>
            </a:r>
            <a:r>
              <a:rPr dirty="0" sz="900">
                <a:latin typeface="Liberation Serif"/>
                <a:cs typeface="Liberation Serif"/>
              </a:rPr>
              <a:t>approach the real</a:t>
            </a:r>
            <a:r>
              <a:rPr dirty="0" sz="900" spc="-5">
                <a:latin typeface="Liberation Serif"/>
                <a:cs typeface="Liberation Serif"/>
              </a:rPr>
              <a:t> </a:t>
            </a:r>
            <a:r>
              <a:rPr dirty="0" sz="900">
                <a:latin typeface="Liberation Serif"/>
                <a:cs typeface="Liberation Serif"/>
              </a:rPr>
              <a:t>number L as the</a:t>
            </a:r>
            <a:r>
              <a:rPr dirty="0" sz="900" spc="-5">
                <a:latin typeface="Liberation Serif"/>
                <a:cs typeface="Liberation Serif"/>
              </a:rPr>
              <a:t> </a:t>
            </a:r>
            <a:r>
              <a:rPr dirty="0" sz="900">
                <a:latin typeface="Liberation Serif"/>
                <a:cs typeface="Liberation Serif"/>
              </a:rPr>
              <a:t>values of</a:t>
            </a:r>
            <a:r>
              <a:rPr dirty="0" sz="900" spc="-5">
                <a:latin typeface="Liberation Serif"/>
                <a:cs typeface="Liberation Serif"/>
              </a:rPr>
              <a:t> </a:t>
            </a:r>
            <a:r>
              <a:rPr dirty="0" sz="900" spc="-5" i="1">
                <a:latin typeface="Arial"/>
                <a:cs typeface="Arial"/>
              </a:rPr>
              <a:t>x</a:t>
            </a:r>
            <a:r>
              <a:rPr dirty="0" sz="1050" spc="-5">
                <a:latin typeface="DejaVu Sans"/>
                <a:cs typeface="DejaVu Sans"/>
              </a:rPr>
              <a:t>(≠</a:t>
            </a:r>
            <a:r>
              <a:rPr dirty="0" sz="1050" spc="-130">
                <a:latin typeface="DejaVu Sans"/>
                <a:cs typeface="DejaVu Sans"/>
              </a:rPr>
              <a:t> </a:t>
            </a:r>
            <a:r>
              <a:rPr dirty="0" sz="900" spc="-5" i="1">
                <a:latin typeface="Arial"/>
                <a:cs typeface="Arial"/>
              </a:rPr>
              <a:t>a</a:t>
            </a:r>
            <a:r>
              <a:rPr dirty="0" sz="1050" spc="-5">
                <a:latin typeface="DejaVu Sans"/>
                <a:cs typeface="DejaVu Sans"/>
              </a:rPr>
              <a:t>)</a:t>
            </a:r>
            <a:r>
              <a:rPr dirty="0" sz="1050" spc="-130">
                <a:latin typeface="DejaVu Sans"/>
                <a:cs typeface="DejaVu Sans"/>
              </a:rPr>
              <a:t> </a:t>
            </a:r>
            <a:r>
              <a:rPr dirty="0" sz="900">
                <a:latin typeface="Liberation Serif"/>
                <a:cs typeface="Liberation Serif"/>
              </a:rPr>
              <a:t>approach</a:t>
            </a:r>
            <a:r>
              <a:rPr dirty="0" sz="900" spc="-5">
                <a:latin typeface="Liberation Serif"/>
                <a:cs typeface="Liberation Serif"/>
              </a:rPr>
              <a:t> </a:t>
            </a:r>
            <a:r>
              <a:rPr dirty="0" sz="900">
                <a:latin typeface="Liberation Serif"/>
                <a:cs typeface="Liberation Serif"/>
              </a:rPr>
              <a:t>a,</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00">
                <a:latin typeface="DejaVu Sans"/>
                <a:cs typeface="DejaVu Sans"/>
              </a:rPr>
              <a:t> </a:t>
            </a:r>
            <a:r>
              <a:rPr dirty="0" sz="900">
                <a:latin typeface="Liberation Serif"/>
                <a:cs typeface="Liberation Serif"/>
              </a:rPr>
              <a:t>approaches L</a:t>
            </a:r>
            <a:endParaRPr sz="900">
              <a:latin typeface="Liberation Serif"/>
              <a:cs typeface="Liberation Serif"/>
            </a:endParaRPr>
          </a:p>
          <a:p>
            <a:pPr>
              <a:lnSpc>
                <a:spcPct val="100000"/>
              </a:lnSpc>
              <a:spcBef>
                <a:spcPts val="50"/>
              </a:spcBef>
            </a:pPr>
            <a:endParaRPr sz="750">
              <a:latin typeface="Times New Roman"/>
              <a:cs typeface="Times New Roman"/>
            </a:endParaRPr>
          </a:p>
          <a:p>
            <a:pPr marL="12700">
              <a:lnSpc>
                <a:spcPct val="100000"/>
              </a:lnSpc>
            </a:pPr>
            <a:r>
              <a:rPr dirty="0" sz="900" b="1">
                <a:latin typeface="Liberation Serif"/>
                <a:cs typeface="Liberation Serif"/>
              </a:rPr>
              <a:t>one-sided</a:t>
            </a:r>
            <a:r>
              <a:rPr dirty="0" sz="900" spc="-5" b="1">
                <a:latin typeface="Liberation Serif"/>
                <a:cs typeface="Liberation Serif"/>
              </a:rPr>
              <a:t> </a:t>
            </a:r>
            <a:r>
              <a:rPr dirty="0" sz="900" b="1">
                <a:latin typeface="Liberation Serif"/>
                <a:cs typeface="Liberation Serif"/>
              </a:rPr>
              <a:t>limit</a:t>
            </a:r>
            <a:endParaRPr sz="900">
              <a:latin typeface="Liberation Serif"/>
              <a:cs typeface="Liberation Serif"/>
            </a:endParaRPr>
          </a:p>
          <a:p>
            <a:pPr marL="172720">
              <a:lnSpc>
                <a:spcPct val="100000"/>
              </a:lnSpc>
              <a:spcBef>
                <a:spcPts val="270"/>
              </a:spcBef>
            </a:pPr>
            <a:r>
              <a:rPr dirty="0" sz="900">
                <a:latin typeface="Liberation Serif"/>
                <a:cs typeface="Liberation Serif"/>
              </a:rPr>
              <a:t>A one-sided limit of a function is a limit taken from either the left or the</a:t>
            </a:r>
            <a:r>
              <a:rPr dirty="0" sz="900" spc="-20">
                <a:latin typeface="Liberation Serif"/>
                <a:cs typeface="Liberation Serif"/>
              </a:rPr>
              <a:t> </a:t>
            </a:r>
            <a:r>
              <a:rPr dirty="0" sz="900">
                <a:latin typeface="Liberation Serif"/>
                <a:cs typeface="Liberation Serif"/>
              </a:rPr>
              <a:t>right</a:t>
            </a:r>
            <a:endParaRPr sz="900">
              <a:latin typeface="Liberation Serif"/>
              <a:cs typeface="Liberation Serif"/>
            </a:endParaRPr>
          </a:p>
          <a:p>
            <a:pPr>
              <a:lnSpc>
                <a:spcPct val="100000"/>
              </a:lnSpc>
              <a:spcBef>
                <a:spcPts val="25"/>
              </a:spcBef>
            </a:pPr>
            <a:endParaRPr sz="800">
              <a:latin typeface="Times New Roman"/>
              <a:cs typeface="Times New Roman"/>
            </a:endParaRPr>
          </a:p>
          <a:p>
            <a:pPr marL="12700">
              <a:lnSpc>
                <a:spcPct val="100000"/>
              </a:lnSpc>
              <a:spcBef>
                <a:spcPts val="5"/>
              </a:spcBef>
            </a:pPr>
            <a:r>
              <a:rPr dirty="0" sz="900" b="1">
                <a:latin typeface="Liberation Serif"/>
                <a:cs typeface="Liberation Serif"/>
              </a:rPr>
              <a:t>vertical</a:t>
            </a:r>
            <a:r>
              <a:rPr dirty="0" sz="900" spc="-5" b="1">
                <a:latin typeface="Liberation Serif"/>
                <a:cs typeface="Liberation Serif"/>
              </a:rPr>
              <a:t> </a:t>
            </a:r>
            <a:r>
              <a:rPr dirty="0" sz="900" b="1">
                <a:latin typeface="Liberation Serif"/>
                <a:cs typeface="Liberation Serif"/>
              </a:rPr>
              <a:t>asymptote</a:t>
            </a:r>
            <a:endParaRPr sz="900">
              <a:latin typeface="Liberation Serif"/>
              <a:cs typeface="Liberation Serif"/>
            </a:endParaRPr>
          </a:p>
          <a:p>
            <a:pPr marL="172720">
              <a:lnSpc>
                <a:spcPct val="100000"/>
              </a:lnSpc>
              <a:spcBef>
                <a:spcPts val="120"/>
              </a:spcBef>
            </a:pPr>
            <a:r>
              <a:rPr dirty="0" sz="900">
                <a:latin typeface="Liberation Serif"/>
                <a:cs typeface="Liberation Serif"/>
              </a:rPr>
              <a:t>A function has a vertical asymptote at </a:t>
            </a:r>
            <a:r>
              <a:rPr dirty="0" sz="900" spc="114" i="1">
                <a:latin typeface="Arial"/>
                <a:cs typeface="Arial"/>
              </a:rPr>
              <a:t>x </a:t>
            </a:r>
            <a:r>
              <a:rPr dirty="0" sz="1050" spc="-110">
                <a:latin typeface="DejaVu Sans"/>
                <a:cs typeface="DejaVu Sans"/>
              </a:rPr>
              <a:t>= </a:t>
            </a:r>
            <a:r>
              <a:rPr dirty="0" sz="900" spc="20" i="1">
                <a:latin typeface="Arial"/>
                <a:cs typeface="Arial"/>
              </a:rPr>
              <a:t>a </a:t>
            </a:r>
            <a:r>
              <a:rPr dirty="0" sz="900">
                <a:latin typeface="Liberation Serif"/>
                <a:cs typeface="Liberation Serif"/>
              </a:rPr>
              <a:t>if the limit as x approaches a from the right or left is</a:t>
            </a:r>
            <a:r>
              <a:rPr dirty="0" sz="900" spc="-150">
                <a:latin typeface="Liberation Serif"/>
                <a:cs typeface="Liberation Serif"/>
              </a:rPr>
              <a:t> </a:t>
            </a:r>
            <a:r>
              <a:rPr dirty="0" sz="900">
                <a:latin typeface="Liberation Serif"/>
                <a:cs typeface="Liberation Serif"/>
              </a:rPr>
              <a:t>infinite</a:t>
            </a:r>
            <a:endParaRPr sz="900">
              <a:latin typeface="Liberation Serif"/>
              <a:cs typeface="Liberation Serif"/>
            </a:endParaRPr>
          </a:p>
          <a:p>
            <a:pPr>
              <a:lnSpc>
                <a:spcPct val="100000"/>
              </a:lnSpc>
              <a:spcBef>
                <a:spcPts val="50"/>
              </a:spcBef>
            </a:pPr>
            <a:endParaRPr sz="750">
              <a:latin typeface="Times New Roman"/>
              <a:cs typeface="Times New Roman"/>
            </a:endParaRPr>
          </a:p>
          <a:p>
            <a:pPr marL="12700">
              <a:lnSpc>
                <a:spcPct val="100000"/>
              </a:lnSpc>
            </a:pPr>
            <a:r>
              <a:rPr dirty="0" sz="1050" spc="-5">
                <a:solidFill>
                  <a:srgbClr val="1279C2"/>
                </a:solidFill>
                <a:latin typeface="Liberation Sans"/>
                <a:cs typeface="Liberation Sans"/>
              </a:rPr>
              <a:t>CONTRIBUTORS</a:t>
            </a:r>
            <a:endParaRPr sz="1050">
              <a:latin typeface="Liberation Sans"/>
              <a:cs typeface="Liberation Sans"/>
            </a:endParaRPr>
          </a:p>
          <a:p>
            <a:pPr marL="172720" marR="5080">
              <a:lnSpc>
                <a:spcPct val="111200"/>
              </a:lnSpc>
              <a:spcBef>
                <a:spcPts val="195"/>
              </a:spcBef>
            </a:pPr>
            <a:r>
              <a:rPr dirty="0" sz="900">
                <a:latin typeface="Liberation Serif"/>
                <a:cs typeface="Liberation Serif"/>
              </a:rPr>
              <a:t>Gilbert Strang (MIT) and Edwin “Jed” Herman (Harvey Mudd) with many contributing authors. This content by OpenStax is  licensed with a </a:t>
            </a:r>
            <a:r>
              <a:rPr dirty="0" sz="900" spc="-10">
                <a:latin typeface="Liberation Serif"/>
                <a:cs typeface="Liberation Serif"/>
              </a:rPr>
              <a:t>CC-BY-SA-NC </a:t>
            </a:r>
            <a:r>
              <a:rPr dirty="0" sz="900">
                <a:latin typeface="Liberation Serif"/>
                <a:cs typeface="Liberation Serif"/>
              </a:rPr>
              <a:t>4.0 license. Download for free at </a:t>
            </a:r>
            <a:r>
              <a:rPr dirty="0" sz="900" spc="-5">
                <a:solidFill>
                  <a:srgbClr val="2FB3F5"/>
                </a:solidFill>
                <a:latin typeface="Liberation Serif"/>
                <a:cs typeface="Liberation Serif"/>
                <a:hlinkClick r:id="rId4"/>
              </a:rPr>
              <a:t>http://cnx.org</a:t>
            </a:r>
            <a:r>
              <a:rPr dirty="0" sz="900" spc="-5">
                <a:latin typeface="Liberation Serif"/>
                <a:cs typeface="Liberation Serif"/>
                <a:hlinkClick r:id="rId4"/>
              </a:rPr>
              <a:t>.</a:t>
            </a:r>
            <a:endParaRPr sz="900">
              <a:latin typeface="Liberation Serif"/>
              <a:cs typeface="Liberation Serif"/>
            </a:endParaRPr>
          </a:p>
        </p:txBody>
      </p:sp>
      <p:sp>
        <p:nvSpPr>
          <p:cNvPr id="22" name="object 22"/>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3" name="object 23"/>
          <p:cNvSpPr txBox="1"/>
          <p:nvPr/>
        </p:nvSpPr>
        <p:spPr>
          <a:xfrm>
            <a:off x="3601970" y="10336745"/>
            <a:ext cx="370205" cy="144145"/>
          </a:xfrm>
          <a:prstGeom prst="rect">
            <a:avLst/>
          </a:prstGeom>
        </p:spPr>
        <p:txBody>
          <a:bodyPr wrap="square" lIns="0" tIns="5080" rIns="0" bIns="0" rtlCol="0" vert="horz">
            <a:spAutoFit/>
          </a:bodyPr>
          <a:lstStyle/>
          <a:p>
            <a:pPr marL="12700">
              <a:lnSpc>
                <a:spcPct val="100000"/>
              </a:lnSpc>
              <a:spcBef>
                <a:spcPts val="40"/>
              </a:spcBef>
            </a:pPr>
            <a:r>
              <a:rPr dirty="0" sz="800" spc="10">
                <a:solidFill>
                  <a:srgbClr val="3737BE"/>
                </a:solidFill>
                <a:latin typeface="DejaVu Sans"/>
                <a:cs typeface="DejaVu Sans"/>
              </a:rPr>
              <a:t>2.2.</a:t>
            </a:r>
            <a:fld id="{81D60167-4931-47E6-BA6A-407CBD079E47}" type="slidenum">
              <a:rPr dirty="0" sz="800" spc="10">
                <a:solidFill>
                  <a:srgbClr val="3737BE"/>
                </a:solidFill>
                <a:latin typeface="DejaVu Sans"/>
                <a:cs typeface="DejaVu Sans"/>
              </a:rPr>
              <a:t>10</a:t>
            </a:fld>
            <a:endParaRPr sz="800">
              <a:latin typeface="DejaVu Sans"/>
              <a:cs typeface="DejaVu Sans"/>
            </a:endParaRPr>
          </a:p>
        </p:txBody>
      </p:sp>
      <p:sp>
        <p:nvSpPr>
          <p:cNvPr id="24" name="object 24"/>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901"/>
            <a:ext cx="5994400" cy="3497579"/>
          </a:xfrm>
          <a:custGeom>
            <a:avLst/>
            <a:gdLst/>
            <a:ahLst/>
            <a:cxnLst/>
            <a:rect l="l" t="t" r="r" b="b"/>
            <a:pathLst>
              <a:path w="5994400" h="3497579">
                <a:moveTo>
                  <a:pt x="5946764" y="3497457"/>
                </a:moveTo>
                <a:lnTo>
                  <a:pt x="47544" y="3497457"/>
                </a:lnTo>
                <a:lnTo>
                  <a:pt x="38141" y="3496593"/>
                </a:lnTo>
                <a:lnTo>
                  <a:pt x="3488" y="3468107"/>
                </a:lnTo>
                <a:lnTo>
                  <a:pt x="0" y="0"/>
                </a:lnTo>
                <a:lnTo>
                  <a:pt x="5994292" y="0"/>
                </a:lnTo>
                <a:lnTo>
                  <a:pt x="5994292" y="3449917"/>
                </a:lnTo>
                <a:lnTo>
                  <a:pt x="5993426" y="3459324"/>
                </a:lnTo>
                <a:lnTo>
                  <a:pt x="5964940" y="3493973"/>
                </a:lnTo>
                <a:lnTo>
                  <a:pt x="5946764" y="3497457"/>
                </a:lnTo>
                <a:close/>
              </a:path>
            </a:pathLst>
          </a:custGeom>
          <a:solidFill>
            <a:srgbClr val="87BF07">
              <a:alpha val="3138"/>
            </a:srgbClr>
          </a:solidFill>
        </p:spPr>
        <p:txBody>
          <a:bodyPr wrap="square" lIns="0" tIns="0" rIns="0" bIns="0" rtlCol="0"/>
          <a:lstStyle/>
          <a:p/>
        </p:txBody>
      </p:sp>
      <p:sp>
        <p:nvSpPr>
          <p:cNvPr id="8" name="object 8"/>
          <p:cNvSpPr/>
          <p:nvPr/>
        </p:nvSpPr>
        <p:spPr>
          <a:xfrm>
            <a:off x="790628" y="850901"/>
            <a:ext cx="5975350" cy="3488054"/>
          </a:xfrm>
          <a:custGeom>
            <a:avLst/>
            <a:gdLst/>
            <a:ahLst/>
            <a:cxnLst/>
            <a:rect l="l" t="t" r="r" b="b"/>
            <a:pathLst>
              <a:path w="5975350" h="3488054">
                <a:moveTo>
                  <a:pt x="5942163" y="3487927"/>
                </a:moveTo>
                <a:lnTo>
                  <a:pt x="33064" y="3487927"/>
                </a:lnTo>
                <a:lnTo>
                  <a:pt x="28201" y="3486974"/>
                </a:lnTo>
                <a:lnTo>
                  <a:pt x="967" y="3459719"/>
                </a:lnTo>
                <a:lnTo>
                  <a:pt x="0" y="3454859"/>
                </a:lnTo>
                <a:lnTo>
                  <a:pt x="0" y="0"/>
                </a:lnTo>
                <a:lnTo>
                  <a:pt x="5975232" y="0"/>
                </a:lnTo>
                <a:lnTo>
                  <a:pt x="5975232" y="3454859"/>
                </a:lnTo>
                <a:lnTo>
                  <a:pt x="5951703" y="3485068"/>
                </a:lnTo>
                <a:lnTo>
                  <a:pt x="5942163" y="3487927"/>
                </a:lnTo>
                <a:close/>
              </a:path>
            </a:pathLst>
          </a:custGeom>
          <a:solidFill>
            <a:srgbClr val="000000">
              <a:alpha val="50199"/>
            </a:srgbClr>
          </a:solidFill>
        </p:spPr>
        <p:txBody>
          <a:bodyPr wrap="square" lIns="0" tIns="0" rIns="0" bIns="0" rtlCol="0"/>
          <a:lstStyle/>
          <a:p/>
        </p:txBody>
      </p:sp>
      <p:sp>
        <p:nvSpPr>
          <p:cNvPr id="9" name="object 9"/>
          <p:cNvSpPr/>
          <p:nvPr/>
        </p:nvSpPr>
        <p:spPr>
          <a:xfrm>
            <a:off x="781107" y="4596140"/>
            <a:ext cx="5994400" cy="4831715"/>
          </a:xfrm>
          <a:custGeom>
            <a:avLst/>
            <a:gdLst/>
            <a:ahLst/>
            <a:cxnLst/>
            <a:rect l="l" t="t" r="r" b="b"/>
            <a:pathLst>
              <a:path w="5994400" h="4831715">
                <a:moveTo>
                  <a:pt x="5946833" y="4831642"/>
                </a:moveTo>
                <a:lnTo>
                  <a:pt x="47459" y="4831642"/>
                </a:lnTo>
                <a:lnTo>
                  <a:pt x="38133" y="4830785"/>
                </a:lnTo>
                <a:lnTo>
                  <a:pt x="3480" y="4802299"/>
                </a:lnTo>
                <a:lnTo>
                  <a:pt x="0" y="47579"/>
                </a:lnTo>
                <a:lnTo>
                  <a:pt x="863" y="38155"/>
                </a:lnTo>
                <a:lnTo>
                  <a:pt x="29348" y="3493"/>
                </a:lnTo>
                <a:lnTo>
                  <a:pt x="47641" y="0"/>
                </a:lnTo>
                <a:lnTo>
                  <a:pt x="5946651" y="0"/>
                </a:lnTo>
                <a:lnTo>
                  <a:pt x="5986435" y="21297"/>
                </a:lnTo>
                <a:lnTo>
                  <a:pt x="5994283" y="47579"/>
                </a:lnTo>
                <a:lnTo>
                  <a:pt x="5994283" y="4784109"/>
                </a:lnTo>
                <a:lnTo>
                  <a:pt x="5972995" y="4823802"/>
                </a:lnTo>
                <a:lnTo>
                  <a:pt x="5946833" y="4831642"/>
                </a:lnTo>
                <a:close/>
              </a:path>
            </a:pathLst>
          </a:custGeom>
          <a:solidFill>
            <a:srgbClr val="0753BF">
              <a:alpha val="3138"/>
            </a:srgbClr>
          </a:solidFill>
        </p:spPr>
        <p:txBody>
          <a:bodyPr wrap="square" lIns="0" tIns="0" rIns="0" bIns="0" rtlCol="0"/>
          <a:lstStyle/>
          <a:p/>
        </p:txBody>
      </p:sp>
      <p:sp>
        <p:nvSpPr>
          <p:cNvPr id="10" name="object 10"/>
          <p:cNvSpPr/>
          <p:nvPr/>
        </p:nvSpPr>
        <p:spPr>
          <a:xfrm>
            <a:off x="781098" y="4596140"/>
            <a:ext cx="5994400" cy="4831715"/>
          </a:xfrm>
          <a:custGeom>
            <a:avLst/>
            <a:gdLst/>
            <a:ahLst/>
            <a:cxnLst/>
            <a:rect l="l" t="t" r="r" b="b"/>
            <a:pathLst>
              <a:path w="5994400" h="4831715">
                <a:moveTo>
                  <a:pt x="5946660" y="4831659"/>
                </a:moveTo>
                <a:lnTo>
                  <a:pt x="47649" y="4831659"/>
                </a:lnTo>
                <a:lnTo>
                  <a:pt x="38141" y="4830785"/>
                </a:lnTo>
                <a:lnTo>
                  <a:pt x="3488" y="4802299"/>
                </a:lnTo>
                <a:lnTo>
                  <a:pt x="0" y="4784018"/>
                </a:lnTo>
                <a:lnTo>
                  <a:pt x="2" y="47644"/>
                </a:lnTo>
                <a:lnTo>
                  <a:pt x="21295" y="7856"/>
                </a:lnTo>
                <a:lnTo>
                  <a:pt x="47649" y="0"/>
                </a:lnTo>
                <a:lnTo>
                  <a:pt x="5946660" y="0"/>
                </a:lnTo>
                <a:lnTo>
                  <a:pt x="5956157" y="873"/>
                </a:lnTo>
                <a:lnTo>
                  <a:pt x="5964940" y="3493"/>
                </a:lnTo>
                <a:lnTo>
                  <a:pt x="5973003" y="7856"/>
                </a:lnTo>
                <a:lnTo>
                  <a:pt x="5975009" y="9525"/>
                </a:lnTo>
                <a:lnTo>
                  <a:pt x="42594" y="9525"/>
                </a:lnTo>
                <a:lnTo>
                  <a:pt x="37731" y="10478"/>
                </a:lnTo>
                <a:lnTo>
                  <a:pt x="10497" y="37733"/>
                </a:lnTo>
                <a:lnTo>
                  <a:pt x="9529" y="42593"/>
                </a:lnTo>
                <a:lnTo>
                  <a:pt x="9529" y="4789043"/>
                </a:lnTo>
                <a:lnTo>
                  <a:pt x="33061" y="4819253"/>
                </a:lnTo>
                <a:lnTo>
                  <a:pt x="42594" y="4822112"/>
                </a:lnTo>
                <a:lnTo>
                  <a:pt x="5975035" y="4822112"/>
                </a:lnTo>
                <a:lnTo>
                  <a:pt x="5973003" y="4823802"/>
                </a:lnTo>
                <a:lnTo>
                  <a:pt x="5964940" y="4828165"/>
                </a:lnTo>
                <a:lnTo>
                  <a:pt x="5956157" y="4830785"/>
                </a:lnTo>
                <a:lnTo>
                  <a:pt x="5946660" y="4831659"/>
                </a:lnTo>
                <a:close/>
              </a:path>
              <a:path w="5994400" h="4831715">
                <a:moveTo>
                  <a:pt x="5975035" y="4822112"/>
                </a:moveTo>
                <a:lnTo>
                  <a:pt x="5951693" y="4822112"/>
                </a:lnTo>
                <a:lnTo>
                  <a:pt x="5956563" y="4821159"/>
                </a:lnTo>
                <a:lnTo>
                  <a:pt x="5961232" y="4819253"/>
                </a:lnTo>
                <a:lnTo>
                  <a:pt x="5984762" y="4789043"/>
                </a:lnTo>
                <a:lnTo>
                  <a:pt x="5984762" y="42593"/>
                </a:lnTo>
                <a:lnTo>
                  <a:pt x="5961232" y="12384"/>
                </a:lnTo>
                <a:lnTo>
                  <a:pt x="5951693" y="9525"/>
                </a:lnTo>
                <a:lnTo>
                  <a:pt x="5975009" y="9525"/>
                </a:lnTo>
                <a:lnTo>
                  <a:pt x="5994298" y="47644"/>
                </a:lnTo>
                <a:lnTo>
                  <a:pt x="5994300" y="4784018"/>
                </a:lnTo>
                <a:lnTo>
                  <a:pt x="5993426" y="4793516"/>
                </a:lnTo>
                <a:lnTo>
                  <a:pt x="5990806" y="4802299"/>
                </a:lnTo>
                <a:lnTo>
                  <a:pt x="5986443" y="4810362"/>
                </a:lnTo>
                <a:lnTo>
                  <a:pt x="5980340" y="4817699"/>
                </a:lnTo>
                <a:lnTo>
                  <a:pt x="5975035" y="4822112"/>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480102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781098" y="9475440"/>
            <a:ext cx="5994400" cy="638175"/>
          </a:xfrm>
          <a:custGeom>
            <a:avLst/>
            <a:gdLst/>
            <a:ahLst/>
            <a:cxnLst/>
            <a:rect l="l" t="t" r="r" b="b"/>
            <a:pathLst>
              <a:path w="5994400" h="638175">
                <a:moveTo>
                  <a:pt x="5994292" y="637824"/>
                </a:moveTo>
                <a:lnTo>
                  <a:pt x="0" y="637824"/>
                </a:lnTo>
                <a:lnTo>
                  <a:pt x="8" y="47579"/>
                </a:lnTo>
                <a:lnTo>
                  <a:pt x="21295" y="7856"/>
                </a:lnTo>
                <a:lnTo>
                  <a:pt x="47649" y="0"/>
                </a:lnTo>
                <a:lnTo>
                  <a:pt x="5946660" y="0"/>
                </a:lnTo>
                <a:lnTo>
                  <a:pt x="5986443" y="21310"/>
                </a:lnTo>
                <a:lnTo>
                  <a:pt x="5994292" y="47579"/>
                </a:lnTo>
                <a:lnTo>
                  <a:pt x="5994292" y="637824"/>
                </a:lnTo>
                <a:close/>
              </a:path>
            </a:pathLst>
          </a:custGeom>
          <a:solidFill>
            <a:srgbClr val="0753BF">
              <a:alpha val="3138"/>
            </a:srgbClr>
          </a:solidFill>
        </p:spPr>
        <p:txBody>
          <a:bodyPr wrap="square" lIns="0" tIns="0" rIns="0" bIns="0" rtlCol="0"/>
          <a:lstStyle/>
          <a:p/>
        </p:txBody>
      </p:sp>
      <p:sp>
        <p:nvSpPr>
          <p:cNvPr id="13" name="object 13"/>
          <p:cNvSpPr/>
          <p:nvPr/>
        </p:nvSpPr>
        <p:spPr>
          <a:xfrm>
            <a:off x="781098" y="9475440"/>
            <a:ext cx="5994400" cy="638175"/>
          </a:xfrm>
          <a:custGeom>
            <a:avLst/>
            <a:gdLst/>
            <a:ahLst/>
            <a:cxnLst/>
            <a:rect l="l" t="t" r="r" b="b"/>
            <a:pathLst>
              <a:path w="5994400" h="638175">
                <a:moveTo>
                  <a:pt x="9529" y="637824"/>
                </a:moveTo>
                <a:lnTo>
                  <a:pt x="0" y="637824"/>
                </a:lnTo>
                <a:lnTo>
                  <a:pt x="0" y="47670"/>
                </a:lnTo>
                <a:lnTo>
                  <a:pt x="21295" y="7856"/>
                </a:lnTo>
                <a:lnTo>
                  <a:pt x="47649" y="0"/>
                </a:lnTo>
                <a:lnTo>
                  <a:pt x="5946660" y="0"/>
                </a:lnTo>
                <a:lnTo>
                  <a:pt x="5956157" y="873"/>
                </a:lnTo>
                <a:lnTo>
                  <a:pt x="5964940" y="3493"/>
                </a:lnTo>
                <a:lnTo>
                  <a:pt x="5973003" y="7856"/>
                </a:lnTo>
                <a:lnTo>
                  <a:pt x="5975005" y="9522"/>
                </a:lnTo>
                <a:lnTo>
                  <a:pt x="42594" y="9522"/>
                </a:lnTo>
                <a:lnTo>
                  <a:pt x="37731" y="10475"/>
                </a:lnTo>
                <a:lnTo>
                  <a:pt x="10497" y="37730"/>
                </a:lnTo>
                <a:lnTo>
                  <a:pt x="9529" y="42591"/>
                </a:lnTo>
                <a:lnTo>
                  <a:pt x="9529" y="637824"/>
                </a:lnTo>
                <a:close/>
              </a:path>
              <a:path w="5994400" h="638175">
                <a:moveTo>
                  <a:pt x="5994300" y="637824"/>
                </a:moveTo>
                <a:lnTo>
                  <a:pt x="5984762" y="637824"/>
                </a:lnTo>
                <a:lnTo>
                  <a:pt x="5984762" y="42591"/>
                </a:lnTo>
                <a:lnTo>
                  <a:pt x="5983790" y="37730"/>
                </a:lnTo>
                <a:lnTo>
                  <a:pt x="5956563" y="10475"/>
                </a:lnTo>
                <a:lnTo>
                  <a:pt x="5951693" y="9522"/>
                </a:lnTo>
                <a:lnTo>
                  <a:pt x="5975005" y="9522"/>
                </a:lnTo>
                <a:lnTo>
                  <a:pt x="5994300" y="47670"/>
                </a:lnTo>
                <a:lnTo>
                  <a:pt x="5994300" y="637824"/>
                </a:lnTo>
                <a:close/>
              </a:path>
            </a:pathLst>
          </a:custGeom>
          <a:solidFill>
            <a:srgbClr val="000000">
              <a:alpha val="50199"/>
            </a:srgbClr>
          </a:solidFill>
        </p:spPr>
        <p:txBody>
          <a:bodyPr wrap="square" lIns="0" tIns="0" rIns="0" bIns="0" rtlCol="0"/>
          <a:lstStyle/>
          <a:p/>
        </p:txBody>
      </p:sp>
      <p:sp>
        <p:nvSpPr>
          <p:cNvPr id="14" name="object 14"/>
          <p:cNvSpPr/>
          <p:nvPr/>
        </p:nvSpPr>
        <p:spPr>
          <a:xfrm>
            <a:off x="857337" y="9680324"/>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5" name="object 15"/>
          <p:cNvSpPr txBox="1"/>
          <p:nvPr/>
        </p:nvSpPr>
        <p:spPr>
          <a:xfrm>
            <a:off x="848360" y="6432232"/>
            <a:ext cx="537019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Note: The values in this table were obtained using a calculator and using all the places given in the calculator</a:t>
            </a:r>
            <a:r>
              <a:rPr dirty="0" sz="900" spc="-100">
                <a:latin typeface="Liberation Serif"/>
                <a:cs typeface="Liberation Serif"/>
              </a:rPr>
              <a:t> </a:t>
            </a:r>
            <a:r>
              <a:rPr dirty="0" sz="900">
                <a:latin typeface="Liberation Serif"/>
                <a:cs typeface="Liberation Serif"/>
              </a:rPr>
              <a:t>output.</a:t>
            </a:r>
            <a:endParaRPr sz="900">
              <a:latin typeface="Liberation Serif"/>
              <a:cs typeface="Liberation Serif"/>
            </a:endParaRPr>
          </a:p>
        </p:txBody>
      </p:sp>
      <p:sp>
        <p:nvSpPr>
          <p:cNvPr id="16" name="object 16"/>
          <p:cNvSpPr txBox="1"/>
          <p:nvPr/>
        </p:nvSpPr>
        <p:spPr>
          <a:xfrm>
            <a:off x="1955764" y="9796279"/>
            <a:ext cx="156908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using a table of functional</a:t>
            </a:r>
            <a:r>
              <a:rPr dirty="0" sz="900" spc="-95">
                <a:latin typeface="Liberation Serif"/>
                <a:cs typeface="Liberation Serif"/>
              </a:rPr>
              <a:t> </a:t>
            </a:r>
            <a:r>
              <a:rPr dirty="0" sz="900">
                <a:latin typeface="Liberation Serif"/>
                <a:cs typeface="Liberation Serif"/>
              </a:rPr>
              <a:t>values.</a:t>
            </a:r>
            <a:endParaRPr sz="900">
              <a:latin typeface="Liberation Serif"/>
              <a:cs typeface="Liberation Serif"/>
            </a:endParaRPr>
          </a:p>
        </p:txBody>
      </p:sp>
      <p:sp>
        <p:nvSpPr>
          <p:cNvPr id="17" name="object 17"/>
          <p:cNvSpPr txBox="1"/>
          <p:nvPr/>
        </p:nvSpPr>
        <p:spPr>
          <a:xfrm>
            <a:off x="848360" y="820469"/>
            <a:ext cx="5855970" cy="714375"/>
          </a:xfrm>
          <a:prstGeom prst="rect">
            <a:avLst/>
          </a:prstGeom>
        </p:spPr>
        <p:txBody>
          <a:bodyPr wrap="square" lIns="0" tIns="11430" rIns="0" bIns="0" rtlCol="0" vert="horz">
            <a:spAutoFit/>
          </a:bodyPr>
          <a:lstStyle/>
          <a:p>
            <a:pPr marL="12700">
              <a:lnSpc>
                <a:spcPts val="1105"/>
              </a:lnSpc>
              <a:spcBef>
                <a:spcPts val="90"/>
              </a:spcBef>
            </a:pPr>
            <a:r>
              <a:rPr dirty="0" sz="900">
                <a:latin typeface="Liberation Serif"/>
                <a:cs typeface="Liberation Serif"/>
              </a:rPr>
              <a:t>1. </a:t>
            </a:r>
            <a:r>
              <a:rPr dirty="0" sz="900" spc="-35">
                <a:latin typeface="Liberation Serif"/>
                <a:cs typeface="Liberation Serif"/>
              </a:rPr>
              <a:t>To </a:t>
            </a:r>
            <a:r>
              <a:rPr dirty="0" sz="900">
                <a:latin typeface="Liberation Serif"/>
                <a:cs typeface="Liberation Serif"/>
              </a:rPr>
              <a:t>evaluate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70">
                <a:latin typeface="DejaVu Sans"/>
                <a:cs typeface="DejaVu Sans"/>
              </a:rPr>
              <a:t> </a:t>
            </a:r>
            <a:r>
              <a:rPr dirty="0" sz="900">
                <a:latin typeface="Liberation Serif"/>
                <a:cs typeface="Liberation Serif"/>
              </a:rPr>
              <a:t>, we begin by completing a table of functional values. </a:t>
            </a:r>
            <a:r>
              <a:rPr dirty="0" sz="900" spc="-40">
                <a:latin typeface="Liberation Serif"/>
                <a:cs typeface="Liberation Serif"/>
              </a:rPr>
              <a:t>We </a:t>
            </a:r>
            <a:r>
              <a:rPr dirty="0" sz="900">
                <a:latin typeface="Liberation Serif"/>
                <a:cs typeface="Liberation Serif"/>
              </a:rPr>
              <a:t>should choose two sets of x-values—one set</a:t>
            </a:r>
            <a:endParaRPr sz="900">
              <a:latin typeface="Liberation Serif"/>
              <a:cs typeface="Liberation Serif"/>
            </a:endParaRPr>
          </a:p>
          <a:p>
            <a:pPr marL="683895">
              <a:lnSpc>
                <a:spcPts val="61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12700" marR="5080">
              <a:lnSpc>
                <a:spcPts val="1200"/>
              </a:lnSpc>
              <a:spcBef>
                <a:spcPts val="20"/>
              </a:spcBef>
            </a:pPr>
            <a:r>
              <a:rPr dirty="0" sz="900">
                <a:latin typeface="Liberation Serif"/>
                <a:cs typeface="Liberation Serif"/>
              </a:rPr>
              <a:t>of values approaching a and less than a, and another set of values approaching a and greater than </a:t>
            </a:r>
            <a:r>
              <a:rPr dirty="0" sz="900" spc="5" i="1">
                <a:latin typeface="Arial"/>
                <a:cs typeface="Arial"/>
              </a:rPr>
              <a:t>a</a:t>
            </a:r>
            <a:r>
              <a:rPr dirty="0" sz="900" spc="5">
                <a:latin typeface="Liberation Serif"/>
                <a:cs typeface="Liberation Serif"/>
              </a:rPr>
              <a:t>. </a:t>
            </a:r>
            <a:r>
              <a:rPr dirty="0" sz="900" spc="-15">
                <a:latin typeface="Liberation Serif"/>
                <a:cs typeface="Liberation Serif"/>
              </a:rPr>
              <a:t>Table </a:t>
            </a:r>
            <a:r>
              <a:rPr dirty="0" sz="1050" spc="-110">
                <a:latin typeface="DejaVu Sans"/>
                <a:cs typeface="DejaVu Sans"/>
              </a:rPr>
              <a:t>2.2.1 </a:t>
            </a:r>
            <a:r>
              <a:rPr dirty="0" sz="900">
                <a:latin typeface="Liberation Serif"/>
                <a:cs typeface="Liberation Serif"/>
              </a:rPr>
              <a:t>demonstrates  what your tables might look</a:t>
            </a:r>
            <a:r>
              <a:rPr dirty="0" sz="900" spc="-5">
                <a:latin typeface="Liberation Serif"/>
                <a:cs typeface="Liberation Serif"/>
              </a:rPr>
              <a:t> </a:t>
            </a:r>
            <a:r>
              <a:rPr dirty="0" sz="900">
                <a:latin typeface="Liberation Serif"/>
                <a:cs typeface="Liberation Serif"/>
              </a:rPr>
              <a:t>like.</a:t>
            </a:r>
            <a:endParaRPr sz="900">
              <a:latin typeface="Liberation Serif"/>
              <a:cs typeface="Liberation Serif"/>
            </a:endParaRPr>
          </a:p>
          <a:p>
            <a:pPr algn="ctr" marL="9525">
              <a:lnSpc>
                <a:spcPct val="100000"/>
              </a:lnSpc>
              <a:spcBef>
                <a:spcPts val="210"/>
              </a:spcBef>
            </a:pPr>
            <a:r>
              <a:rPr dirty="0" sz="800" spc="-15" b="1" i="1">
                <a:latin typeface="Liberation Serif"/>
                <a:cs typeface="Liberation Serif"/>
              </a:rPr>
              <a:t>Table</a:t>
            </a:r>
            <a:r>
              <a:rPr dirty="0" sz="800" spc="-5" b="1" i="1">
                <a:latin typeface="Liberation Serif"/>
                <a:cs typeface="Liberation Serif"/>
              </a:rPr>
              <a:t> </a:t>
            </a:r>
            <a:r>
              <a:rPr dirty="0" sz="900" spc="-45">
                <a:latin typeface="Verdana"/>
                <a:cs typeface="Verdana"/>
              </a:rPr>
              <a:t>2.2.1</a:t>
            </a:r>
            <a:endParaRPr sz="900">
              <a:latin typeface="Verdana"/>
              <a:cs typeface="Verdana"/>
            </a:endParaRPr>
          </a:p>
        </p:txBody>
      </p:sp>
      <p:graphicFrame>
        <p:nvGraphicFramePr>
          <p:cNvPr id="18" name="object 18"/>
          <p:cNvGraphicFramePr>
            <a:graphicFrameLocks noGrp="1"/>
          </p:cNvGraphicFramePr>
          <p:nvPr/>
        </p:nvGraphicFramePr>
        <p:xfrm>
          <a:off x="857337" y="1517986"/>
          <a:ext cx="5832475" cy="895985"/>
        </p:xfrm>
        <a:graphic>
          <a:graphicData uri="http://schemas.openxmlformats.org/drawingml/2006/table">
            <a:tbl>
              <a:tblPr firstRow="1" bandRow="1">
                <a:tableStyleId>{2D5ABB26-0587-4C30-8999-92F81FD0307C}</a:tableStyleId>
              </a:tblPr>
              <a:tblGrid>
                <a:gridCol w="2929890"/>
                <a:gridCol w="2902585"/>
              </a:tblGrid>
              <a:tr h="156845">
                <a:tc>
                  <a:txBody>
                    <a:bodyPr/>
                    <a:lstStyle/>
                    <a:p>
                      <a:pPr algn="ctr" marL="73660">
                        <a:lnSpc>
                          <a:spcPct val="100000"/>
                        </a:lnSpc>
                        <a:spcBef>
                          <a:spcPts val="25"/>
                        </a:spcBef>
                        <a:tabLst>
                          <a:tab pos="1455420" algn="l"/>
                        </a:tabLst>
                      </a:pPr>
                      <a:r>
                        <a:rPr dirty="0" sz="700" spc="175" i="1">
                          <a:latin typeface="Arial"/>
                          <a:cs typeface="Arial"/>
                        </a:rPr>
                        <a:t>x	</a:t>
                      </a:r>
                      <a:r>
                        <a:rPr dirty="0" sz="700" spc="114" i="1">
                          <a:latin typeface="Arial"/>
                          <a:cs typeface="Arial"/>
                        </a:rPr>
                        <a:t>f</a:t>
                      </a:r>
                      <a:r>
                        <a:rPr dirty="0" sz="800" spc="114">
                          <a:latin typeface="Verdana"/>
                          <a:cs typeface="Verdana"/>
                        </a:rPr>
                        <a:t>(</a:t>
                      </a:r>
                      <a:r>
                        <a:rPr dirty="0" sz="700" spc="114" i="1">
                          <a:latin typeface="Arial"/>
                          <a:cs typeface="Arial"/>
                        </a:rPr>
                        <a:t>x</a:t>
                      </a:r>
                      <a:r>
                        <a:rPr dirty="0" sz="800" spc="114">
                          <a:latin typeface="Verdana"/>
                          <a:cs typeface="Verdana"/>
                        </a:rPr>
                        <a:t>)</a:t>
                      </a:r>
                      <a:endParaRPr sz="800">
                        <a:latin typeface="Verdana"/>
                        <a:cs typeface="Verdana"/>
                      </a:endParaRPr>
                    </a:p>
                  </a:txBody>
                  <a:tcPr marL="0" marR="0" marB="0" marT="3175">
                    <a:lnB w="28575">
                      <a:solidFill>
                        <a:srgbClr val="DDDDDD"/>
                      </a:solidFill>
                      <a:prstDash val="solid"/>
                    </a:lnB>
                    <a:solidFill>
                      <a:srgbClr val="E4F5FE"/>
                    </a:solidFill>
                  </a:tcPr>
                </a:tc>
                <a:tc>
                  <a:txBody>
                    <a:bodyPr/>
                    <a:lstStyle/>
                    <a:p>
                      <a:pPr algn="ctr" marL="73025">
                        <a:lnSpc>
                          <a:spcPct val="100000"/>
                        </a:lnSpc>
                        <a:spcBef>
                          <a:spcPts val="25"/>
                        </a:spcBef>
                        <a:tabLst>
                          <a:tab pos="1454785" algn="l"/>
                        </a:tabLst>
                      </a:pPr>
                      <a:r>
                        <a:rPr dirty="0" sz="700" spc="175" i="1">
                          <a:latin typeface="Arial"/>
                          <a:cs typeface="Arial"/>
                        </a:rPr>
                        <a:t>x	</a:t>
                      </a:r>
                      <a:r>
                        <a:rPr dirty="0" sz="700" spc="114" i="1">
                          <a:latin typeface="Arial"/>
                          <a:cs typeface="Arial"/>
                        </a:rPr>
                        <a:t>f</a:t>
                      </a:r>
                      <a:r>
                        <a:rPr dirty="0" sz="800" spc="114">
                          <a:latin typeface="Verdana"/>
                          <a:cs typeface="Verdana"/>
                        </a:rPr>
                        <a:t>(</a:t>
                      </a:r>
                      <a:r>
                        <a:rPr dirty="0" sz="700" spc="114" i="1">
                          <a:latin typeface="Arial"/>
                          <a:cs typeface="Arial"/>
                        </a:rPr>
                        <a:t>x</a:t>
                      </a:r>
                      <a:r>
                        <a:rPr dirty="0" sz="800" spc="114">
                          <a:latin typeface="Verdana"/>
                          <a:cs typeface="Verdana"/>
                        </a:rPr>
                        <a:t>)</a:t>
                      </a:r>
                      <a:endParaRPr sz="800">
                        <a:latin typeface="Verdana"/>
                        <a:cs typeface="Verdana"/>
                      </a:endParaRPr>
                    </a:p>
                  </a:txBody>
                  <a:tcPr marL="0" marR="0" marB="0" marT="3175">
                    <a:lnB w="12700">
                      <a:solidFill>
                        <a:srgbClr val="2FB3F5"/>
                      </a:solidFill>
                      <a:prstDash val="solid"/>
                    </a:lnB>
                    <a:solidFill>
                      <a:srgbClr val="E4F5FE"/>
                    </a:solidFill>
                  </a:tcPr>
                </a:tc>
              </a:tr>
              <a:tr h="156845">
                <a:tc>
                  <a:txBody>
                    <a:bodyPr/>
                    <a:lstStyle/>
                    <a:p>
                      <a:pPr algn="ctr" marL="48895">
                        <a:lnSpc>
                          <a:spcPct val="100000"/>
                        </a:lnSpc>
                        <a:spcBef>
                          <a:spcPts val="85"/>
                        </a:spcBef>
                        <a:tabLst>
                          <a:tab pos="1439545"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5">
                          <a:latin typeface="DejaVu Sans"/>
                          <a:cs typeface="DejaVu Sans"/>
                        </a:rPr>
                        <a:t> </a:t>
                      </a:r>
                      <a:r>
                        <a:rPr dirty="0" sz="850" spc="-120">
                          <a:latin typeface="DejaVu Sans"/>
                          <a:cs typeface="DejaVu Sans"/>
                        </a:rPr>
                        <a:t>0.1	</a:t>
                      </a:r>
                      <a:r>
                        <a:rPr dirty="0" baseline="7936" sz="1050" spc="112" i="1">
                          <a:latin typeface="Arial"/>
                          <a:cs typeface="Arial"/>
                        </a:rPr>
                        <a:t>f</a:t>
                      </a:r>
                      <a:r>
                        <a:rPr dirty="0" baseline="6535" sz="1275" spc="112">
                          <a:latin typeface="DejaVu Sans"/>
                          <a:cs typeface="DejaVu Sans"/>
                        </a:rPr>
                        <a:t>(</a:t>
                      </a:r>
                      <a:r>
                        <a:rPr dirty="0" baseline="7936" sz="1050" spc="112" i="1">
                          <a:latin typeface="Arial"/>
                          <a:cs typeface="Arial"/>
                        </a:rPr>
                        <a:t>a</a:t>
                      </a:r>
                      <a:r>
                        <a:rPr dirty="0" baseline="7936" sz="1050" spc="-120" i="1">
                          <a:latin typeface="Arial"/>
                          <a:cs typeface="Arial"/>
                        </a:rPr>
                        <a:t> </a:t>
                      </a:r>
                      <a:r>
                        <a:rPr dirty="0" baseline="6535" sz="1275" spc="-135">
                          <a:latin typeface="DejaVu Sans"/>
                          <a:cs typeface="DejaVu Sans"/>
                        </a:rPr>
                        <a:t>− </a:t>
                      </a:r>
                      <a:r>
                        <a:rPr dirty="0" baseline="6535" sz="1275" spc="-157">
                          <a:latin typeface="DejaVu Sans"/>
                          <a:cs typeface="DejaVu Sans"/>
                        </a:rPr>
                        <a:t>0.1)</a:t>
                      </a:r>
                      <a:endParaRPr baseline="6535" sz="1275">
                        <a:latin typeface="DejaVu Sans"/>
                        <a:cs typeface="DejaVu Sans"/>
                      </a:endParaRPr>
                    </a:p>
                  </a:txBody>
                  <a:tcPr marL="0" marR="0" marB="0" marT="10795">
                    <a:lnT w="28575">
                      <a:solidFill>
                        <a:srgbClr val="DDDDDD"/>
                      </a:solidFill>
                      <a:prstDash val="solid"/>
                    </a:lnT>
                    <a:solidFill>
                      <a:srgbClr val="FFFFFF"/>
                    </a:solidFill>
                  </a:tcPr>
                </a:tc>
                <a:tc>
                  <a:txBody>
                    <a:bodyPr/>
                    <a:lstStyle/>
                    <a:p>
                      <a:pPr algn="ctr" marL="48260">
                        <a:lnSpc>
                          <a:spcPct val="100000"/>
                        </a:lnSpc>
                        <a:spcBef>
                          <a:spcPts val="10"/>
                        </a:spcBef>
                        <a:tabLst>
                          <a:tab pos="1438910"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5">
                          <a:latin typeface="DejaVu Sans"/>
                          <a:cs typeface="DejaVu Sans"/>
                        </a:rPr>
                        <a:t> </a:t>
                      </a:r>
                      <a:r>
                        <a:rPr dirty="0" sz="850" spc="-120">
                          <a:latin typeface="DejaVu Sans"/>
                          <a:cs typeface="DejaVu Sans"/>
                        </a:rPr>
                        <a:t>0.1	</a:t>
                      </a:r>
                      <a:r>
                        <a:rPr dirty="0" sz="700" spc="75" i="1">
                          <a:latin typeface="Arial"/>
                          <a:cs typeface="Arial"/>
                        </a:rPr>
                        <a:t>f</a:t>
                      </a:r>
                      <a:r>
                        <a:rPr dirty="0" sz="850" spc="75">
                          <a:latin typeface="DejaVu Sans"/>
                          <a:cs typeface="DejaVu Sans"/>
                        </a:rPr>
                        <a:t>(</a:t>
                      </a:r>
                      <a:r>
                        <a:rPr dirty="0" sz="700" spc="75" i="1">
                          <a:latin typeface="Arial"/>
                          <a:cs typeface="Arial"/>
                        </a:rPr>
                        <a:t>a</a:t>
                      </a:r>
                      <a:r>
                        <a:rPr dirty="0" sz="700" spc="-80" i="1">
                          <a:latin typeface="Arial"/>
                          <a:cs typeface="Arial"/>
                        </a:rPr>
                        <a:t> </a:t>
                      </a:r>
                      <a:r>
                        <a:rPr dirty="0" sz="850" spc="-90">
                          <a:latin typeface="DejaVu Sans"/>
                          <a:cs typeface="DejaVu Sans"/>
                        </a:rPr>
                        <a:t>+ </a:t>
                      </a:r>
                      <a:r>
                        <a:rPr dirty="0" sz="850" spc="-105">
                          <a:latin typeface="DejaVu Sans"/>
                          <a:cs typeface="DejaVu Sans"/>
                        </a:rPr>
                        <a:t>0.1)</a:t>
                      </a:r>
                      <a:endParaRPr sz="850">
                        <a:latin typeface="DejaVu Sans"/>
                        <a:cs typeface="DejaVu Sans"/>
                      </a:endParaRPr>
                    </a:p>
                  </a:txBody>
                  <a:tcPr marL="0" marR="0" marB="0" marT="1270">
                    <a:lnT w="12700">
                      <a:solidFill>
                        <a:srgbClr val="2FB3F5"/>
                      </a:solidFill>
                      <a:prstDash val="solid"/>
                    </a:lnT>
                    <a:solidFill>
                      <a:srgbClr val="FFFFFF"/>
                    </a:solidFill>
                  </a:tcPr>
                </a:tc>
              </a:tr>
              <a:tr h="142875">
                <a:tc>
                  <a:txBody>
                    <a:bodyPr/>
                    <a:lstStyle/>
                    <a:p>
                      <a:pPr algn="ctr" marL="43815">
                        <a:lnSpc>
                          <a:spcPts val="994"/>
                        </a:lnSpc>
                        <a:tabLst>
                          <a:tab pos="1434465"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0">
                          <a:latin typeface="DejaVu Sans"/>
                          <a:cs typeface="DejaVu Sans"/>
                        </a:rPr>
                        <a:t> </a:t>
                      </a:r>
                      <a:r>
                        <a:rPr dirty="0" sz="850" spc="-135">
                          <a:latin typeface="DejaVu Sans"/>
                          <a:cs typeface="DejaVu Sans"/>
                        </a:rPr>
                        <a:t>0.01	</a:t>
                      </a:r>
                      <a:r>
                        <a:rPr dirty="0" sz="700" spc="75" i="1">
                          <a:latin typeface="Arial"/>
                          <a:cs typeface="Arial"/>
                        </a:rPr>
                        <a:t>f</a:t>
                      </a:r>
                      <a:r>
                        <a:rPr dirty="0" sz="850" spc="75">
                          <a:latin typeface="DejaVu Sans"/>
                          <a:cs typeface="DejaVu Sans"/>
                        </a:rPr>
                        <a:t>(</a:t>
                      </a:r>
                      <a:r>
                        <a:rPr dirty="0" sz="700" spc="75" i="1">
                          <a:latin typeface="Arial"/>
                          <a:cs typeface="Arial"/>
                        </a:rPr>
                        <a:t>a</a:t>
                      </a:r>
                      <a:r>
                        <a:rPr dirty="0" sz="700" spc="-80" i="1">
                          <a:latin typeface="Arial"/>
                          <a:cs typeface="Arial"/>
                        </a:rPr>
                        <a:t> </a:t>
                      </a:r>
                      <a:r>
                        <a:rPr dirty="0" sz="850" spc="-90">
                          <a:latin typeface="DejaVu Sans"/>
                          <a:cs typeface="DejaVu Sans"/>
                        </a:rPr>
                        <a:t>− </a:t>
                      </a:r>
                      <a:r>
                        <a:rPr dirty="0" sz="850" spc="-120">
                          <a:latin typeface="DejaVu Sans"/>
                          <a:cs typeface="DejaVu Sans"/>
                        </a:rPr>
                        <a:t>0.01)</a:t>
                      </a:r>
                      <a:endParaRPr sz="850">
                        <a:latin typeface="DejaVu Sans"/>
                        <a:cs typeface="DejaVu Sans"/>
                      </a:endParaRPr>
                    </a:p>
                  </a:txBody>
                  <a:tcPr marL="0" marR="0" marB="0" marT="0">
                    <a:solidFill>
                      <a:srgbClr val="EFEFEF"/>
                    </a:solidFill>
                  </a:tcPr>
                </a:tc>
                <a:tc>
                  <a:txBody>
                    <a:bodyPr/>
                    <a:lstStyle/>
                    <a:p>
                      <a:pPr algn="ctr" marL="38735">
                        <a:lnSpc>
                          <a:spcPts val="994"/>
                        </a:lnSpc>
                        <a:tabLst>
                          <a:tab pos="1429385"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5">
                          <a:latin typeface="DejaVu Sans"/>
                          <a:cs typeface="DejaVu Sans"/>
                        </a:rPr>
                        <a:t> </a:t>
                      </a:r>
                      <a:r>
                        <a:rPr dirty="0" sz="850" spc="-140">
                          <a:latin typeface="DejaVu Sans"/>
                          <a:cs typeface="DejaVu Sans"/>
                        </a:rPr>
                        <a:t>0.001	</a:t>
                      </a:r>
                      <a:r>
                        <a:rPr dirty="0" sz="700" spc="75" i="1">
                          <a:latin typeface="Arial"/>
                          <a:cs typeface="Arial"/>
                        </a:rPr>
                        <a:t>f</a:t>
                      </a:r>
                      <a:r>
                        <a:rPr dirty="0" sz="850" spc="75">
                          <a:latin typeface="DejaVu Sans"/>
                          <a:cs typeface="DejaVu Sans"/>
                        </a:rPr>
                        <a:t>(</a:t>
                      </a:r>
                      <a:r>
                        <a:rPr dirty="0" sz="700" spc="75" i="1">
                          <a:latin typeface="Arial"/>
                          <a:cs typeface="Arial"/>
                        </a:rPr>
                        <a:t>a</a:t>
                      </a:r>
                      <a:r>
                        <a:rPr dirty="0" sz="700" spc="-80" i="1">
                          <a:latin typeface="Arial"/>
                          <a:cs typeface="Arial"/>
                        </a:rPr>
                        <a:t> </a:t>
                      </a:r>
                      <a:r>
                        <a:rPr dirty="0" sz="850" spc="-90">
                          <a:latin typeface="DejaVu Sans"/>
                          <a:cs typeface="DejaVu Sans"/>
                        </a:rPr>
                        <a:t>+ </a:t>
                      </a:r>
                      <a:r>
                        <a:rPr dirty="0" sz="850" spc="-125">
                          <a:latin typeface="DejaVu Sans"/>
                          <a:cs typeface="DejaVu Sans"/>
                        </a:rPr>
                        <a:t>0.001)</a:t>
                      </a:r>
                      <a:endParaRPr sz="850">
                        <a:latin typeface="DejaVu Sans"/>
                        <a:cs typeface="DejaVu Sans"/>
                      </a:endParaRPr>
                    </a:p>
                  </a:txBody>
                  <a:tcPr marL="0" marR="0" marB="0" marT="0">
                    <a:solidFill>
                      <a:srgbClr val="EFEFEF"/>
                    </a:solidFill>
                  </a:tcPr>
                </a:tc>
              </a:tr>
              <a:tr h="142875">
                <a:tc>
                  <a:txBody>
                    <a:bodyPr/>
                    <a:lstStyle/>
                    <a:p>
                      <a:pPr algn="ctr" marL="38735">
                        <a:lnSpc>
                          <a:spcPts val="994"/>
                        </a:lnSpc>
                        <a:tabLst>
                          <a:tab pos="1429385"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5">
                          <a:latin typeface="DejaVu Sans"/>
                          <a:cs typeface="DejaVu Sans"/>
                        </a:rPr>
                        <a:t> </a:t>
                      </a:r>
                      <a:r>
                        <a:rPr dirty="0" sz="850" spc="-140">
                          <a:latin typeface="DejaVu Sans"/>
                          <a:cs typeface="DejaVu Sans"/>
                        </a:rPr>
                        <a:t>0.001	</a:t>
                      </a:r>
                      <a:r>
                        <a:rPr dirty="0" sz="700" spc="75" i="1">
                          <a:latin typeface="Arial"/>
                          <a:cs typeface="Arial"/>
                        </a:rPr>
                        <a:t>f</a:t>
                      </a:r>
                      <a:r>
                        <a:rPr dirty="0" sz="850" spc="75">
                          <a:latin typeface="DejaVu Sans"/>
                          <a:cs typeface="DejaVu Sans"/>
                        </a:rPr>
                        <a:t>(</a:t>
                      </a:r>
                      <a:r>
                        <a:rPr dirty="0" sz="700" spc="75" i="1">
                          <a:latin typeface="Arial"/>
                          <a:cs typeface="Arial"/>
                        </a:rPr>
                        <a:t>a</a:t>
                      </a:r>
                      <a:r>
                        <a:rPr dirty="0" sz="700" spc="-80" i="1">
                          <a:latin typeface="Arial"/>
                          <a:cs typeface="Arial"/>
                        </a:rPr>
                        <a:t> </a:t>
                      </a:r>
                      <a:r>
                        <a:rPr dirty="0" sz="850" spc="-90">
                          <a:latin typeface="DejaVu Sans"/>
                          <a:cs typeface="DejaVu Sans"/>
                        </a:rPr>
                        <a:t>− </a:t>
                      </a:r>
                      <a:r>
                        <a:rPr dirty="0" sz="850" spc="-125">
                          <a:latin typeface="DejaVu Sans"/>
                          <a:cs typeface="DejaVu Sans"/>
                        </a:rPr>
                        <a:t>0.001)</a:t>
                      </a:r>
                      <a:endParaRPr sz="850">
                        <a:latin typeface="DejaVu Sans"/>
                        <a:cs typeface="DejaVu Sans"/>
                      </a:endParaRPr>
                    </a:p>
                  </a:txBody>
                  <a:tcPr marL="0" marR="0" marB="0" marT="0">
                    <a:solidFill>
                      <a:srgbClr val="FFFFFF"/>
                    </a:solidFill>
                  </a:tcPr>
                </a:tc>
                <a:tc>
                  <a:txBody>
                    <a:bodyPr/>
                    <a:lstStyle/>
                    <a:p>
                      <a:pPr algn="ctr" marL="15240">
                        <a:lnSpc>
                          <a:spcPts val="994"/>
                        </a:lnSpc>
                        <a:tabLst>
                          <a:tab pos="1429385"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5">
                          <a:latin typeface="DejaVu Sans"/>
                          <a:cs typeface="DejaVu Sans"/>
                        </a:rPr>
                        <a:t> 0.0001	</a:t>
                      </a:r>
                      <a:r>
                        <a:rPr dirty="0" sz="700" spc="75" i="1">
                          <a:latin typeface="Arial"/>
                          <a:cs typeface="Arial"/>
                        </a:rPr>
                        <a:t>f</a:t>
                      </a:r>
                      <a:r>
                        <a:rPr dirty="0" sz="850" spc="75">
                          <a:latin typeface="DejaVu Sans"/>
                          <a:cs typeface="DejaVu Sans"/>
                        </a:rPr>
                        <a:t>(</a:t>
                      </a:r>
                      <a:r>
                        <a:rPr dirty="0" sz="700" spc="75" i="1">
                          <a:latin typeface="Arial"/>
                          <a:cs typeface="Arial"/>
                        </a:rPr>
                        <a:t>a</a:t>
                      </a:r>
                      <a:r>
                        <a:rPr dirty="0" sz="700" spc="-80" i="1">
                          <a:latin typeface="Arial"/>
                          <a:cs typeface="Arial"/>
                        </a:rPr>
                        <a:t> </a:t>
                      </a:r>
                      <a:r>
                        <a:rPr dirty="0" sz="850" spc="-90">
                          <a:latin typeface="DejaVu Sans"/>
                          <a:cs typeface="DejaVu Sans"/>
                        </a:rPr>
                        <a:t>+ </a:t>
                      </a:r>
                      <a:r>
                        <a:rPr dirty="0" sz="850" spc="-125">
                          <a:latin typeface="DejaVu Sans"/>
                          <a:cs typeface="DejaVu Sans"/>
                        </a:rPr>
                        <a:t>0.001)</a:t>
                      </a:r>
                      <a:endParaRPr sz="850">
                        <a:latin typeface="DejaVu Sans"/>
                        <a:cs typeface="DejaVu Sans"/>
                      </a:endParaRPr>
                    </a:p>
                  </a:txBody>
                  <a:tcPr marL="0" marR="0" marB="0" marT="0">
                    <a:solidFill>
                      <a:srgbClr val="FFFFFF"/>
                    </a:solidFill>
                  </a:tcPr>
                </a:tc>
              </a:tr>
              <a:tr h="142875">
                <a:tc>
                  <a:txBody>
                    <a:bodyPr/>
                    <a:lstStyle/>
                    <a:p>
                      <a:pPr algn="ctr" marL="40005">
                        <a:lnSpc>
                          <a:spcPts val="994"/>
                        </a:lnSpc>
                        <a:tabLst>
                          <a:tab pos="1430655"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5">
                          <a:latin typeface="DejaVu Sans"/>
                          <a:cs typeface="DejaVu Sans"/>
                        </a:rPr>
                        <a:t> 0.0001	</a:t>
                      </a:r>
                      <a:r>
                        <a:rPr dirty="0" sz="700" spc="75" i="1">
                          <a:latin typeface="Arial"/>
                          <a:cs typeface="Arial"/>
                        </a:rPr>
                        <a:t>f</a:t>
                      </a:r>
                      <a:r>
                        <a:rPr dirty="0" sz="850" spc="75">
                          <a:latin typeface="DejaVu Sans"/>
                          <a:cs typeface="DejaVu Sans"/>
                        </a:rPr>
                        <a:t>(</a:t>
                      </a:r>
                      <a:r>
                        <a:rPr dirty="0" sz="700" spc="75" i="1">
                          <a:latin typeface="Arial"/>
                          <a:cs typeface="Arial"/>
                        </a:rPr>
                        <a:t>a</a:t>
                      </a:r>
                      <a:r>
                        <a:rPr dirty="0" sz="700" spc="-80" i="1">
                          <a:latin typeface="Arial"/>
                          <a:cs typeface="Arial"/>
                        </a:rPr>
                        <a:t> </a:t>
                      </a:r>
                      <a:r>
                        <a:rPr dirty="0" sz="850" spc="-90">
                          <a:latin typeface="DejaVu Sans"/>
                          <a:cs typeface="DejaVu Sans"/>
                        </a:rPr>
                        <a:t>− </a:t>
                      </a:r>
                      <a:r>
                        <a:rPr dirty="0" sz="850" spc="-135">
                          <a:latin typeface="DejaVu Sans"/>
                          <a:cs typeface="DejaVu Sans"/>
                        </a:rPr>
                        <a:t>0.0001)</a:t>
                      </a:r>
                      <a:endParaRPr sz="850">
                        <a:latin typeface="DejaVu Sans"/>
                        <a:cs typeface="DejaVu Sans"/>
                      </a:endParaRPr>
                    </a:p>
                  </a:txBody>
                  <a:tcPr marL="0" marR="0" marB="0" marT="0">
                    <a:solidFill>
                      <a:srgbClr val="EFEFEF"/>
                    </a:solidFill>
                  </a:tcPr>
                </a:tc>
                <a:tc>
                  <a:txBody>
                    <a:bodyPr/>
                    <a:lstStyle/>
                    <a:p>
                      <a:pPr algn="ctr" marL="13335">
                        <a:lnSpc>
                          <a:spcPts val="994"/>
                        </a:lnSpc>
                        <a:tabLst>
                          <a:tab pos="1430020" algn="l"/>
                        </a:tabLst>
                      </a:pPr>
                      <a:r>
                        <a:rPr dirty="0" sz="700" spc="35" i="1">
                          <a:latin typeface="Arial"/>
                          <a:cs typeface="Arial"/>
                        </a:rPr>
                        <a:t>a</a:t>
                      </a:r>
                      <a:r>
                        <a:rPr dirty="0" sz="700" spc="-20" i="1">
                          <a:latin typeface="Arial"/>
                          <a:cs typeface="Arial"/>
                        </a:rPr>
                        <a:t> </a:t>
                      </a:r>
                      <a:r>
                        <a:rPr dirty="0" sz="850" spc="-90">
                          <a:latin typeface="DejaVu Sans"/>
                          <a:cs typeface="DejaVu Sans"/>
                        </a:rPr>
                        <a:t>+</a:t>
                      </a:r>
                      <a:r>
                        <a:rPr dirty="0" sz="850" spc="-140">
                          <a:latin typeface="DejaVu Sans"/>
                          <a:cs typeface="DejaVu Sans"/>
                        </a:rPr>
                        <a:t> </a:t>
                      </a:r>
                      <a:r>
                        <a:rPr dirty="0" sz="850" spc="-150">
                          <a:latin typeface="DejaVu Sans"/>
                          <a:cs typeface="DejaVu Sans"/>
                        </a:rPr>
                        <a:t>0.00001	</a:t>
                      </a:r>
                      <a:r>
                        <a:rPr dirty="0" sz="700" spc="75" i="1">
                          <a:latin typeface="Arial"/>
                          <a:cs typeface="Arial"/>
                        </a:rPr>
                        <a:t>f</a:t>
                      </a:r>
                      <a:r>
                        <a:rPr dirty="0" sz="850" spc="75">
                          <a:latin typeface="DejaVu Sans"/>
                          <a:cs typeface="DejaVu Sans"/>
                        </a:rPr>
                        <a:t>(</a:t>
                      </a:r>
                      <a:r>
                        <a:rPr dirty="0" sz="700" spc="75" i="1">
                          <a:latin typeface="Arial"/>
                          <a:cs typeface="Arial"/>
                        </a:rPr>
                        <a:t>a</a:t>
                      </a:r>
                      <a:r>
                        <a:rPr dirty="0" sz="700" spc="-80" i="1">
                          <a:latin typeface="Arial"/>
                          <a:cs typeface="Arial"/>
                        </a:rPr>
                        <a:t> </a:t>
                      </a:r>
                      <a:r>
                        <a:rPr dirty="0" sz="850" spc="-90">
                          <a:latin typeface="DejaVu Sans"/>
                          <a:cs typeface="DejaVu Sans"/>
                        </a:rPr>
                        <a:t>+ </a:t>
                      </a:r>
                      <a:r>
                        <a:rPr dirty="0" sz="850" spc="-135">
                          <a:latin typeface="DejaVu Sans"/>
                          <a:cs typeface="DejaVu Sans"/>
                        </a:rPr>
                        <a:t>0.0001)</a:t>
                      </a:r>
                      <a:endParaRPr sz="850">
                        <a:latin typeface="DejaVu Sans"/>
                        <a:cs typeface="DejaVu Sans"/>
                      </a:endParaRPr>
                    </a:p>
                  </a:txBody>
                  <a:tcPr marL="0" marR="0" marB="0" marT="0">
                    <a:solidFill>
                      <a:srgbClr val="EFEFEF"/>
                    </a:solidFill>
                  </a:tcPr>
                </a:tc>
              </a:tr>
              <a:tr h="147320">
                <a:tc>
                  <a:txBody>
                    <a:bodyPr/>
                    <a:lstStyle/>
                    <a:p>
                      <a:pPr algn="ctr">
                        <a:lnSpc>
                          <a:spcPct val="100000"/>
                        </a:lnSpc>
                        <a:spcBef>
                          <a:spcPts val="125"/>
                        </a:spcBef>
                      </a:pPr>
                      <a:r>
                        <a:rPr dirty="0" sz="700" spc="10">
                          <a:latin typeface="Liberation Serif"/>
                          <a:cs typeface="Liberation Serif"/>
                        </a:rPr>
                        <a:t>Use additional values as</a:t>
                      </a:r>
                      <a:r>
                        <a:rPr dirty="0" sz="700" spc="-15">
                          <a:latin typeface="Liberation Serif"/>
                          <a:cs typeface="Liberation Serif"/>
                        </a:rPr>
                        <a:t> </a:t>
                      </a:r>
                      <a:r>
                        <a:rPr dirty="0" sz="700" spc="5">
                          <a:latin typeface="Liberation Serif"/>
                          <a:cs typeface="Liberation Serif"/>
                        </a:rPr>
                        <a:t>necessary.</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a:lnSpc>
                          <a:spcPct val="100000"/>
                        </a:lnSpc>
                        <a:spcBef>
                          <a:spcPts val="125"/>
                        </a:spcBef>
                      </a:pPr>
                      <a:r>
                        <a:rPr dirty="0" sz="700" spc="10">
                          <a:latin typeface="Liberation Serif"/>
                          <a:cs typeface="Liberation Serif"/>
                        </a:rPr>
                        <a:t>Use additional values as</a:t>
                      </a:r>
                      <a:r>
                        <a:rPr dirty="0" sz="700" spc="-15">
                          <a:latin typeface="Liberation Serif"/>
                          <a:cs typeface="Liberation Serif"/>
                        </a:rPr>
                        <a:t> </a:t>
                      </a:r>
                      <a:r>
                        <a:rPr dirty="0" sz="700" spc="5">
                          <a:latin typeface="Liberation Serif"/>
                          <a:cs typeface="Liberation Serif"/>
                        </a:rPr>
                        <a:t>necessary.</a:t>
                      </a:r>
                      <a:endParaRPr sz="700">
                        <a:latin typeface="Liberation Serif"/>
                        <a:cs typeface="Liberation Serif"/>
                      </a:endParaRPr>
                    </a:p>
                  </a:txBody>
                  <a:tcPr marL="0" marR="0" marB="0" marT="15875">
                    <a:lnB w="12700">
                      <a:solidFill>
                        <a:srgbClr val="DDDDDD"/>
                      </a:solidFill>
                      <a:prstDash val="solid"/>
                    </a:lnB>
                    <a:solidFill>
                      <a:srgbClr val="FFFFFF"/>
                    </a:solidFill>
                  </a:tcPr>
                </a:tc>
              </a:tr>
            </a:tbl>
          </a:graphicData>
        </a:graphic>
      </p:graphicFrame>
      <p:sp>
        <p:nvSpPr>
          <p:cNvPr id="19" name="object 19"/>
          <p:cNvSpPr txBox="1"/>
          <p:nvPr/>
        </p:nvSpPr>
        <p:spPr>
          <a:xfrm>
            <a:off x="772121" y="2411958"/>
            <a:ext cx="5933440" cy="2381250"/>
          </a:xfrm>
          <a:prstGeom prst="rect">
            <a:avLst/>
          </a:prstGeom>
        </p:spPr>
        <p:txBody>
          <a:bodyPr wrap="square" lIns="0" tIns="22860" rIns="0" bIns="0" rtlCol="0" vert="horz">
            <a:spAutoFit/>
          </a:bodyPr>
          <a:lstStyle/>
          <a:p>
            <a:pPr algn="just" marL="88900" marR="6350">
              <a:lnSpc>
                <a:spcPts val="1200"/>
              </a:lnSpc>
              <a:spcBef>
                <a:spcPts val="180"/>
              </a:spcBef>
              <a:buAutoNum type="arabicPeriod" startAt="2"/>
              <a:tabLst>
                <a:tab pos="203835" algn="l"/>
              </a:tabLst>
            </a:pPr>
            <a:r>
              <a:rPr dirty="0" sz="900">
                <a:latin typeface="Liberation Serif"/>
                <a:cs typeface="Liberation Serif"/>
              </a:rPr>
              <a:t>Next, </a:t>
            </a:r>
            <a:r>
              <a:rPr dirty="0" sz="900" spc="-10">
                <a:latin typeface="Liberation Serif"/>
                <a:cs typeface="Liberation Serif"/>
              </a:rPr>
              <a:t>let’s </a:t>
            </a:r>
            <a:r>
              <a:rPr dirty="0" sz="900">
                <a:latin typeface="Liberation Serif"/>
                <a:cs typeface="Liberation Serif"/>
              </a:rPr>
              <a:t>look at the values in each of the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columns and determine whether the values seem to be approaching a</a:t>
            </a:r>
            <a:r>
              <a:rPr dirty="0" sz="900" spc="-114">
                <a:latin typeface="Liberation Serif"/>
                <a:cs typeface="Liberation Serif"/>
              </a:rPr>
              <a:t> </a:t>
            </a:r>
            <a:r>
              <a:rPr dirty="0" sz="900">
                <a:latin typeface="Liberation Serif"/>
                <a:cs typeface="Liberation Serif"/>
              </a:rPr>
              <a:t>single  value as we move down each column. In our columns, we look at the sequence </a:t>
            </a:r>
            <a:r>
              <a:rPr dirty="0" sz="900" spc="75" i="1">
                <a:latin typeface="Arial"/>
                <a:cs typeface="Arial"/>
              </a:rPr>
              <a:t>f</a:t>
            </a:r>
            <a:r>
              <a:rPr dirty="0" sz="1050" spc="75">
                <a:latin typeface="DejaVu Sans"/>
                <a:cs typeface="DejaVu Sans"/>
              </a:rPr>
              <a:t>(</a:t>
            </a:r>
            <a:r>
              <a:rPr dirty="0" sz="900" spc="75" i="1">
                <a:latin typeface="Arial"/>
                <a:cs typeface="Arial"/>
              </a:rPr>
              <a:t>a </a:t>
            </a:r>
            <a:r>
              <a:rPr dirty="0" sz="1050" spc="-110">
                <a:latin typeface="DejaVu Sans"/>
                <a:cs typeface="DejaVu Sans"/>
              </a:rPr>
              <a:t>− </a:t>
            </a:r>
            <a:r>
              <a:rPr dirty="0" sz="1050" spc="-90">
                <a:latin typeface="DejaVu Sans"/>
                <a:cs typeface="DejaVu Sans"/>
              </a:rPr>
              <a:t>0.1) </a:t>
            </a:r>
            <a:r>
              <a:rPr dirty="0" sz="900">
                <a:latin typeface="Liberation Serif"/>
                <a:cs typeface="Liberation Serif"/>
              </a:rPr>
              <a:t>, </a:t>
            </a:r>
            <a:r>
              <a:rPr dirty="0" sz="900" spc="75" i="1">
                <a:latin typeface="Arial"/>
                <a:cs typeface="Arial"/>
              </a:rPr>
              <a:t>f</a:t>
            </a:r>
            <a:r>
              <a:rPr dirty="0" sz="1050" spc="75">
                <a:latin typeface="DejaVu Sans"/>
                <a:cs typeface="DejaVu Sans"/>
              </a:rPr>
              <a:t>(</a:t>
            </a:r>
            <a:r>
              <a:rPr dirty="0" sz="900" spc="75" i="1">
                <a:latin typeface="Arial"/>
                <a:cs typeface="Arial"/>
              </a:rPr>
              <a:t>a </a:t>
            </a:r>
            <a:r>
              <a:rPr dirty="0" sz="1050" spc="-110">
                <a:latin typeface="DejaVu Sans"/>
                <a:cs typeface="DejaVu Sans"/>
              </a:rPr>
              <a:t>− </a:t>
            </a:r>
            <a:r>
              <a:rPr dirty="0" sz="1050" spc="-100">
                <a:latin typeface="DejaVu Sans"/>
                <a:cs typeface="DejaVu Sans"/>
              </a:rPr>
              <a:t>0.01) </a:t>
            </a:r>
            <a:r>
              <a:rPr dirty="0" sz="900">
                <a:latin typeface="Liberation Serif"/>
                <a:cs typeface="Liberation Serif"/>
              </a:rPr>
              <a:t>, </a:t>
            </a:r>
            <a:r>
              <a:rPr dirty="0" sz="900" spc="75" i="1">
                <a:latin typeface="Arial"/>
                <a:cs typeface="Arial"/>
              </a:rPr>
              <a:t>f</a:t>
            </a:r>
            <a:r>
              <a:rPr dirty="0" sz="1050" spc="75">
                <a:latin typeface="DejaVu Sans"/>
                <a:cs typeface="DejaVu Sans"/>
              </a:rPr>
              <a:t>(</a:t>
            </a:r>
            <a:r>
              <a:rPr dirty="0" sz="900" spc="75" i="1">
                <a:latin typeface="Arial"/>
                <a:cs typeface="Arial"/>
              </a:rPr>
              <a:t>a </a:t>
            </a:r>
            <a:r>
              <a:rPr dirty="0" sz="1050" spc="-110">
                <a:latin typeface="DejaVu Sans"/>
                <a:cs typeface="DejaVu Sans"/>
              </a:rPr>
              <a:t>− 0.001) </a:t>
            </a:r>
            <a:r>
              <a:rPr dirty="0" sz="900">
                <a:latin typeface="Liberation Serif"/>
                <a:cs typeface="Liberation Serif"/>
              </a:rPr>
              <a:t>,  </a:t>
            </a:r>
            <a:r>
              <a:rPr dirty="0" sz="900" spc="75" i="1">
                <a:latin typeface="Arial"/>
                <a:cs typeface="Arial"/>
              </a:rPr>
              <a:t>f</a:t>
            </a:r>
            <a:r>
              <a:rPr dirty="0" sz="1050" spc="75">
                <a:latin typeface="DejaVu Sans"/>
                <a:cs typeface="DejaVu Sans"/>
              </a:rPr>
              <a:t>(</a:t>
            </a:r>
            <a:r>
              <a:rPr dirty="0" sz="900" spc="75" i="1">
                <a:latin typeface="Arial"/>
                <a:cs typeface="Arial"/>
              </a:rPr>
              <a:t>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1050" spc="-114">
                <a:latin typeface="DejaVu Sans"/>
                <a:cs typeface="DejaVu Sans"/>
              </a:rPr>
              <a:t>0.0001)</a:t>
            </a:r>
            <a:r>
              <a:rPr dirty="0" sz="1050" spc="-110">
                <a:latin typeface="DejaVu Sans"/>
                <a:cs typeface="DejaVu Sans"/>
              </a:rPr>
              <a:t> </a:t>
            </a:r>
            <a:r>
              <a:rPr dirty="0" sz="900">
                <a:latin typeface="Liberation Serif"/>
                <a:cs typeface="Liberation Serif"/>
              </a:rPr>
              <a:t>,</a:t>
            </a:r>
            <a:r>
              <a:rPr dirty="0" sz="900" spc="30">
                <a:latin typeface="Liberation Serif"/>
                <a:cs typeface="Liberation Serif"/>
              </a:rPr>
              <a:t> </a:t>
            </a:r>
            <a:r>
              <a:rPr dirty="0" sz="900">
                <a:latin typeface="Liberation Serif"/>
                <a:cs typeface="Liberation Serif"/>
              </a:rPr>
              <a:t>and</a:t>
            </a:r>
            <a:r>
              <a:rPr dirty="0" sz="900" spc="35">
                <a:latin typeface="Liberation Serif"/>
                <a:cs typeface="Liberation Serif"/>
              </a:rPr>
              <a:t> </a:t>
            </a:r>
            <a:r>
              <a:rPr dirty="0" sz="900">
                <a:latin typeface="Liberation Serif"/>
                <a:cs typeface="Liberation Serif"/>
              </a:rPr>
              <a:t>so</a:t>
            </a:r>
            <a:r>
              <a:rPr dirty="0" sz="900" spc="30">
                <a:latin typeface="Liberation Serif"/>
                <a:cs typeface="Liberation Serif"/>
              </a:rPr>
              <a:t> </a:t>
            </a:r>
            <a:r>
              <a:rPr dirty="0" sz="900">
                <a:latin typeface="Liberation Serif"/>
                <a:cs typeface="Liberation Serif"/>
              </a:rPr>
              <a:t>on,</a:t>
            </a:r>
            <a:r>
              <a:rPr dirty="0" sz="900" spc="35">
                <a:latin typeface="Liberation Serif"/>
                <a:cs typeface="Liberation Serif"/>
              </a:rPr>
              <a:t> </a:t>
            </a:r>
            <a:r>
              <a:rPr dirty="0" sz="900">
                <a:latin typeface="Liberation Serif"/>
                <a:cs typeface="Liberation Serif"/>
              </a:rPr>
              <a:t>and</a:t>
            </a:r>
            <a:r>
              <a:rPr dirty="0" sz="900" spc="30">
                <a:latin typeface="Liberation Serif"/>
                <a:cs typeface="Liberation Serif"/>
              </a:rPr>
              <a:t> </a:t>
            </a:r>
            <a:r>
              <a:rPr dirty="0" sz="900" spc="75" i="1">
                <a:latin typeface="Arial"/>
                <a:cs typeface="Arial"/>
              </a:rPr>
              <a:t>f</a:t>
            </a:r>
            <a:r>
              <a:rPr dirty="0" sz="1050" spc="75">
                <a:latin typeface="DejaVu Sans"/>
                <a:cs typeface="DejaVu Sans"/>
              </a:rPr>
              <a:t>(</a:t>
            </a:r>
            <a:r>
              <a:rPr dirty="0" sz="900" spc="75" i="1">
                <a:latin typeface="Arial"/>
                <a:cs typeface="Arial"/>
              </a:rPr>
              <a:t>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1050" spc="-85">
                <a:latin typeface="DejaVu Sans"/>
                <a:cs typeface="DejaVu Sans"/>
              </a:rPr>
              <a:t>0.1),</a:t>
            </a:r>
            <a:r>
              <a:rPr dirty="0" sz="1050" spc="-155">
                <a:latin typeface="DejaVu Sans"/>
                <a:cs typeface="DejaVu Sans"/>
              </a:rPr>
              <a:t> </a:t>
            </a:r>
            <a:r>
              <a:rPr dirty="0" sz="900" spc="75" i="1">
                <a:latin typeface="Arial"/>
                <a:cs typeface="Arial"/>
              </a:rPr>
              <a:t>f</a:t>
            </a:r>
            <a:r>
              <a:rPr dirty="0" sz="1050" spc="75">
                <a:latin typeface="DejaVu Sans"/>
                <a:cs typeface="DejaVu Sans"/>
              </a:rPr>
              <a:t>(</a:t>
            </a:r>
            <a:r>
              <a:rPr dirty="0" sz="900" spc="75" i="1">
                <a:latin typeface="Arial"/>
                <a:cs typeface="Arial"/>
              </a:rPr>
              <a:t>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1050" spc="-95">
                <a:latin typeface="DejaVu Sans"/>
                <a:cs typeface="DejaVu Sans"/>
              </a:rPr>
              <a:t>0.01),</a:t>
            </a:r>
            <a:r>
              <a:rPr dirty="0" sz="1050" spc="-155">
                <a:latin typeface="DejaVu Sans"/>
                <a:cs typeface="DejaVu Sans"/>
              </a:rPr>
              <a:t> </a:t>
            </a:r>
            <a:r>
              <a:rPr dirty="0" sz="900" spc="75" i="1">
                <a:latin typeface="Arial"/>
                <a:cs typeface="Arial"/>
              </a:rPr>
              <a:t>f</a:t>
            </a:r>
            <a:r>
              <a:rPr dirty="0" sz="1050" spc="75">
                <a:latin typeface="DejaVu Sans"/>
                <a:cs typeface="DejaVu Sans"/>
              </a:rPr>
              <a:t>(</a:t>
            </a:r>
            <a:r>
              <a:rPr dirty="0" sz="900" spc="75" i="1">
                <a:latin typeface="Arial"/>
                <a:cs typeface="Arial"/>
              </a:rPr>
              <a:t>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1050" spc="-105">
                <a:latin typeface="DejaVu Sans"/>
                <a:cs typeface="DejaVu Sans"/>
              </a:rPr>
              <a:t>0.001),</a:t>
            </a:r>
            <a:r>
              <a:rPr dirty="0" sz="1050" spc="-155">
                <a:latin typeface="DejaVu Sans"/>
                <a:cs typeface="DejaVu Sans"/>
              </a:rPr>
              <a:t> </a:t>
            </a:r>
            <a:r>
              <a:rPr dirty="0" sz="900" spc="75" i="1">
                <a:latin typeface="Arial"/>
                <a:cs typeface="Arial"/>
              </a:rPr>
              <a:t>f</a:t>
            </a:r>
            <a:r>
              <a:rPr dirty="0" sz="1050" spc="75">
                <a:latin typeface="DejaVu Sans"/>
                <a:cs typeface="DejaVu Sans"/>
              </a:rPr>
              <a:t>(</a:t>
            </a:r>
            <a:r>
              <a:rPr dirty="0" sz="900" spc="75" i="1">
                <a:latin typeface="Arial"/>
                <a:cs typeface="Arial"/>
              </a:rPr>
              <a:t>a</a:t>
            </a:r>
            <a:r>
              <a:rPr dirty="0" sz="900" spc="-100" i="1">
                <a:latin typeface="Arial"/>
                <a:cs typeface="Arial"/>
              </a:rPr>
              <a:t> </a:t>
            </a:r>
            <a:r>
              <a:rPr dirty="0" sz="1050" spc="-110">
                <a:latin typeface="DejaVu Sans"/>
                <a:cs typeface="DejaVu Sans"/>
              </a:rPr>
              <a:t>+</a:t>
            </a:r>
            <a:r>
              <a:rPr dirty="0" sz="1050" spc="-204">
                <a:latin typeface="DejaVu Sans"/>
                <a:cs typeface="DejaVu Sans"/>
              </a:rPr>
              <a:t> </a:t>
            </a:r>
            <a:r>
              <a:rPr dirty="0" sz="1050" spc="-114">
                <a:latin typeface="DejaVu Sans"/>
                <a:cs typeface="DejaVu Sans"/>
              </a:rPr>
              <a:t>0.0001)</a:t>
            </a:r>
            <a:r>
              <a:rPr dirty="0" sz="1050" spc="90">
                <a:latin typeface="DejaVu Sans"/>
                <a:cs typeface="DejaVu Sans"/>
              </a:rPr>
              <a:t> </a:t>
            </a:r>
            <a:r>
              <a:rPr dirty="0" sz="900">
                <a:latin typeface="Liberation Serif"/>
                <a:cs typeface="Liberation Serif"/>
              </a:rPr>
              <a:t>,</a:t>
            </a:r>
            <a:r>
              <a:rPr dirty="0" sz="900" spc="40">
                <a:latin typeface="Liberation Serif"/>
                <a:cs typeface="Liberation Serif"/>
              </a:rPr>
              <a:t> </a:t>
            </a:r>
            <a:r>
              <a:rPr dirty="0" sz="900">
                <a:latin typeface="Liberation Serif"/>
                <a:cs typeface="Liberation Serif"/>
              </a:rPr>
              <a:t>and</a:t>
            </a:r>
            <a:r>
              <a:rPr dirty="0" sz="900" spc="40">
                <a:latin typeface="Liberation Serif"/>
                <a:cs typeface="Liberation Serif"/>
              </a:rPr>
              <a:t> </a:t>
            </a:r>
            <a:r>
              <a:rPr dirty="0" sz="900">
                <a:latin typeface="Liberation Serif"/>
                <a:cs typeface="Liberation Serif"/>
              </a:rPr>
              <a:t>so</a:t>
            </a:r>
            <a:r>
              <a:rPr dirty="0" sz="900" spc="35">
                <a:latin typeface="Liberation Serif"/>
                <a:cs typeface="Liberation Serif"/>
              </a:rPr>
              <a:t> </a:t>
            </a:r>
            <a:r>
              <a:rPr dirty="0" sz="900">
                <a:latin typeface="Liberation Serif"/>
                <a:cs typeface="Liberation Serif"/>
              </a:rPr>
              <a:t>on.</a:t>
            </a:r>
            <a:r>
              <a:rPr dirty="0" sz="900" spc="40">
                <a:latin typeface="Liberation Serif"/>
                <a:cs typeface="Liberation Serif"/>
              </a:rPr>
              <a:t> </a:t>
            </a:r>
            <a:r>
              <a:rPr dirty="0" sz="900">
                <a:latin typeface="Liberation Serif"/>
                <a:cs typeface="Liberation Serif"/>
              </a:rPr>
              <a:t>(Note:</a:t>
            </a:r>
            <a:r>
              <a:rPr dirty="0" sz="900" spc="35">
                <a:latin typeface="Liberation Serif"/>
                <a:cs typeface="Liberation Serif"/>
              </a:rPr>
              <a:t> </a:t>
            </a:r>
            <a:r>
              <a:rPr dirty="0" sz="900">
                <a:latin typeface="Liberation Serif"/>
                <a:cs typeface="Liberation Serif"/>
              </a:rPr>
              <a:t>Although</a:t>
            </a:r>
            <a:r>
              <a:rPr dirty="0" sz="900" spc="40">
                <a:latin typeface="Liberation Serif"/>
                <a:cs typeface="Liberation Serif"/>
              </a:rPr>
              <a:t> </a:t>
            </a:r>
            <a:r>
              <a:rPr dirty="0" sz="900">
                <a:latin typeface="Liberation Serif"/>
                <a:cs typeface="Liberation Serif"/>
              </a:rPr>
              <a:t>we  have chosen the x-values </a:t>
            </a:r>
            <a:r>
              <a:rPr dirty="0" sz="900" spc="20" i="1">
                <a:latin typeface="Arial"/>
                <a:cs typeface="Arial"/>
              </a:rPr>
              <a:t>a </a:t>
            </a:r>
            <a:r>
              <a:rPr dirty="0" sz="1050" spc="-110">
                <a:latin typeface="DejaVu Sans"/>
                <a:cs typeface="DejaVu Sans"/>
              </a:rPr>
              <a:t>± </a:t>
            </a:r>
            <a:r>
              <a:rPr dirty="0" sz="1050" spc="-100">
                <a:latin typeface="DejaVu Sans"/>
                <a:cs typeface="DejaVu Sans"/>
              </a:rPr>
              <a:t>0.1, </a:t>
            </a:r>
            <a:r>
              <a:rPr dirty="0" sz="900" spc="20" i="1">
                <a:latin typeface="Arial"/>
                <a:cs typeface="Arial"/>
              </a:rPr>
              <a:t>a </a:t>
            </a:r>
            <a:r>
              <a:rPr dirty="0" sz="1050" spc="-110">
                <a:latin typeface="DejaVu Sans"/>
                <a:cs typeface="DejaVu Sans"/>
              </a:rPr>
              <a:t>± </a:t>
            </a:r>
            <a:r>
              <a:rPr dirty="0" sz="1050" spc="-105">
                <a:latin typeface="DejaVu Sans"/>
                <a:cs typeface="DejaVu Sans"/>
              </a:rPr>
              <a:t>0.01, </a:t>
            </a:r>
            <a:r>
              <a:rPr dirty="0" sz="900" spc="20" i="1">
                <a:latin typeface="Arial"/>
                <a:cs typeface="Arial"/>
              </a:rPr>
              <a:t>a </a:t>
            </a:r>
            <a:r>
              <a:rPr dirty="0" sz="1050" spc="-110">
                <a:latin typeface="DejaVu Sans"/>
                <a:cs typeface="DejaVu Sans"/>
              </a:rPr>
              <a:t>± </a:t>
            </a:r>
            <a:r>
              <a:rPr dirty="0" sz="1050" spc="-114">
                <a:latin typeface="DejaVu Sans"/>
                <a:cs typeface="DejaVu Sans"/>
              </a:rPr>
              <a:t>0.001, </a:t>
            </a:r>
            <a:r>
              <a:rPr dirty="0" sz="900" spc="20" i="1">
                <a:latin typeface="Arial"/>
                <a:cs typeface="Arial"/>
              </a:rPr>
              <a:t>a </a:t>
            </a:r>
            <a:r>
              <a:rPr dirty="0" sz="1050" spc="-110">
                <a:latin typeface="DejaVu Sans"/>
                <a:cs typeface="DejaVu Sans"/>
              </a:rPr>
              <a:t>± </a:t>
            </a:r>
            <a:r>
              <a:rPr dirty="0" sz="1050" spc="-135">
                <a:latin typeface="DejaVu Sans"/>
                <a:cs typeface="DejaVu Sans"/>
              </a:rPr>
              <a:t>0.0001 </a:t>
            </a:r>
            <a:r>
              <a:rPr dirty="0" sz="900">
                <a:latin typeface="Liberation Serif"/>
                <a:cs typeface="Liberation Serif"/>
              </a:rPr>
              <a:t>, and so forth, and these values will probably work  nearly every time, on very rare occasions we may need to modify our</a:t>
            </a:r>
            <a:r>
              <a:rPr dirty="0" sz="900" spc="-15">
                <a:latin typeface="Liberation Serif"/>
                <a:cs typeface="Liberation Serif"/>
              </a:rPr>
              <a:t> </a:t>
            </a:r>
            <a:r>
              <a:rPr dirty="0" sz="900">
                <a:latin typeface="Liberation Serif"/>
                <a:cs typeface="Liberation Serif"/>
              </a:rPr>
              <a:t>choices.)</a:t>
            </a:r>
            <a:endParaRPr sz="900">
              <a:latin typeface="Liberation Serif"/>
              <a:cs typeface="Liberation Serif"/>
            </a:endParaRPr>
          </a:p>
          <a:p>
            <a:pPr marL="208279" indent="-119380">
              <a:lnSpc>
                <a:spcPts val="1105"/>
              </a:lnSpc>
              <a:spcBef>
                <a:spcPts val="210"/>
              </a:spcBef>
              <a:buAutoNum type="arabicPeriod" startAt="2"/>
              <a:tabLst>
                <a:tab pos="208915" algn="l"/>
              </a:tabLst>
            </a:pPr>
            <a:r>
              <a:rPr dirty="0" sz="900">
                <a:latin typeface="Liberation Serif"/>
                <a:cs typeface="Liberation Serif"/>
              </a:rPr>
              <a:t>If both columns approach a common y-value L, we state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170" i="1">
                <a:latin typeface="Arial"/>
                <a:cs typeface="Arial"/>
              </a:rPr>
              <a:t>L </a:t>
            </a:r>
            <a:r>
              <a:rPr dirty="0" sz="900">
                <a:latin typeface="Liberation Serif"/>
                <a:cs typeface="Liberation Serif"/>
              </a:rPr>
              <a:t>. </a:t>
            </a:r>
            <a:r>
              <a:rPr dirty="0" sz="900" spc="-40">
                <a:latin typeface="Liberation Serif"/>
                <a:cs typeface="Liberation Serif"/>
              </a:rPr>
              <a:t>We </a:t>
            </a:r>
            <a:r>
              <a:rPr dirty="0" sz="900">
                <a:latin typeface="Liberation Serif"/>
                <a:cs typeface="Liberation Serif"/>
              </a:rPr>
              <a:t>can use the following strategy to confirm</a:t>
            </a:r>
            <a:r>
              <a:rPr dirty="0" sz="900" spc="-114">
                <a:latin typeface="Liberation Serif"/>
                <a:cs typeface="Liberation Serif"/>
              </a:rPr>
              <a:t> </a:t>
            </a:r>
            <a:r>
              <a:rPr dirty="0" sz="900">
                <a:latin typeface="Liberation Serif"/>
                <a:cs typeface="Liberation Serif"/>
              </a:rPr>
              <a:t>the</a:t>
            </a:r>
            <a:endParaRPr sz="900">
              <a:latin typeface="Liberation Serif"/>
              <a:cs typeface="Liberation Serif"/>
            </a:endParaRPr>
          </a:p>
          <a:p>
            <a:pPr marL="2867025">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88900">
              <a:lnSpc>
                <a:spcPct val="100000"/>
              </a:lnSpc>
              <a:spcBef>
                <a:spcPts val="10"/>
              </a:spcBef>
            </a:pPr>
            <a:r>
              <a:rPr dirty="0" sz="900">
                <a:latin typeface="Liberation Serif"/>
                <a:cs typeface="Liberation Serif"/>
              </a:rPr>
              <a:t>result obtained from the table or as an alternative method for estimating a</a:t>
            </a:r>
            <a:r>
              <a:rPr dirty="0" sz="900" spc="-15">
                <a:latin typeface="Liberation Serif"/>
                <a:cs typeface="Liberation Serif"/>
              </a:rPr>
              <a:t> </a:t>
            </a:r>
            <a:r>
              <a:rPr dirty="0" sz="900">
                <a:latin typeface="Liberation Serif"/>
                <a:cs typeface="Liberation Serif"/>
              </a:rPr>
              <a:t>limit.</a:t>
            </a:r>
            <a:endParaRPr sz="900">
              <a:latin typeface="Liberation Serif"/>
              <a:cs typeface="Liberation Serif"/>
            </a:endParaRPr>
          </a:p>
          <a:p>
            <a:pPr algn="just" marL="88900" marR="5080">
              <a:lnSpc>
                <a:spcPts val="1200"/>
              </a:lnSpc>
              <a:spcBef>
                <a:spcPts val="365"/>
              </a:spcBef>
              <a:buAutoNum type="arabicPeriod" startAt="4"/>
              <a:tabLst>
                <a:tab pos="213995" algn="l"/>
              </a:tabLst>
            </a:pPr>
            <a:r>
              <a:rPr dirty="0" sz="900">
                <a:latin typeface="Liberation Serif"/>
                <a:cs typeface="Liberation Serif"/>
              </a:rPr>
              <a:t>Using a graphing calculator or computer software that allows us graph functions, we can plot the function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 making  sure the functional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for x-values near a are in our </a:t>
            </a:r>
            <a:r>
              <a:rPr dirty="0" sz="900" spc="-10">
                <a:latin typeface="Liberation Serif"/>
                <a:cs typeface="Liberation Serif"/>
              </a:rPr>
              <a:t>window. </a:t>
            </a:r>
            <a:r>
              <a:rPr dirty="0" sz="900" spc="-40">
                <a:latin typeface="Liberation Serif"/>
                <a:cs typeface="Liberation Serif"/>
              </a:rPr>
              <a:t>We </a:t>
            </a:r>
            <a:r>
              <a:rPr dirty="0" sz="900">
                <a:latin typeface="Liberation Serif"/>
                <a:cs typeface="Liberation Serif"/>
              </a:rPr>
              <a:t>can use the trace feature to move along the graph  of the function and watch the y-value readout as the x-values approach a. If the y-values approach L as our x-values approach</a:t>
            </a:r>
            <a:r>
              <a:rPr dirty="0" sz="900" spc="-100">
                <a:latin typeface="Liberation Serif"/>
                <a:cs typeface="Liberation Serif"/>
              </a:rPr>
              <a:t> </a:t>
            </a:r>
            <a:r>
              <a:rPr dirty="0" sz="900">
                <a:latin typeface="Liberation Serif"/>
                <a:cs typeface="Liberation Serif"/>
              </a:rPr>
              <a:t>a  from</a:t>
            </a:r>
            <a:r>
              <a:rPr dirty="0" sz="900" spc="-5">
                <a:latin typeface="Liberation Serif"/>
                <a:cs typeface="Liberation Serif"/>
              </a:rPr>
              <a:t> </a:t>
            </a:r>
            <a:r>
              <a:rPr dirty="0" sz="900">
                <a:latin typeface="Liberation Serif"/>
                <a:cs typeface="Liberation Serif"/>
              </a:rPr>
              <a:t>both directions,</a:t>
            </a:r>
            <a:r>
              <a:rPr dirty="0" sz="900" spc="-5">
                <a:latin typeface="Liberation Serif"/>
                <a:cs typeface="Liberation Serif"/>
              </a:rPr>
              <a:t> </a:t>
            </a:r>
            <a:r>
              <a:rPr dirty="0" sz="900">
                <a:latin typeface="Liberation Serif"/>
                <a:cs typeface="Liberation Serif"/>
              </a:rPr>
              <a:t>then</a:t>
            </a:r>
            <a:r>
              <a:rPr dirty="0" sz="900" spc="45">
                <a:latin typeface="Liberation Serif"/>
                <a:cs typeface="Liberation Serif"/>
              </a:rPr>
              <a:t> </a:t>
            </a:r>
            <a:r>
              <a:rPr dirty="0" sz="1050" spc="-65">
                <a:latin typeface="DejaVu Sans"/>
                <a:cs typeface="DejaVu Sans"/>
              </a:rPr>
              <a:t>lim</a:t>
            </a:r>
            <a:r>
              <a:rPr dirty="0" sz="1050" spc="-185">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5">
                <a:latin typeface="DejaVu Sans"/>
                <a:cs typeface="DejaVu Sans"/>
              </a:rPr>
              <a:t> </a:t>
            </a:r>
            <a:r>
              <a:rPr dirty="0" sz="1050" spc="-110">
                <a:latin typeface="DejaVu Sans"/>
                <a:cs typeface="DejaVu Sans"/>
              </a:rPr>
              <a:t>=</a:t>
            </a:r>
            <a:r>
              <a:rPr dirty="0" sz="1050" spc="-130">
                <a:latin typeface="DejaVu Sans"/>
                <a:cs typeface="DejaVu Sans"/>
              </a:rPr>
              <a:t> </a:t>
            </a:r>
            <a:r>
              <a:rPr dirty="0" sz="900" spc="170" i="1">
                <a:latin typeface="Arial"/>
                <a:cs typeface="Arial"/>
              </a:rPr>
              <a:t>L</a:t>
            </a:r>
            <a:r>
              <a:rPr dirty="0" sz="900" spc="30" i="1">
                <a:latin typeface="Arial"/>
                <a:cs typeface="Arial"/>
              </a:rPr>
              <a:t> </a:t>
            </a:r>
            <a:r>
              <a:rPr dirty="0" sz="900">
                <a:latin typeface="Liberation Serif"/>
                <a:cs typeface="Liberation Serif"/>
              </a:rPr>
              <a:t>.</a:t>
            </a:r>
            <a:r>
              <a:rPr dirty="0" sz="900" spc="-5">
                <a:latin typeface="Liberation Serif"/>
                <a:cs typeface="Liberation Serif"/>
              </a:rPr>
              <a:t> </a:t>
            </a:r>
            <a:r>
              <a:rPr dirty="0" sz="900" spc="-40">
                <a:latin typeface="Liberation Serif"/>
                <a:cs typeface="Liberation Serif"/>
              </a:rPr>
              <a:t>We</a:t>
            </a:r>
            <a:r>
              <a:rPr dirty="0" sz="900">
                <a:latin typeface="Liberation Serif"/>
                <a:cs typeface="Liberation Serif"/>
              </a:rPr>
              <a:t> may</a:t>
            </a:r>
            <a:r>
              <a:rPr dirty="0" sz="900" spc="-5">
                <a:latin typeface="Liberation Serif"/>
                <a:cs typeface="Liberation Serif"/>
              </a:rPr>
              <a:t> </a:t>
            </a:r>
            <a:r>
              <a:rPr dirty="0" sz="900">
                <a:latin typeface="Liberation Serif"/>
                <a:cs typeface="Liberation Serif"/>
              </a:rPr>
              <a:t>need to zoom</a:t>
            </a:r>
            <a:r>
              <a:rPr dirty="0" sz="900" spc="-5">
                <a:latin typeface="Liberation Serif"/>
                <a:cs typeface="Liberation Serif"/>
              </a:rPr>
              <a:t> </a:t>
            </a:r>
            <a:r>
              <a:rPr dirty="0" sz="900">
                <a:latin typeface="Liberation Serif"/>
                <a:cs typeface="Liberation Serif"/>
              </a:rPr>
              <a:t>in on our</a:t>
            </a:r>
            <a:r>
              <a:rPr dirty="0" sz="900" spc="-5">
                <a:latin typeface="Liberation Serif"/>
                <a:cs typeface="Liberation Serif"/>
              </a:rPr>
              <a:t> </a:t>
            </a:r>
            <a:r>
              <a:rPr dirty="0" sz="900">
                <a:latin typeface="Liberation Serif"/>
                <a:cs typeface="Liberation Serif"/>
              </a:rPr>
              <a:t>graph and</a:t>
            </a:r>
            <a:r>
              <a:rPr dirty="0" sz="900" spc="-5">
                <a:latin typeface="Liberation Serif"/>
                <a:cs typeface="Liberation Serif"/>
              </a:rPr>
              <a:t> </a:t>
            </a:r>
            <a:r>
              <a:rPr dirty="0" sz="900">
                <a:latin typeface="Liberation Serif"/>
                <a:cs typeface="Liberation Serif"/>
              </a:rPr>
              <a:t>repeat this process</a:t>
            </a:r>
            <a:r>
              <a:rPr dirty="0" sz="900" spc="-5">
                <a:latin typeface="Liberation Serif"/>
                <a:cs typeface="Liberation Serif"/>
              </a:rPr>
              <a:t> </a:t>
            </a:r>
            <a:r>
              <a:rPr dirty="0" sz="900">
                <a:latin typeface="Liberation Serif"/>
                <a:cs typeface="Liberation Serif"/>
              </a:rPr>
              <a:t>several times.</a:t>
            </a:r>
            <a:endParaRPr sz="900">
              <a:latin typeface="Liberation Serif"/>
              <a:cs typeface="Liberation Serif"/>
            </a:endParaRPr>
          </a:p>
          <a:p>
            <a:pPr marL="1304925">
              <a:lnSpc>
                <a:spcPts val="500"/>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12700">
              <a:lnSpc>
                <a:spcPct val="100000"/>
              </a:lnSpc>
              <a:spcBef>
                <a:spcPts val="535"/>
              </a:spcBef>
            </a:pPr>
            <a:r>
              <a:rPr dirty="0" sz="900" spc="-40">
                <a:latin typeface="Liberation Serif"/>
                <a:cs typeface="Liberation Serif"/>
              </a:rPr>
              <a:t>We </a:t>
            </a:r>
            <a:r>
              <a:rPr dirty="0" sz="900">
                <a:latin typeface="Liberation Serif"/>
                <a:cs typeface="Liberation Serif"/>
              </a:rPr>
              <a:t>apply this Problem-Solving Strategy to compute a limit in Examples </a:t>
            </a:r>
            <a:r>
              <a:rPr dirty="0" sz="1050" spc="-65">
                <a:latin typeface="DejaVu Sans"/>
                <a:cs typeface="DejaVu Sans"/>
              </a:rPr>
              <a:t>2.2.1</a:t>
            </a:r>
            <a:r>
              <a:rPr dirty="0" sz="900" spc="-65" i="1">
                <a:latin typeface="Arial"/>
                <a:cs typeface="Arial"/>
              </a:rPr>
              <a:t>A </a:t>
            </a:r>
            <a:r>
              <a:rPr dirty="0" sz="900">
                <a:latin typeface="Liberation Serif"/>
                <a:cs typeface="Liberation Serif"/>
              </a:rPr>
              <a:t>and</a:t>
            </a:r>
            <a:r>
              <a:rPr dirty="0" sz="900" spc="-10">
                <a:latin typeface="Liberation Serif"/>
                <a:cs typeface="Liberation Serif"/>
              </a:rPr>
              <a:t> </a:t>
            </a:r>
            <a:r>
              <a:rPr dirty="0" sz="1050" spc="-65">
                <a:latin typeface="DejaVu Sans"/>
                <a:cs typeface="DejaVu Sans"/>
              </a:rPr>
              <a:t>2.2.1</a:t>
            </a:r>
            <a:r>
              <a:rPr dirty="0" sz="900" spc="-65" i="1">
                <a:latin typeface="Arial"/>
                <a:cs typeface="Arial"/>
              </a:rPr>
              <a:t>B</a:t>
            </a:r>
            <a:r>
              <a:rPr dirty="0" sz="900" spc="-65">
                <a:latin typeface="Liberation Serif"/>
                <a:cs typeface="Liberation Serif"/>
              </a:rPr>
              <a:t>.</a:t>
            </a:r>
            <a:endParaRPr sz="900">
              <a:latin typeface="Liberation Serif"/>
              <a:cs typeface="Liberation Serif"/>
            </a:endParaRPr>
          </a:p>
          <a:p>
            <a:pPr algn="just" marL="88900">
              <a:lnSpc>
                <a:spcPct val="100000"/>
              </a:lnSpc>
              <a:spcBef>
                <a:spcPts val="415"/>
              </a:spcBef>
            </a:pPr>
            <a:r>
              <a:rPr dirty="0" sz="1050" spc="10">
                <a:solidFill>
                  <a:srgbClr val="2E4E4E"/>
                </a:solidFill>
                <a:latin typeface="Liberation Sans"/>
                <a:cs typeface="Liberation Sans"/>
              </a:rPr>
              <a:t>Example </a:t>
            </a:r>
            <a:r>
              <a:rPr dirty="0" sz="1250" spc="-90">
                <a:solidFill>
                  <a:srgbClr val="2E4E4E"/>
                </a:solidFill>
                <a:latin typeface="DejaVu Sans"/>
                <a:cs typeface="DejaVu Sans"/>
              </a:rPr>
              <a:t>2.2.1</a:t>
            </a:r>
            <a:r>
              <a:rPr dirty="0" sz="1100" spc="-90" i="1">
                <a:solidFill>
                  <a:srgbClr val="2E4E4E"/>
                </a:solidFill>
                <a:latin typeface="Arial"/>
                <a:cs typeface="Arial"/>
              </a:rPr>
              <a:t>A</a:t>
            </a:r>
            <a:r>
              <a:rPr dirty="0" sz="1050" spc="-90">
                <a:solidFill>
                  <a:srgbClr val="2E4E4E"/>
                </a:solidFill>
                <a:latin typeface="Liberation Sans"/>
                <a:cs typeface="Liberation Sans"/>
              </a:rPr>
              <a:t>: </a:t>
            </a:r>
            <a:r>
              <a:rPr dirty="0" sz="1050" spc="5">
                <a:solidFill>
                  <a:srgbClr val="2E4E4E"/>
                </a:solidFill>
                <a:latin typeface="Liberation Sans"/>
                <a:cs typeface="Liberation Sans"/>
              </a:rPr>
              <a:t>Evaluating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Limit </a:t>
            </a:r>
            <a:r>
              <a:rPr dirty="0" sz="1050" spc="10">
                <a:solidFill>
                  <a:srgbClr val="2E4E4E"/>
                </a:solidFill>
                <a:latin typeface="Liberation Sans"/>
                <a:cs typeface="Liberation Sans"/>
              </a:rPr>
              <a:t>Using </a:t>
            </a:r>
            <a:r>
              <a:rPr dirty="0" sz="1050" spc="15">
                <a:solidFill>
                  <a:srgbClr val="2E4E4E"/>
                </a:solidFill>
                <a:latin typeface="Liberation Sans"/>
                <a:cs typeface="Liberation Sans"/>
              </a:rPr>
              <a:t>a </a:t>
            </a:r>
            <a:r>
              <a:rPr dirty="0" sz="1050" spc="-15">
                <a:solidFill>
                  <a:srgbClr val="2E4E4E"/>
                </a:solidFill>
                <a:latin typeface="Liberation Sans"/>
                <a:cs typeface="Liberation Sans"/>
              </a:rPr>
              <a:t>Table </a:t>
            </a:r>
            <a:r>
              <a:rPr dirty="0" sz="1050" spc="10">
                <a:solidFill>
                  <a:srgbClr val="2E4E4E"/>
                </a:solidFill>
                <a:latin typeface="Liberation Sans"/>
                <a:cs typeface="Liberation Sans"/>
              </a:rPr>
              <a:t>of </a:t>
            </a:r>
            <a:r>
              <a:rPr dirty="0" sz="1050" spc="5">
                <a:solidFill>
                  <a:srgbClr val="2E4E4E"/>
                </a:solidFill>
                <a:latin typeface="Liberation Sans"/>
                <a:cs typeface="Liberation Sans"/>
              </a:rPr>
              <a:t>Functional</a:t>
            </a:r>
            <a:r>
              <a:rPr dirty="0" sz="1050" spc="-100">
                <a:solidFill>
                  <a:srgbClr val="2E4E4E"/>
                </a:solidFill>
                <a:latin typeface="Liberation Sans"/>
                <a:cs typeface="Liberation Sans"/>
              </a:rPr>
              <a:t> </a:t>
            </a:r>
            <a:r>
              <a:rPr dirty="0" sz="1050" spc="-5">
                <a:solidFill>
                  <a:srgbClr val="2E4E4E"/>
                </a:solidFill>
                <a:latin typeface="Liberation Sans"/>
                <a:cs typeface="Liberation Sans"/>
              </a:rPr>
              <a:t>Values</a:t>
            </a:r>
            <a:endParaRPr sz="1050">
              <a:latin typeface="Liberation Sans"/>
              <a:cs typeface="Liberation Sans"/>
            </a:endParaRPr>
          </a:p>
        </p:txBody>
      </p:sp>
      <p:sp>
        <p:nvSpPr>
          <p:cNvPr id="20" name="object 20"/>
          <p:cNvSpPr txBox="1"/>
          <p:nvPr/>
        </p:nvSpPr>
        <p:spPr>
          <a:xfrm>
            <a:off x="1276907" y="4995160"/>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100">
                <a:latin typeface="DejaVu Sans"/>
                <a:cs typeface="DejaVu Sans"/>
              </a:rPr>
              <a:t>0</a:t>
            </a:r>
            <a:endParaRPr sz="700">
              <a:latin typeface="DejaVu Sans"/>
              <a:cs typeface="DejaVu Sans"/>
            </a:endParaRPr>
          </a:p>
        </p:txBody>
      </p:sp>
      <p:sp>
        <p:nvSpPr>
          <p:cNvPr id="21" name="object 21"/>
          <p:cNvSpPr txBox="1"/>
          <p:nvPr/>
        </p:nvSpPr>
        <p:spPr>
          <a:xfrm>
            <a:off x="848360" y="4880197"/>
            <a:ext cx="252539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Evaluate </a:t>
            </a:r>
            <a:r>
              <a:rPr dirty="0" sz="1050" spc="-65">
                <a:latin typeface="DejaVu Sans"/>
                <a:cs typeface="DejaVu Sans"/>
              </a:rPr>
              <a:t>lim </a:t>
            </a:r>
            <a:r>
              <a:rPr dirty="0" baseline="37037" sz="1575" spc="-150">
                <a:latin typeface="DejaVu Sans"/>
                <a:cs typeface="DejaVu Sans"/>
              </a:rPr>
              <a:t>sin </a:t>
            </a:r>
            <a:r>
              <a:rPr dirty="0" baseline="43209" sz="1350" spc="172" i="1">
                <a:latin typeface="Arial"/>
                <a:cs typeface="Arial"/>
              </a:rPr>
              <a:t>x </a:t>
            </a:r>
            <a:r>
              <a:rPr dirty="0" sz="900">
                <a:latin typeface="Liberation Serif"/>
                <a:cs typeface="Liberation Serif"/>
              </a:rPr>
              <a:t>using a table of functional</a:t>
            </a:r>
            <a:r>
              <a:rPr dirty="0" sz="900" spc="-15">
                <a:latin typeface="Liberation Serif"/>
                <a:cs typeface="Liberation Serif"/>
              </a:rPr>
              <a:t> </a:t>
            </a:r>
            <a:r>
              <a:rPr dirty="0" sz="900">
                <a:latin typeface="Liberation Serif"/>
                <a:cs typeface="Liberation Serif"/>
              </a:rPr>
              <a:t>values.</a:t>
            </a:r>
            <a:endParaRPr sz="900">
              <a:latin typeface="Liberation Serif"/>
              <a:cs typeface="Liberation Serif"/>
            </a:endParaRPr>
          </a:p>
        </p:txBody>
      </p:sp>
      <p:sp>
        <p:nvSpPr>
          <p:cNvPr id="22" name="object 22"/>
          <p:cNvSpPr txBox="1"/>
          <p:nvPr/>
        </p:nvSpPr>
        <p:spPr>
          <a:xfrm>
            <a:off x="1590499" y="4982193"/>
            <a:ext cx="97790" cy="164465"/>
          </a:xfrm>
          <a:prstGeom prst="rect">
            <a:avLst/>
          </a:prstGeom>
        </p:spPr>
        <p:txBody>
          <a:bodyPr wrap="square" lIns="0" tIns="13970" rIns="0" bIns="0" rtlCol="0" vert="horz">
            <a:spAutoFit/>
          </a:bodyPr>
          <a:lstStyle/>
          <a:p>
            <a:pPr marL="12700">
              <a:lnSpc>
                <a:spcPct val="100000"/>
              </a:lnSpc>
              <a:spcBef>
                <a:spcPts val="110"/>
              </a:spcBef>
            </a:pPr>
            <a:r>
              <a:rPr dirty="0" sz="900" spc="114" i="1">
                <a:latin typeface="Arial"/>
                <a:cs typeface="Arial"/>
              </a:rPr>
              <a:t>x</a:t>
            </a:r>
            <a:endParaRPr sz="900">
              <a:latin typeface="Arial"/>
              <a:cs typeface="Arial"/>
            </a:endParaRPr>
          </a:p>
        </p:txBody>
      </p:sp>
      <p:sp>
        <p:nvSpPr>
          <p:cNvPr id="23" name="object 23"/>
          <p:cNvSpPr txBox="1"/>
          <p:nvPr/>
        </p:nvSpPr>
        <p:spPr>
          <a:xfrm>
            <a:off x="848360" y="5123091"/>
            <a:ext cx="4341495" cy="537845"/>
          </a:xfrm>
          <a:prstGeom prst="rect">
            <a:avLst/>
          </a:prstGeom>
        </p:spPr>
        <p:txBody>
          <a:bodyPr wrap="square" lIns="0" tIns="34925" rIns="0" bIns="0" rtlCol="0" vert="horz">
            <a:spAutoFit/>
          </a:bodyPr>
          <a:lstStyle/>
          <a:p>
            <a:pPr marL="12700">
              <a:lnSpc>
                <a:spcPct val="100000"/>
              </a:lnSpc>
              <a:spcBef>
                <a:spcPts val="275"/>
              </a:spcBef>
            </a:pPr>
            <a:r>
              <a:rPr dirty="0" sz="900" b="1">
                <a:latin typeface="Liberation Serif"/>
                <a:cs typeface="Liberation Serif"/>
              </a:rPr>
              <a:t>Solution</a:t>
            </a:r>
            <a:endParaRPr sz="900">
              <a:latin typeface="Liberation Serif"/>
              <a:cs typeface="Liberation Serif"/>
            </a:endParaRPr>
          </a:p>
          <a:p>
            <a:pPr marL="12700">
              <a:lnSpc>
                <a:spcPct val="100000"/>
              </a:lnSpc>
              <a:spcBef>
                <a:spcPts val="200"/>
              </a:spcBef>
            </a:pPr>
            <a:r>
              <a:rPr dirty="0" sz="900" spc="-40">
                <a:latin typeface="Liberation Serif"/>
                <a:cs typeface="Liberation Serif"/>
              </a:rPr>
              <a:t>We </a:t>
            </a:r>
            <a:r>
              <a:rPr dirty="0" sz="900">
                <a:latin typeface="Liberation Serif"/>
                <a:cs typeface="Liberation Serif"/>
              </a:rPr>
              <a:t>have calculated the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85">
                <a:latin typeface="DejaVu Sans"/>
                <a:cs typeface="DejaVu Sans"/>
              </a:rPr>
              <a:t>(sin </a:t>
            </a:r>
            <a:r>
              <a:rPr dirty="0" sz="900" spc="95" i="1">
                <a:latin typeface="Arial"/>
                <a:cs typeface="Arial"/>
              </a:rPr>
              <a:t>x</a:t>
            </a:r>
            <a:r>
              <a:rPr dirty="0" sz="1050" spc="95">
                <a:latin typeface="DejaVu Sans"/>
                <a:cs typeface="DejaVu Sans"/>
              </a:rPr>
              <a:t>)/</a:t>
            </a:r>
            <a:r>
              <a:rPr dirty="0" sz="900" spc="95" i="1">
                <a:latin typeface="Arial"/>
                <a:cs typeface="Arial"/>
              </a:rPr>
              <a:t>x </a:t>
            </a:r>
            <a:r>
              <a:rPr dirty="0" sz="900">
                <a:latin typeface="Liberation Serif"/>
                <a:cs typeface="Liberation Serif"/>
              </a:rPr>
              <a:t>for the values of </a:t>
            </a:r>
            <a:r>
              <a:rPr dirty="0" sz="900" spc="114" i="1">
                <a:latin typeface="Arial"/>
                <a:cs typeface="Arial"/>
              </a:rPr>
              <a:t>x</a:t>
            </a:r>
            <a:r>
              <a:rPr dirty="0" sz="900" spc="-160" i="1">
                <a:latin typeface="Arial"/>
                <a:cs typeface="Arial"/>
              </a:rPr>
              <a:t> </a:t>
            </a:r>
            <a:r>
              <a:rPr dirty="0" sz="900">
                <a:latin typeface="Liberation Serif"/>
                <a:cs typeface="Liberation Serif"/>
              </a:rPr>
              <a:t>listed in </a:t>
            </a:r>
            <a:r>
              <a:rPr dirty="0" sz="900" spc="-15">
                <a:latin typeface="Liberation Serif"/>
                <a:cs typeface="Liberation Serif"/>
              </a:rPr>
              <a:t>Table </a:t>
            </a:r>
            <a:r>
              <a:rPr dirty="0" sz="1050" spc="-95">
                <a:latin typeface="DejaVu Sans"/>
                <a:cs typeface="DejaVu Sans"/>
              </a:rPr>
              <a:t>2.2.2</a:t>
            </a:r>
            <a:r>
              <a:rPr dirty="0" sz="900" spc="-95">
                <a:latin typeface="Liberation Serif"/>
                <a:cs typeface="Liberation Serif"/>
              </a:rPr>
              <a:t>.</a:t>
            </a:r>
            <a:endParaRPr sz="900">
              <a:latin typeface="Liberation Serif"/>
              <a:cs typeface="Liberation Serif"/>
            </a:endParaRPr>
          </a:p>
          <a:p>
            <a:pPr marL="2667000">
              <a:lnSpc>
                <a:spcPct val="100000"/>
              </a:lnSpc>
              <a:spcBef>
                <a:spcPts val="240"/>
              </a:spcBef>
            </a:pPr>
            <a:r>
              <a:rPr dirty="0" sz="800" spc="-15" b="1" i="1">
                <a:latin typeface="Liberation Serif"/>
                <a:cs typeface="Liberation Serif"/>
              </a:rPr>
              <a:t>Table</a:t>
            </a:r>
            <a:r>
              <a:rPr dirty="0" sz="800" spc="-5" b="1" i="1">
                <a:latin typeface="Liberation Serif"/>
                <a:cs typeface="Liberation Serif"/>
              </a:rPr>
              <a:t> </a:t>
            </a:r>
            <a:r>
              <a:rPr dirty="0" sz="900" spc="-45">
                <a:latin typeface="Verdana"/>
                <a:cs typeface="Verdana"/>
              </a:rPr>
              <a:t>2.2.2</a:t>
            </a:r>
            <a:endParaRPr sz="900">
              <a:latin typeface="Verdana"/>
              <a:cs typeface="Verdana"/>
            </a:endParaRPr>
          </a:p>
        </p:txBody>
      </p:sp>
      <p:graphicFrame>
        <p:nvGraphicFramePr>
          <p:cNvPr id="24" name="object 24"/>
          <p:cNvGraphicFramePr>
            <a:graphicFrameLocks noGrp="1"/>
          </p:cNvGraphicFramePr>
          <p:nvPr/>
        </p:nvGraphicFramePr>
        <p:xfrm>
          <a:off x="857337" y="5644422"/>
          <a:ext cx="5832475" cy="762635"/>
        </p:xfrm>
        <a:graphic>
          <a:graphicData uri="http://schemas.openxmlformats.org/drawingml/2006/table">
            <a:tbl>
              <a:tblPr firstRow="1" bandRow="1">
                <a:tableStyleId>{2D5ABB26-0587-4C30-8999-92F81FD0307C}</a:tableStyleId>
              </a:tblPr>
              <a:tblGrid>
                <a:gridCol w="1376680"/>
                <a:gridCol w="1635125"/>
                <a:gridCol w="1272540"/>
                <a:gridCol w="1546860"/>
              </a:tblGrid>
              <a:tr h="166370">
                <a:tc>
                  <a:txBody>
                    <a:bodyPr/>
                    <a:lstStyle/>
                    <a:p>
                      <a:pPr algn="ctr" marL="89535">
                        <a:lnSpc>
                          <a:spcPct val="100000"/>
                        </a:lnSpc>
                        <a:spcBef>
                          <a:spcPts val="125"/>
                        </a:spcBef>
                      </a:pPr>
                      <a:r>
                        <a:rPr dirty="0" sz="700" i="1">
                          <a:latin typeface="Arial"/>
                          <a:cs typeface="Arial"/>
                        </a:rPr>
                        <a:t>x</a:t>
                      </a:r>
                      <a:endParaRPr sz="700">
                        <a:latin typeface="Arial"/>
                        <a:cs typeface="Arial"/>
                      </a:endParaRPr>
                    </a:p>
                  </a:txBody>
                  <a:tcPr marL="0" marR="0" marB="0" marT="15875">
                    <a:lnB w="28575">
                      <a:solidFill>
                        <a:srgbClr val="DDDDDD"/>
                      </a:solidFill>
                      <a:prstDash val="solid"/>
                    </a:lnB>
                    <a:solidFill>
                      <a:srgbClr val="E4F5FE"/>
                    </a:solidFill>
                  </a:tcPr>
                </a:tc>
                <a:tc>
                  <a:txBody>
                    <a:bodyPr/>
                    <a:lstStyle/>
                    <a:p>
                      <a:pPr algn="ctr" marL="719455" marR="726440">
                        <a:lnSpc>
                          <a:spcPts val="600"/>
                        </a:lnSpc>
                        <a:spcBef>
                          <a:spcPts val="45"/>
                        </a:spcBef>
                      </a:pPr>
                      <a:r>
                        <a:rPr dirty="0" u="sng" sz="550" spc="-60">
                          <a:uFill>
                            <a:solidFill>
                              <a:srgbClr val="000000"/>
                            </a:solidFill>
                          </a:uFill>
                          <a:latin typeface="Times New Roman"/>
                          <a:cs typeface="Times New Roman"/>
                        </a:rPr>
                        <a:t> </a:t>
                      </a:r>
                      <a:r>
                        <a:rPr dirty="0" u="sng" sz="550" spc="-20">
                          <a:uFill>
                            <a:solidFill>
                              <a:srgbClr val="000000"/>
                            </a:solidFill>
                          </a:uFill>
                          <a:latin typeface="Verdana"/>
                          <a:cs typeface="Verdana"/>
                        </a:rPr>
                        <a:t>sin</a:t>
                      </a:r>
                      <a:r>
                        <a:rPr dirty="0" u="sng" sz="550" spc="-160">
                          <a:uFill>
                            <a:solidFill>
                              <a:srgbClr val="000000"/>
                            </a:solidFill>
                          </a:uFill>
                          <a:latin typeface="Verdana"/>
                          <a:cs typeface="Verdana"/>
                        </a:rPr>
                        <a:t> </a:t>
                      </a:r>
                      <a:r>
                        <a:rPr dirty="0" u="sng" sz="500" spc="120" i="1">
                          <a:uFill>
                            <a:solidFill>
                              <a:srgbClr val="000000"/>
                            </a:solidFill>
                          </a:uFill>
                          <a:latin typeface="Arial"/>
                          <a:cs typeface="Arial"/>
                        </a:rPr>
                        <a:t>x </a:t>
                      </a:r>
                      <a:r>
                        <a:rPr dirty="0" sz="500" spc="120" i="1">
                          <a:latin typeface="Arial"/>
                          <a:cs typeface="Arial"/>
                        </a:rPr>
                        <a:t> </a:t>
                      </a:r>
                      <a:r>
                        <a:rPr dirty="0" sz="500" spc="120" i="1">
                          <a:latin typeface="Arial"/>
                          <a:cs typeface="Arial"/>
                        </a:rPr>
                        <a:t>x</a:t>
                      </a:r>
                      <a:endParaRPr sz="500">
                        <a:latin typeface="Arial"/>
                        <a:cs typeface="Arial"/>
                      </a:endParaRPr>
                    </a:p>
                  </a:txBody>
                  <a:tcPr marL="0" marR="0" marB="0" marT="5715">
                    <a:lnB w="28575">
                      <a:solidFill>
                        <a:srgbClr val="DDDDDD"/>
                      </a:solidFill>
                      <a:prstDash val="solid"/>
                    </a:lnB>
                    <a:solidFill>
                      <a:srgbClr val="E4F5FE"/>
                    </a:solidFill>
                  </a:tcPr>
                </a:tc>
                <a:tc>
                  <a:txBody>
                    <a:bodyPr/>
                    <a:lstStyle/>
                    <a:p>
                      <a:pPr algn="ctr" marL="1905">
                        <a:lnSpc>
                          <a:spcPct val="100000"/>
                        </a:lnSpc>
                        <a:spcBef>
                          <a:spcPts val="125"/>
                        </a:spcBef>
                      </a:pPr>
                      <a:r>
                        <a:rPr dirty="0" sz="700" i="1">
                          <a:latin typeface="Arial"/>
                          <a:cs typeface="Arial"/>
                        </a:rPr>
                        <a:t>x</a:t>
                      </a:r>
                      <a:endParaRPr sz="700">
                        <a:latin typeface="Arial"/>
                        <a:cs typeface="Arial"/>
                      </a:endParaRPr>
                    </a:p>
                  </a:txBody>
                  <a:tcPr marL="0" marR="0" marB="0" marT="15875">
                    <a:lnB w="12700">
                      <a:solidFill>
                        <a:srgbClr val="2FB3F5"/>
                      </a:solidFill>
                      <a:prstDash val="solid"/>
                    </a:lnB>
                    <a:solidFill>
                      <a:srgbClr val="E4F5FE"/>
                    </a:solidFill>
                  </a:tcPr>
                </a:tc>
                <a:tc>
                  <a:txBody>
                    <a:bodyPr/>
                    <a:lstStyle/>
                    <a:p>
                      <a:pPr algn="ctr" marL="728345" marR="629285">
                        <a:lnSpc>
                          <a:spcPts val="600"/>
                        </a:lnSpc>
                        <a:spcBef>
                          <a:spcPts val="45"/>
                        </a:spcBef>
                      </a:pPr>
                      <a:r>
                        <a:rPr dirty="0" u="sng" sz="550" spc="-60">
                          <a:uFill>
                            <a:solidFill>
                              <a:srgbClr val="000000"/>
                            </a:solidFill>
                          </a:uFill>
                          <a:latin typeface="Times New Roman"/>
                          <a:cs typeface="Times New Roman"/>
                        </a:rPr>
                        <a:t> </a:t>
                      </a:r>
                      <a:r>
                        <a:rPr dirty="0" u="sng" sz="550" spc="-20">
                          <a:uFill>
                            <a:solidFill>
                              <a:srgbClr val="000000"/>
                            </a:solidFill>
                          </a:uFill>
                          <a:latin typeface="Verdana"/>
                          <a:cs typeface="Verdana"/>
                        </a:rPr>
                        <a:t>sin</a:t>
                      </a:r>
                      <a:r>
                        <a:rPr dirty="0" u="sng" sz="550" spc="-160">
                          <a:uFill>
                            <a:solidFill>
                              <a:srgbClr val="000000"/>
                            </a:solidFill>
                          </a:uFill>
                          <a:latin typeface="Verdana"/>
                          <a:cs typeface="Verdana"/>
                        </a:rPr>
                        <a:t> </a:t>
                      </a:r>
                      <a:r>
                        <a:rPr dirty="0" u="sng" sz="500" spc="120" i="1">
                          <a:uFill>
                            <a:solidFill>
                              <a:srgbClr val="000000"/>
                            </a:solidFill>
                          </a:uFill>
                          <a:latin typeface="Arial"/>
                          <a:cs typeface="Arial"/>
                        </a:rPr>
                        <a:t>x </a:t>
                      </a:r>
                      <a:r>
                        <a:rPr dirty="0" sz="500" spc="120" i="1">
                          <a:latin typeface="Arial"/>
                          <a:cs typeface="Arial"/>
                        </a:rPr>
                        <a:t> </a:t>
                      </a:r>
                      <a:r>
                        <a:rPr dirty="0" sz="500" spc="120" i="1">
                          <a:latin typeface="Arial"/>
                          <a:cs typeface="Arial"/>
                        </a:rPr>
                        <a:t>x</a:t>
                      </a:r>
                      <a:endParaRPr sz="500">
                        <a:latin typeface="Arial"/>
                        <a:cs typeface="Arial"/>
                      </a:endParaRPr>
                    </a:p>
                  </a:txBody>
                  <a:tcPr marL="0" marR="0" marB="0" marT="5715">
                    <a:lnB w="12700">
                      <a:solidFill>
                        <a:srgbClr val="2FB3F5"/>
                      </a:solidFill>
                      <a:prstDash val="solid"/>
                    </a:lnB>
                    <a:solidFill>
                      <a:srgbClr val="E4F5FE"/>
                    </a:solidFill>
                  </a:tcPr>
                </a:tc>
              </a:tr>
              <a:tr h="156845">
                <a:tc>
                  <a:txBody>
                    <a:bodyPr/>
                    <a:lstStyle/>
                    <a:p>
                      <a:pPr algn="ctr" marL="88900">
                        <a:lnSpc>
                          <a:spcPct val="100000"/>
                        </a:lnSpc>
                        <a:spcBef>
                          <a:spcPts val="235"/>
                        </a:spcBef>
                      </a:pPr>
                      <a:r>
                        <a:rPr dirty="0" sz="700" spc="10">
                          <a:latin typeface="Liberation Serif"/>
                          <a:cs typeface="Liberation Serif"/>
                        </a:rPr>
                        <a:t>-0.1</a:t>
                      </a:r>
                      <a:endParaRPr sz="700">
                        <a:latin typeface="Liberation Serif"/>
                        <a:cs typeface="Liberation Serif"/>
                      </a:endParaRPr>
                    </a:p>
                  </a:txBody>
                  <a:tcPr marL="0" marR="0" marB="0" marT="29845">
                    <a:lnT w="28575">
                      <a:solidFill>
                        <a:srgbClr val="DDDDDD"/>
                      </a:solidFill>
                      <a:prstDash val="solid"/>
                    </a:lnT>
                    <a:solidFill>
                      <a:srgbClr val="FFFFFF"/>
                    </a:solidFill>
                  </a:tcPr>
                </a:tc>
                <a:tc>
                  <a:txBody>
                    <a:bodyPr/>
                    <a:lstStyle/>
                    <a:p>
                      <a:pPr algn="ctr">
                        <a:lnSpc>
                          <a:spcPct val="100000"/>
                        </a:lnSpc>
                        <a:spcBef>
                          <a:spcPts val="160"/>
                        </a:spcBef>
                      </a:pPr>
                      <a:r>
                        <a:rPr dirty="0" sz="700" spc="10">
                          <a:latin typeface="Liberation Serif"/>
                          <a:cs typeface="Liberation Serif"/>
                        </a:rPr>
                        <a:t>0.998334166468</a:t>
                      </a:r>
                      <a:endParaRPr sz="700">
                        <a:latin typeface="Liberation Serif"/>
                        <a:cs typeface="Liberation Serif"/>
                      </a:endParaRPr>
                    </a:p>
                  </a:txBody>
                  <a:tcPr marL="0" marR="0" marB="0" marT="20320">
                    <a:lnT w="28575">
                      <a:solidFill>
                        <a:srgbClr val="DDDDDD"/>
                      </a:solidFill>
                      <a:prstDash val="solid"/>
                    </a:lnT>
                    <a:solidFill>
                      <a:srgbClr val="FFFFFF"/>
                    </a:solidFill>
                  </a:tcPr>
                </a:tc>
                <a:tc>
                  <a:txBody>
                    <a:bodyPr/>
                    <a:lstStyle/>
                    <a:p>
                      <a:pPr algn="ctr" marL="1270">
                        <a:lnSpc>
                          <a:spcPct val="100000"/>
                        </a:lnSpc>
                        <a:spcBef>
                          <a:spcPts val="160"/>
                        </a:spcBef>
                      </a:pPr>
                      <a:r>
                        <a:rPr dirty="0" sz="700" spc="10">
                          <a:latin typeface="Liberation Serif"/>
                          <a:cs typeface="Liberation Serif"/>
                        </a:rPr>
                        <a:t>0.1</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r" marR="403860">
                        <a:lnSpc>
                          <a:spcPct val="100000"/>
                        </a:lnSpc>
                        <a:spcBef>
                          <a:spcPts val="160"/>
                        </a:spcBef>
                      </a:pPr>
                      <a:r>
                        <a:rPr dirty="0" sz="700">
                          <a:latin typeface="Liberation Serif"/>
                          <a:cs typeface="Liberation Serif"/>
                        </a:rPr>
                        <a:t>0.998334166468</a:t>
                      </a:r>
                      <a:endParaRPr sz="700">
                        <a:latin typeface="Liberation Serif"/>
                        <a:cs typeface="Liberation Serif"/>
                      </a:endParaRPr>
                    </a:p>
                  </a:txBody>
                  <a:tcPr marL="0" marR="0" marB="0" marT="20320">
                    <a:lnT w="12700">
                      <a:solidFill>
                        <a:srgbClr val="2FB3F5"/>
                      </a:solidFill>
                      <a:prstDash val="solid"/>
                    </a:lnT>
                    <a:solidFill>
                      <a:srgbClr val="FFFFFF"/>
                    </a:solidFill>
                  </a:tcPr>
                </a:tc>
              </a:tr>
              <a:tr h="142875">
                <a:tc>
                  <a:txBody>
                    <a:bodyPr/>
                    <a:lstStyle/>
                    <a:p>
                      <a:pPr algn="ctr" marL="88265">
                        <a:lnSpc>
                          <a:spcPct val="100000"/>
                        </a:lnSpc>
                        <a:spcBef>
                          <a:spcPts val="125"/>
                        </a:spcBef>
                      </a:pPr>
                      <a:r>
                        <a:rPr dirty="0" sz="700" spc="10">
                          <a:latin typeface="Liberation Serif"/>
                          <a:cs typeface="Liberation Serif"/>
                        </a:rPr>
                        <a:t>-0.01</a:t>
                      </a:r>
                      <a:endParaRPr sz="700">
                        <a:latin typeface="Liberation Serif"/>
                        <a:cs typeface="Liberation Serif"/>
                      </a:endParaRPr>
                    </a:p>
                  </a:txBody>
                  <a:tcPr marL="0" marR="0" marB="0" marT="15875">
                    <a:solidFill>
                      <a:srgbClr val="EFEFEF"/>
                    </a:solidFill>
                  </a:tcPr>
                </a:tc>
                <a:tc>
                  <a:txBody>
                    <a:bodyPr/>
                    <a:lstStyle/>
                    <a:p>
                      <a:pPr algn="ctr">
                        <a:lnSpc>
                          <a:spcPct val="100000"/>
                        </a:lnSpc>
                        <a:spcBef>
                          <a:spcPts val="125"/>
                        </a:spcBef>
                      </a:pPr>
                      <a:r>
                        <a:rPr dirty="0" sz="700" spc="10">
                          <a:latin typeface="Liberation Serif"/>
                          <a:cs typeface="Liberation Serif"/>
                        </a:rPr>
                        <a:t>0.999983333417</a:t>
                      </a:r>
                      <a:endParaRPr sz="700">
                        <a:latin typeface="Liberation Serif"/>
                        <a:cs typeface="Liberation Serif"/>
                      </a:endParaRPr>
                    </a:p>
                  </a:txBody>
                  <a:tcPr marL="0" marR="0" marB="0" marT="15875">
                    <a:solidFill>
                      <a:srgbClr val="EFEFEF"/>
                    </a:solidFill>
                  </a:tcPr>
                </a:tc>
                <a:tc>
                  <a:txBody>
                    <a:bodyPr/>
                    <a:lstStyle/>
                    <a:p>
                      <a:pPr algn="ctr" marL="1270">
                        <a:lnSpc>
                          <a:spcPct val="100000"/>
                        </a:lnSpc>
                        <a:spcBef>
                          <a:spcPts val="125"/>
                        </a:spcBef>
                      </a:pPr>
                      <a:r>
                        <a:rPr dirty="0" sz="700" spc="10">
                          <a:latin typeface="Liberation Serif"/>
                          <a:cs typeface="Liberation Serif"/>
                        </a:rPr>
                        <a:t>0.01</a:t>
                      </a:r>
                      <a:endParaRPr sz="700">
                        <a:latin typeface="Liberation Serif"/>
                        <a:cs typeface="Liberation Serif"/>
                      </a:endParaRPr>
                    </a:p>
                  </a:txBody>
                  <a:tcPr marL="0" marR="0" marB="0" marT="15875">
                    <a:solidFill>
                      <a:srgbClr val="EFEFEF"/>
                    </a:solidFill>
                  </a:tcPr>
                </a:tc>
                <a:tc>
                  <a:txBody>
                    <a:bodyPr/>
                    <a:lstStyle/>
                    <a:p>
                      <a:pPr algn="r" marR="403860">
                        <a:lnSpc>
                          <a:spcPct val="100000"/>
                        </a:lnSpc>
                        <a:spcBef>
                          <a:spcPts val="125"/>
                        </a:spcBef>
                      </a:pPr>
                      <a:r>
                        <a:rPr dirty="0" sz="700">
                          <a:latin typeface="Liberation Serif"/>
                          <a:cs typeface="Liberation Serif"/>
                        </a:rPr>
                        <a:t>0.999983333417</a:t>
                      </a:r>
                      <a:endParaRPr sz="700">
                        <a:latin typeface="Liberation Serif"/>
                        <a:cs typeface="Liberation Serif"/>
                      </a:endParaRPr>
                    </a:p>
                  </a:txBody>
                  <a:tcPr marL="0" marR="0" marB="0" marT="15875">
                    <a:solidFill>
                      <a:srgbClr val="EFEFEF"/>
                    </a:solidFill>
                  </a:tcPr>
                </a:tc>
              </a:tr>
              <a:tr h="142875">
                <a:tc>
                  <a:txBody>
                    <a:bodyPr/>
                    <a:lstStyle/>
                    <a:p>
                      <a:pPr algn="r" marR="516255">
                        <a:lnSpc>
                          <a:spcPct val="100000"/>
                        </a:lnSpc>
                        <a:spcBef>
                          <a:spcPts val="125"/>
                        </a:spcBef>
                      </a:pPr>
                      <a:r>
                        <a:rPr dirty="0" sz="700">
                          <a:latin typeface="Liberation Serif"/>
                          <a:cs typeface="Liberation Serif"/>
                        </a:rPr>
                        <a:t>-0.001</a:t>
                      </a:r>
                      <a:endParaRPr sz="700">
                        <a:latin typeface="Liberation Serif"/>
                        <a:cs typeface="Liberation Serif"/>
                      </a:endParaRPr>
                    </a:p>
                  </a:txBody>
                  <a:tcPr marL="0" marR="0" marB="0" marT="15875">
                    <a:solidFill>
                      <a:srgbClr val="FFFFFF"/>
                    </a:solidFill>
                  </a:tcPr>
                </a:tc>
                <a:tc>
                  <a:txBody>
                    <a:bodyPr/>
                    <a:lstStyle/>
                    <a:p>
                      <a:pPr algn="ctr">
                        <a:lnSpc>
                          <a:spcPct val="100000"/>
                        </a:lnSpc>
                        <a:spcBef>
                          <a:spcPts val="125"/>
                        </a:spcBef>
                      </a:pPr>
                      <a:r>
                        <a:rPr dirty="0" sz="700" spc="10">
                          <a:latin typeface="Liberation Serif"/>
                          <a:cs typeface="Liberation Serif"/>
                        </a:rPr>
                        <a:t>0.999999833333</a:t>
                      </a:r>
                      <a:endParaRPr sz="700">
                        <a:latin typeface="Liberation Serif"/>
                        <a:cs typeface="Liberation Serif"/>
                      </a:endParaRPr>
                    </a:p>
                  </a:txBody>
                  <a:tcPr marL="0" marR="0" marB="0" marT="15875">
                    <a:solidFill>
                      <a:srgbClr val="FFFFFF"/>
                    </a:solidFill>
                  </a:tcPr>
                </a:tc>
                <a:tc>
                  <a:txBody>
                    <a:bodyPr/>
                    <a:lstStyle/>
                    <a:p>
                      <a:pPr algn="ctr" marL="1270">
                        <a:lnSpc>
                          <a:spcPct val="100000"/>
                        </a:lnSpc>
                        <a:spcBef>
                          <a:spcPts val="125"/>
                        </a:spcBef>
                      </a:pPr>
                      <a:r>
                        <a:rPr dirty="0" sz="700" spc="10">
                          <a:latin typeface="Liberation Serif"/>
                          <a:cs typeface="Liberation Serif"/>
                        </a:rPr>
                        <a:t>0.001</a:t>
                      </a:r>
                      <a:endParaRPr sz="700">
                        <a:latin typeface="Liberation Serif"/>
                        <a:cs typeface="Liberation Serif"/>
                      </a:endParaRPr>
                    </a:p>
                  </a:txBody>
                  <a:tcPr marL="0" marR="0" marB="0" marT="15875">
                    <a:solidFill>
                      <a:srgbClr val="FFFFFF"/>
                    </a:solidFill>
                  </a:tcPr>
                </a:tc>
                <a:tc>
                  <a:txBody>
                    <a:bodyPr/>
                    <a:lstStyle/>
                    <a:p>
                      <a:pPr algn="r" marR="403860">
                        <a:lnSpc>
                          <a:spcPct val="100000"/>
                        </a:lnSpc>
                        <a:spcBef>
                          <a:spcPts val="125"/>
                        </a:spcBef>
                      </a:pPr>
                      <a:r>
                        <a:rPr dirty="0" sz="700">
                          <a:latin typeface="Liberation Serif"/>
                          <a:cs typeface="Liberation Serif"/>
                        </a:rPr>
                        <a:t>0.999999833333</a:t>
                      </a:r>
                      <a:endParaRPr sz="700">
                        <a:latin typeface="Liberation Serif"/>
                        <a:cs typeface="Liberation Serif"/>
                      </a:endParaRPr>
                    </a:p>
                  </a:txBody>
                  <a:tcPr marL="0" marR="0" marB="0" marT="15875">
                    <a:solidFill>
                      <a:srgbClr val="FFFFFF"/>
                    </a:solidFill>
                  </a:tcPr>
                </a:tc>
              </a:tr>
              <a:tr h="147320">
                <a:tc>
                  <a:txBody>
                    <a:bodyPr/>
                    <a:lstStyle/>
                    <a:p>
                      <a:pPr algn="r" marR="493395">
                        <a:lnSpc>
                          <a:spcPct val="100000"/>
                        </a:lnSpc>
                        <a:spcBef>
                          <a:spcPts val="125"/>
                        </a:spcBef>
                      </a:pPr>
                      <a:r>
                        <a:rPr dirty="0" sz="700">
                          <a:latin typeface="Liberation Serif"/>
                          <a:cs typeface="Liberation Serif"/>
                        </a:rPr>
                        <a:t>-0.0001</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ctr">
                        <a:lnSpc>
                          <a:spcPct val="100000"/>
                        </a:lnSpc>
                        <a:spcBef>
                          <a:spcPts val="125"/>
                        </a:spcBef>
                      </a:pPr>
                      <a:r>
                        <a:rPr dirty="0" sz="700" spc="10">
                          <a:latin typeface="Liberation Serif"/>
                          <a:cs typeface="Liberation Serif"/>
                        </a:rPr>
                        <a:t>0.999999998333</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ctr" marL="1270">
                        <a:lnSpc>
                          <a:spcPct val="100000"/>
                        </a:lnSpc>
                        <a:spcBef>
                          <a:spcPts val="125"/>
                        </a:spcBef>
                      </a:pPr>
                      <a:r>
                        <a:rPr dirty="0" sz="700" spc="10">
                          <a:latin typeface="Liberation Serif"/>
                          <a:cs typeface="Liberation Serif"/>
                        </a:rPr>
                        <a:t>0.0001</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r" marR="403860">
                        <a:lnSpc>
                          <a:spcPct val="100000"/>
                        </a:lnSpc>
                        <a:spcBef>
                          <a:spcPts val="125"/>
                        </a:spcBef>
                      </a:pPr>
                      <a:r>
                        <a:rPr dirty="0" sz="700">
                          <a:latin typeface="Liberation Serif"/>
                          <a:cs typeface="Liberation Serif"/>
                        </a:rPr>
                        <a:t>0.999999998333</a:t>
                      </a:r>
                      <a:endParaRPr sz="700">
                        <a:latin typeface="Liberation Serif"/>
                        <a:cs typeface="Liberation Serif"/>
                      </a:endParaRPr>
                    </a:p>
                  </a:txBody>
                  <a:tcPr marL="0" marR="0" marB="0" marT="15875">
                    <a:lnB w="12700">
                      <a:solidFill>
                        <a:srgbClr val="DDDDDD"/>
                      </a:solidFill>
                      <a:prstDash val="solid"/>
                    </a:lnB>
                    <a:solidFill>
                      <a:srgbClr val="EFEFEF"/>
                    </a:solidFill>
                  </a:tcPr>
                </a:tc>
              </a:tr>
            </a:tbl>
          </a:graphicData>
        </a:graphic>
      </p:graphicFrame>
      <p:sp>
        <p:nvSpPr>
          <p:cNvPr id="25" name="object 25"/>
          <p:cNvSpPr/>
          <p:nvPr/>
        </p:nvSpPr>
        <p:spPr>
          <a:xfrm>
            <a:off x="2267760" y="7293099"/>
            <a:ext cx="3020976" cy="1934568"/>
          </a:xfrm>
          <a:prstGeom prst="rect">
            <a:avLst/>
          </a:prstGeom>
          <a:blipFill>
            <a:blip r:embed="rId4" cstate="print"/>
            <a:stretch>
              <a:fillRect/>
            </a:stretch>
          </a:blipFill>
        </p:spPr>
        <p:txBody>
          <a:bodyPr wrap="square" lIns="0" tIns="0" rIns="0" bIns="0" rtlCol="0"/>
          <a:lstStyle/>
          <a:p/>
        </p:txBody>
      </p:sp>
      <p:sp>
        <p:nvSpPr>
          <p:cNvPr id="26" name="object 26"/>
          <p:cNvSpPr/>
          <p:nvPr/>
        </p:nvSpPr>
        <p:spPr>
          <a:xfrm>
            <a:off x="1505369" y="4982095"/>
            <a:ext cx="267335" cy="0"/>
          </a:xfrm>
          <a:custGeom>
            <a:avLst/>
            <a:gdLst/>
            <a:ahLst/>
            <a:cxnLst/>
            <a:rect l="l" t="t" r="r" b="b"/>
            <a:pathLst>
              <a:path w="267335" h="0">
                <a:moveTo>
                  <a:pt x="0" y="0"/>
                </a:moveTo>
                <a:lnTo>
                  <a:pt x="266836" y="0"/>
                </a:lnTo>
              </a:path>
            </a:pathLst>
          </a:custGeom>
          <a:ln w="9529">
            <a:solidFill>
              <a:srgbClr val="000000"/>
            </a:solidFill>
          </a:ln>
        </p:spPr>
        <p:txBody>
          <a:bodyPr wrap="square" lIns="0" tIns="0" rIns="0" bIns="0" rtlCol="0"/>
          <a:lstStyle/>
          <a:p/>
        </p:txBody>
      </p:sp>
      <p:sp>
        <p:nvSpPr>
          <p:cNvPr id="27" name="object 27"/>
          <p:cNvSpPr txBox="1"/>
          <p:nvPr/>
        </p:nvSpPr>
        <p:spPr>
          <a:xfrm>
            <a:off x="848360" y="6651420"/>
            <a:ext cx="585343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As</a:t>
            </a:r>
            <a:r>
              <a:rPr dirty="0" sz="900" spc="40">
                <a:latin typeface="Liberation Serif"/>
                <a:cs typeface="Liberation Serif"/>
              </a:rPr>
              <a:t> </a:t>
            </a:r>
            <a:r>
              <a:rPr dirty="0" sz="900">
                <a:latin typeface="Liberation Serif"/>
                <a:cs typeface="Liberation Serif"/>
              </a:rPr>
              <a:t>we</a:t>
            </a:r>
            <a:r>
              <a:rPr dirty="0" sz="900" spc="40">
                <a:latin typeface="Liberation Serif"/>
                <a:cs typeface="Liberation Serif"/>
              </a:rPr>
              <a:t> </a:t>
            </a:r>
            <a:r>
              <a:rPr dirty="0" sz="900">
                <a:latin typeface="Liberation Serif"/>
                <a:cs typeface="Liberation Serif"/>
              </a:rPr>
              <a:t>read</a:t>
            </a:r>
            <a:r>
              <a:rPr dirty="0" sz="900" spc="45">
                <a:latin typeface="Liberation Serif"/>
                <a:cs typeface="Liberation Serif"/>
              </a:rPr>
              <a:t> </a:t>
            </a:r>
            <a:r>
              <a:rPr dirty="0" sz="900">
                <a:latin typeface="Liberation Serif"/>
                <a:cs typeface="Liberation Serif"/>
              </a:rPr>
              <a:t>down</a:t>
            </a:r>
            <a:r>
              <a:rPr dirty="0" sz="900" spc="40">
                <a:latin typeface="Liberation Serif"/>
                <a:cs typeface="Liberation Serif"/>
              </a:rPr>
              <a:t> </a:t>
            </a:r>
            <a:r>
              <a:rPr dirty="0" sz="900">
                <a:latin typeface="Liberation Serif"/>
                <a:cs typeface="Liberation Serif"/>
              </a:rPr>
              <a:t>each</a:t>
            </a:r>
            <a:r>
              <a:rPr dirty="0" sz="900" spc="215">
                <a:latin typeface="Liberation Serif"/>
                <a:cs typeface="Liberation Serif"/>
              </a:rPr>
              <a:t> </a:t>
            </a:r>
            <a:r>
              <a:rPr dirty="0" baseline="47619" sz="1050" spc="-30">
                <a:latin typeface="DejaVu Sans"/>
                <a:cs typeface="DejaVu Sans"/>
              </a:rPr>
              <a:t>(sin</a:t>
            </a:r>
            <a:r>
              <a:rPr dirty="0" baseline="47619" sz="1050" spc="-135">
                <a:latin typeface="DejaVu Sans"/>
                <a:cs typeface="DejaVu Sans"/>
              </a:rPr>
              <a:t> </a:t>
            </a:r>
            <a:r>
              <a:rPr dirty="0" baseline="51282" sz="975" spc="30" i="1">
                <a:latin typeface="Arial"/>
                <a:cs typeface="Arial"/>
              </a:rPr>
              <a:t>x</a:t>
            </a:r>
            <a:r>
              <a:rPr dirty="0" baseline="47619" sz="1050" spc="30">
                <a:latin typeface="DejaVu Sans"/>
                <a:cs typeface="DejaVu Sans"/>
              </a:rPr>
              <a:t>)</a:t>
            </a:r>
            <a:r>
              <a:rPr dirty="0" baseline="47619" sz="1050" spc="300">
                <a:latin typeface="DejaVu Sans"/>
                <a:cs typeface="DejaVu Sans"/>
              </a:rPr>
              <a:t> </a:t>
            </a:r>
            <a:r>
              <a:rPr dirty="0" sz="900">
                <a:latin typeface="Liberation Serif"/>
                <a:cs typeface="Liberation Serif"/>
              </a:rPr>
              <a:t>column,</a:t>
            </a:r>
            <a:r>
              <a:rPr dirty="0" sz="900" spc="45">
                <a:latin typeface="Liberation Serif"/>
                <a:cs typeface="Liberation Serif"/>
              </a:rPr>
              <a:t> </a:t>
            </a:r>
            <a:r>
              <a:rPr dirty="0" sz="900">
                <a:latin typeface="Liberation Serif"/>
                <a:cs typeface="Liberation Serif"/>
              </a:rPr>
              <a:t>we</a:t>
            </a:r>
            <a:r>
              <a:rPr dirty="0" sz="900" spc="50">
                <a:latin typeface="Liberation Serif"/>
                <a:cs typeface="Liberation Serif"/>
              </a:rPr>
              <a:t> </a:t>
            </a:r>
            <a:r>
              <a:rPr dirty="0" sz="900">
                <a:latin typeface="Liberation Serif"/>
                <a:cs typeface="Liberation Serif"/>
              </a:rPr>
              <a:t>see</a:t>
            </a:r>
            <a:r>
              <a:rPr dirty="0" sz="900" spc="45">
                <a:latin typeface="Liberation Serif"/>
                <a:cs typeface="Liberation Serif"/>
              </a:rPr>
              <a:t> </a:t>
            </a:r>
            <a:r>
              <a:rPr dirty="0" sz="900">
                <a:latin typeface="Liberation Serif"/>
                <a:cs typeface="Liberation Serif"/>
              </a:rPr>
              <a:t>that</a:t>
            </a:r>
            <a:r>
              <a:rPr dirty="0" sz="900" spc="45">
                <a:latin typeface="Liberation Serif"/>
                <a:cs typeface="Liberation Serif"/>
              </a:rPr>
              <a:t> </a:t>
            </a:r>
            <a:r>
              <a:rPr dirty="0" sz="900">
                <a:latin typeface="Liberation Serif"/>
                <a:cs typeface="Liberation Serif"/>
              </a:rPr>
              <a:t>the</a:t>
            </a:r>
            <a:r>
              <a:rPr dirty="0" sz="900" spc="50">
                <a:latin typeface="Liberation Serif"/>
                <a:cs typeface="Liberation Serif"/>
              </a:rPr>
              <a:t> </a:t>
            </a:r>
            <a:r>
              <a:rPr dirty="0" sz="900">
                <a:latin typeface="Liberation Serif"/>
                <a:cs typeface="Liberation Serif"/>
              </a:rPr>
              <a:t>values</a:t>
            </a:r>
            <a:r>
              <a:rPr dirty="0" sz="900" spc="45">
                <a:latin typeface="Liberation Serif"/>
                <a:cs typeface="Liberation Serif"/>
              </a:rPr>
              <a:t> </a:t>
            </a:r>
            <a:r>
              <a:rPr dirty="0" sz="900">
                <a:latin typeface="Liberation Serif"/>
                <a:cs typeface="Liberation Serif"/>
              </a:rPr>
              <a:t>in</a:t>
            </a:r>
            <a:r>
              <a:rPr dirty="0" sz="900" spc="45">
                <a:latin typeface="Liberation Serif"/>
                <a:cs typeface="Liberation Serif"/>
              </a:rPr>
              <a:t> </a:t>
            </a:r>
            <a:r>
              <a:rPr dirty="0" sz="900">
                <a:latin typeface="Liberation Serif"/>
                <a:cs typeface="Liberation Serif"/>
              </a:rPr>
              <a:t>each</a:t>
            </a:r>
            <a:r>
              <a:rPr dirty="0" sz="900" spc="50">
                <a:latin typeface="Liberation Serif"/>
                <a:cs typeface="Liberation Serif"/>
              </a:rPr>
              <a:t> </a:t>
            </a:r>
            <a:r>
              <a:rPr dirty="0" sz="900">
                <a:latin typeface="Liberation Serif"/>
                <a:cs typeface="Liberation Serif"/>
              </a:rPr>
              <a:t>column</a:t>
            </a:r>
            <a:r>
              <a:rPr dirty="0" sz="900" spc="45">
                <a:latin typeface="Liberation Serif"/>
                <a:cs typeface="Liberation Serif"/>
              </a:rPr>
              <a:t> </a:t>
            </a:r>
            <a:r>
              <a:rPr dirty="0" sz="900">
                <a:latin typeface="Liberation Serif"/>
                <a:cs typeface="Liberation Serif"/>
              </a:rPr>
              <a:t>appear</a:t>
            </a:r>
            <a:r>
              <a:rPr dirty="0" sz="900" spc="45">
                <a:latin typeface="Liberation Serif"/>
                <a:cs typeface="Liberation Serif"/>
              </a:rPr>
              <a:t> </a:t>
            </a:r>
            <a:r>
              <a:rPr dirty="0" sz="900">
                <a:latin typeface="Liberation Serif"/>
                <a:cs typeface="Liberation Serif"/>
              </a:rPr>
              <a:t>to</a:t>
            </a:r>
            <a:r>
              <a:rPr dirty="0" sz="900" spc="50">
                <a:latin typeface="Liberation Serif"/>
                <a:cs typeface="Liberation Serif"/>
              </a:rPr>
              <a:t> </a:t>
            </a:r>
            <a:r>
              <a:rPr dirty="0" sz="900">
                <a:latin typeface="Liberation Serif"/>
                <a:cs typeface="Liberation Serif"/>
              </a:rPr>
              <a:t>be</a:t>
            </a:r>
            <a:r>
              <a:rPr dirty="0" sz="900" spc="45">
                <a:latin typeface="Liberation Serif"/>
                <a:cs typeface="Liberation Serif"/>
              </a:rPr>
              <a:t> </a:t>
            </a:r>
            <a:r>
              <a:rPr dirty="0" sz="900">
                <a:latin typeface="Liberation Serif"/>
                <a:cs typeface="Liberation Serif"/>
              </a:rPr>
              <a:t>approaching</a:t>
            </a:r>
            <a:r>
              <a:rPr dirty="0" sz="900" spc="45">
                <a:latin typeface="Liberation Serif"/>
                <a:cs typeface="Liberation Serif"/>
              </a:rPr>
              <a:t> </a:t>
            </a:r>
            <a:r>
              <a:rPr dirty="0" sz="900">
                <a:latin typeface="Liberation Serif"/>
                <a:cs typeface="Liberation Serif"/>
              </a:rPr>
              <a:t>one.</a:t>
            </a:r>
            <a:r>
              <a:rPr dirty="0" sz="900" spc="50">
                <a:latin typeface="Liberation Serif"/>
                <a:cs typeface="Liberation Serif"/>
              </a:rPr>
              <a:t> </a:t>
            </a:r>
            <a:r>
              <a:rPr dirty="0" sz="900">
                <a:latin typeface="Liberation Serif"/>
                <a:cs typeface="Liberation Serif"/>
              </a:rPr>
              <a:t>Thus,</a:t>
            </a:r>
            <a:r>
              <a:rPr dirty="0" sz="900" spc="45">
                <a:latin typeface="Liberation Serif"/>
                <a:cs typeface="Liberation Serif"/>
              </a:rPr>
              <a:t> </a:t>
            </a:r>
            <a:r>
              <a:rPr dirty="0" sz="900">
                <a:latin typeface="Liberation Serif"/>
                <a:cs typeface="Liberation Serif"/>
              </a:rPr>
              <a:t>it</a:t>
            </a:r>
            <a:r>
              <a:rPr dirty="0" sz="900" spc="45">
                <a:latin typeface="Liberation Serif"/>
                <a:cs typeface="Liberation Serif"/>
              </a:rPr>
              <a:t> </a:t>
            </a:r>
            <a:r>
              <a:rPr dirty="0" sz="900">
                <a:latin typeface="Liberation Serif"/>
                <a:cs typeface="Liberation Serif"/>
              </a:rPr>
              <a:t>is</a:t>
            </a:r>
            <a:r>
              <a:rPr dirty="0" sz="900" spc="50">
                <a:latin typeface="Liberation Serif"/>
                <a:cs typeface="Liberation Serif"/>
              </a:rPr>
              <a:t> </a:t>
            </a:r>
            <a:r>
              <a:rPr dirty="0" sz="900">
                <a:latin typeface="Liberation Serif"/>
                <a:cs typeface="Liberation Serif"/>
              </a:rPr>
              <a:t>fairly</a:t>
            </a:r>
            <a:endParaRPr sz="900">
              <a:latin typeface="Liberation Serif"/>
              <a:cs typeface="Liberation Serif"/>
            </a:endParaRPr>
          </a:p>
        </p:txBody>
      </p:sp>
      <p:sp>
        <p:nvSpPr>
          <p:cNvPr id="28" name="object 28"/>
          <p:cNvSpPr txBox="1"/>
          <p:nvPr/>
        </p:nvSpPr>
        <p:spPr>
          <a:xfrm>
            <a:off x="2062975" y="6722009"/>
            <a:ext cx="76835" cy="123825"/>
          </a:xfrm>
          <a:prstGeom prst="rect">
            <a:avLst/>
          </a:prstGeom>
        </p:spPr>
        <p:txBody>
          <a:bodyPr wrap="square" lIns="0" tIns="12065" rIns="0" bIns="0" rtlCol="0" vert="horz">
            <a:spAutoFit/>
          </a:bodyPr>
          <a:lstStyle/>
          <a:p>
            <a:pPr marL="12700">
              <a:lnSpc>
                <a:spcPct val="100000"/>
              </a:lnSpc>
              <a:spcBef>
                <a:spcPts val="95"/>
              </a:spcBef>
            </a:pPr>
            <a:r>
              <a:rPr dirty="0" sz="650" spc="75" i="1">
                <a:latin typeface="Arial"/>
                <a:cs typeface="Arial"/>
              </a:rPr>
              <a:t>x</a:t>
            </a:r>
            <a:endParaRPr sz="650">
              <a:latin typeface="Arial"/>
              <a:cs typeface="Arial"/>
            </a:endParaRPr>
          </a:p>
        </p:txBody>
      </p:sp>
      <p:sp>
        <p:nvSpPr>
          <p:cNvPr id="29" name="object 29"/>
          <p:cNvSpPr/>
          <p:nvPr/>
        </p:nvSpPr>
        <p:spPr>
          <a:xfrm>
            <a:off x="1972333" y="6745123"/>
            <a:ext cx="257810" cy="0"/>
          </a:xfrm>
          <a:custGeom>
            <a:avLst/>
            <a:gdLst/>
            <a:ahLst/>
            <a:cxnLst/>
            <a:rect l="l" t="t" r="r" b="b"/>
            <a:pathLst>
              <a:path w="257810" h="0">
                <a:moveTo>
                  <a:pt x="0" y="0"/>
                </a:moveTo>
                <a:lnTo>
                  <a:pt x="257306" y="0"/>
                </a:lnTo>
              </a:path>
            </a:pathLst>
          </a:custGeom>
          <a:ln w="9529">
            <a:solidFill>
              <a:srgbClr val="000000"/>
            </a:solidFill>
          </a:ln>
        </p:spPr>
        <p:txBody>
          <a:bodyPr wrap="square" lIns="0" tIns="0" rIns="0" bIns="0" rtlCol="0"/>
          <a:lstStyle/>
          <a:p/>
        </p:txBody>
      </p:sp>
      <p:sp>
        <p:nvSpPr>
          <p:cNvPr id="30" name="object 30"/>
          <p:cNvSpPr txBox="1"/>
          <p:nvPr/>
        </p:nvSpPr>
        <p:spPr>
          <a:xfrm>
            <a:off x="2134296" y="6977374"/>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85">
                <a:latin typeface="DejaVu Sans"/>
                <a:cs typeface="DejaVu Sans"/>
              </a:rPr>
              <a:t>→</a:t>
            </a:r>
            <a:r>
              <a:rPr dirty="0" sz="700" spc="-100">
                <a:latin typeface="DejaVu Sans"/>
                <a:cs typeface="DejaVu Sans"/>
              </a:rPr>
              <a:t>0</a:t>
            </a:r>
            <a:endParaRPr sz="700">
              <a:latin typeface="DejaVu Sans"/>
              <a:cs typeface="DejaVu Sans"/>
            </a:endParaRPr>
          </a:p>
        </p:txBody>
      </p:sp>
      <p:sp>
        <p:nvSpPr>
          <p:cNvPr id="31" name="object 31"/>
          <p:cNvSpPr txBox="1"/>
          <p:nvPr/>
        </p:nvSpPr>
        <p:spPr>
          <a:xfrm>
            <a:off x="2447887" y="6964408"/>
            <a:ext cx="97790" cy="164465"/>
          </a:xfrm>
          <a:prstGeom prst="rect">
            <a:avLst/>
          </a:prstGeom>
        </p:spPr>
        <p:txBody>
          <a:bodyPr wrap="square" lIns="0" tIns="13970" rIns="0" bIns="0" rtlCol="0" vert="horz">
            <a:spAutoFit/>
          </a:bodyPr>
          <a:lstStyle/>
          <a:p>
            <a:pPr marL="12700">
              <a:lnSpc>
                <a:spcPct val="100000"/>
              </a:lnSpc>
              <a:spcBef>
                <a:spcPts val="110"/>
              </a:spcBef>
            </a:pPr>
            <a:r>
              <a:rPr dirty="0" sz="900" spc="114" i="1">
                <a:latin typeface="Arial"/>
                <a:cs typeface="Arial"/>
              </a:rPr>
              <a:t>x</a:t>
            </a:r>
            <a:endParaRPr sz="900">
              <a:latin typeface="Arial"/>
              <a:cs typeface="Arial"/>
            </a:endParaRPr>
          </a:p>
        </p:txBody>
      </p:sp>
      <p:sp>
        <p:nvSpPr>
          <p:cNvPr id="32" name="object 32"/>
          <p:cNvSpPr/>
          <p:nvPr/>
        </p:nvSpPr>
        <p:spPr>
          <a:xfrm>
            <a:off x="2363058" y="6973840"/>
            <a:ext cx="267335" cy="0"/>
          </a:xfrm>
          <a:custGeom>
            <a:avLst/>
            <a:gdLst/>
            <a:ahLst/>
            <a:cxnLst/>
            <a:rect l="l" t="t" r="r" b="b"/>
            <a:pathLst>
              <a:path w="267335" h="0">
                <a:moveTo>
                  <a:pt x="0" y="0"/>
                </a:moveTo>
                <a:lnTo>
                  <a:pt x="266836" y="0"/>
                </a:lnTo>
              </a:path>
            </a:pathLst>
          </a:custGeom>
          <a:ln w="9529">
            <a:solidFill>
              <a:srgbClr val="000000"/>
            </a:solidFill>
          </a:ln>
        </p:spPr>
        <p:txBody>
          <a:bodyPr wrap="square" lIns="0" tIns="0" rIns="0" bIns="0" rtlCol="0"/>
          <a:lstStyle/>
          <a:p/>
        </p:txBody>
      </p:sp>
      <p:sp>
        <p:nvSpPr>
          <p:cNvPr id="33" name="object 33"/>
          <p:cNvSpPr txBox="1"/>
          <p:nvPr/>
        </p:nvSpPr>
        <p:spPr>
          <a:xfrm>
            <a:off x="848360" y="6862411"/>
            <a:ext cx="585787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reasonable to conclude that </a:t>
            </a:r>
            <a:r>
              <a:rPr dirty="0" sz="1050" spc="-65">
                <a:latin typeface="DejaVu Sans"/>
                <a:cs typeface="DejaVu Sans"/>
              </a:rPr>
              <a:t>lim </a:t>
            </a:r>
            <a:r>
              <a:rPr dirty="0" baseline="37037" sz="1575" spc="-150">
                <a:latin typeface="DejaVu Sans"/>
                <a:cs typeface="DejaVu Sans"/>
              </a:rPr>
              <a:t>sin </a:t>
            </a:r>
            <a:r>
              <a:rPr dirty="0" baseline="43209" sz="1350" spc="172" i="1">
                <a:latin typeface="Arial"/>
                <a:cs typeface="Arial"/>
              </a:rPr>
              <a:t>x </a:t>
            </a:r>
            <a:r>
              <a:rPr dirty="0" sz="1050" spc="-110">
                <a:latin typeface="DejaVu Sans"/>
                <a:cs typeface="DejaVu Sans"/>
              </a:rPr>
              <a:t>= </a:t>
            </a:r>
            <a:r>
              <a:rPr dirty="0" sz="1050" spc="-175">
                <a:latin typeface="DejaVu Sans"/>
                <a:cs typeface="DejaVu Sans"/>
              </a:rPr>
              <a:t>1 </a:t>
            </a:r>
            <a:r>
              <a:rPr dirty="0" sz="900">
                <a:latin typeface="Liberation Serif"/>
                <a:cs typeface="Liberation Serif"/>
              </a:rPr>
              <a:t>. A </a:t>
            </a:r>
            <a:r>
              <a:rPr dirty="0" sz="900" spc="-5">
                <a:latin typeface="Liberation Serif"/>
                <a:cs typeface="Liberation Serif"/>
              </a:rPr>
              <a:t>calculator-or computer-generated </a:t>
            </a:r>
            <a:r>
              <a:rPr dirty="0" sz="900">
                <a:latin typeface="Liberation Serif"/>
                <a:cs typeface="Liberation Serif"/>
              </a:rPr>
              <a:t>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47619" sz="1050" spc="-30">
                <a:latin typeface="DejaVu Sans"/>
                <a:cs typeface="DejaVu Sans"/>
              </a:rPr>
              <a:t>(sin </a:t>
            </a:r>
            <a:r>
              <a:rPr dirty="0" baseline="51282" sz="975" spc="30" i="1">
                <a:latin typeface="Arial"/>
                <a:cs typeface="Arial"/>
              </a:rPr>
              <a:t>x</a:t>
            </a:r>
            <a:r>
              <a:rPr dirty="0" baseline="47619" sz="1050" spc="30">
                <a:latin typeface="DejaVu Sans"/>
                <a:cs typeface="DejaVu Sans"/>
              </a:rPr>
              <a:t>) </a:t>
            </a:r>
            <a:r>
              <a:rPr dirty="0" sz="900">
                <a:latin typeface="Liberation Serif"/>
                <a:cs typeface="Liberation Serif"/>
              </a:rPr>
              <a:t>would be similar</a:t>
            </a:r>
            <a:r>
              <a:rPr dirty="0" sz="900" spc="95">
                <a:latin typeface="Liberation Serif"/>
                <a:cs typeface="Liberation Serif"/>
              </a:rPr>
              <a:t> </a:t>
            </a:r>
            <a:r>
              <a:rPr dirty="0" sz="900">
                <a:latin typeface="Liberation Serif"/>
                <a:cs typeface="Liberation Serif"/>
              </a:rPr>
              <a:t>to</a:t>
            </a:r>
            <a:endParaRPr sz="900">
              <a:latin typeface="Liberation Serif"/>
              <a:cs typeface="Liberation Serif"/>
            </a:endParaRPr>
          </a:p>
        </p:txBody>
      </p:sp>
      <p:sp>
        <p:nvSpPr>
          <p:cNvPr id="34" name="object 34"/>
          <p:cNvSpPr txBox="1"/>
          <p:nvPr/>
        </p:nvSpPr>
        <p:spPr>
          <a:xfrm>
            <a:off x="5541675" y="6950726"/>
            <a:ext cx="76835" cy="123825"/>
          </a:xfrm>
          <a:prstGeom prst="rect">
            <a:avLst/>
          </a:prstGeom>
        </p:spPr>
        <p:txBody>
          <a:bodyPr wrap="square" lIns="0" tIns="12065" rIns="0" bIns="0" rtlCol="0" vert="horz">
            <a:spAutoFit/>
          </a:bodyPr>
          <a:lstStyle/>
          <a:p>
            <a:pPr marL="12700">
              <a:lnSpc>
                <a:spcPct val="100000"/>
              </a:lnSpc>
              <a:spcBef>
                <a:spcPts val="95"/>
              </a:spcBef>
            </a:pPr>
            <a:r>
              <a:rPr dirty="0" sz="650" spc="75" i="1">
                <a:latin typeface="Arial"/>
                <a:cs typeface="Arial"/>
              </a:rPr>
              <a:t>x</a:t>
            </a:r>
            <a:endParaRPr sz="650">
              <a:latin typeface="Arial"/>
              <a:cs typeface="Arial"/>
            </a:endParaRPr>
          </a:p>
        </p:txBody>
      </p:sp>
      <p:sp>
        <p:nvSpPr>
          <p:cNvPr id="35" name="object 35"/>
          <p:cNvSpPr/>
          <p:nvPr/>
        </p:nvSpPr>
        <p:spPr>
          <a:xfrm>
            <a:off x="5450738" y="6973840"/>
            <a:ext cx="257810" cy="0"/>
          </a:xfrm>
          <a:custGeom>
            <a:avLst/>
            <a:gdLst/>
            <a:ahLst/>
            <a:cxnLst/>
            <a:rect l="l" t="t" r="r" b="b"/>
            <a:pathLst>
              <a:path w="257810" h="0">
                <a:moveTo>
                  <a:pt x="0" y="0"/>
                </a:moveTo>
                <a:lnTo>
                  <a:pt x="257306" y="0"/>
                </a:lnTo>
              </a:path>
            </a:pathLst>
          </a:custGeom>
          <a:ln w="9529">
            <a:solidFill>
              <a:srgbClr val="000000"/>
            </a:solidFill>
          </a:ln>
        </p:spPr>
        <p:txBody>
          <a:bodyPr wrap="square" lIns="0" tIns="0" rIns="0" bIns="0" rtlCol="0"/>
          <a:lstStyle/>
          <a:p/>
        </p:txBody>
      </p:sp>
      <p:sp>
        <p:nvSpPr>
          <p:cNvPr id="36" name="object 36"/>
          <p:cNvSpPr txBox="1"/>
          <p:nvPr/>
        </p:nvSpPr>
        <p:spPr>
          <a:xfrm>
            <a:off x="848360" y="7081598"/>
            <a:ext cx="263588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that shown in Figure </a:t>
            </a:r>
            <a:r>
              <a:rPr dirty="0" sz="1050" spc="-95">
                <a:latin typeface="DejaVu Sans"/>
                <a:cs typeface="DejaVu Sans"/>
              </a:rPr>
              <a:t>2.2.2</a:t>
            </a:r>
            <a:r>
              <a:rPr dirty="0" sz="900" spc="-95">
                <a:latin typeface="Liberation Serif"/>
                <a:cs typeface="Liberation Serif"/>
              </a:rPr>
              <a:t>, </a:t>
            </a:r>
            <a:r>
              <a:rPr dirty="0" sz="900">
                <a:latin typeface="Liberation Serif"/>
                <a:cs typeface="Liberation Serif"/>
              </a:rPr>
              <a:t>and it confirms our</a:t>
            </a:r>
            <a:r>
              <a:rPr dirty="0" sz="900" spc="-125">
                <a:latin typeface="Liberation Serif"/>
                <a:cs typeface="Liberation Serif"/>
              </a:rPr>
              <a:t> </a:t>
            </a:r>
            <a:r>
              <a:rPr dirty="0" sz="900">
                <a:latin typeface="Liberation Serif"/>
                <a:cs typeface="Liberation Serif"/>
              </a:rPr>
              <a:t>estimate.</a:t>
            </a:r>
            <a:endParaRPr sz="900">
              <a:latin typeface="Liberation Serif"/>
              <a:cs typeface="Liberation Serif"/>
            </a:endParaRPr>
          </a:p>
        </p:txBody>
      </p:sp>
      <p:sp>
        <p:nvSpPr>
          <p:cNvPr id="37" name="object 37"/>
          <p:cNvSpPr txBox="1"/>
          <p:nvPr/>
        </p:nvSpPr>
        <p:spPr>
          <a:xfrm>
            <a:off x="848360" y="9149401"/>
            <a:ext cx="4601845" cy="523240"/>
          </a:xfrm>
          <a:prstGeom prst="rect">
            <a:avLst/>
          </a:prstGeom>
        </p:spPr>
        <p:txBody>
          <a:bodyPr wrap="square" lIns="0" tIns="87630" rIns="0" bIns="0" rtlCol="0" vert="horz">
            <a:spAutoFit/>
          </a:bodyPr>
          <a:lstStyle/>
          <a:p>
            <a:pPr marL="1270000">
              <a:lnSpc>
                <a:spcPct val="100000"/>
              </a:lnSpc>
              <a:spcBef>
                <a:spcPts val="690"/>
              </a:spcBef>
            </a:pPr>
            <a:r>
              <a:rPr dirty="0" sz="800">
                <a:latin typeface="Liberation Serif"/>
                <a:cs typeface="Liberation Serif"/>
              </a:rPr>
              <a:t>Figure </a:t>
            </a:r>
            <a:r>
              <a:rPr dirty="0" sz="900" spc="-85">
                <a:latin typeface="DejaVu Sans"/>
                <a:cs typeface="DejaVu Sans"/>
              </a:rPr>
              <a:t>2.2.2</a:t>
            </a:r>
            <a:r>
              <a:rPr dirty="0" sz="800" spc="-85">
                <a:latin typeface="Liberation Serif"/>
                <a:cs typeface="Liberation Serif"/>
              </a:rPr>
              <a:t>: </a:t>
            </a:r>
            <a:r>
              <a:rPr dirty="0" sz="800" i="1">
                <a:latin typeface="Liberation Serif"/>
                <a:cs typeface="Liberation Serif"/>
              </a:rPr>
              <a:t>The graph of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a:t>
            </a:r>
            <a:r>
              <a:rPr dirty="0" sz="900" spc="-140">
                <a:latin typeface="DejaVu Sans"/>
                <a:cs typeface="DejaVu Sans"/>
              </a:rPr>
              <a:t> </a:t>
            </a:r>
            <a:r>
              <a:rPr dirty="0" sz="900" spc="-65">
                <a:latin typeface="DejaVu Sans"/>
                <a:cs typeface="DejaVu Sans"/>
              </a:rPr>
              <a:t>= </a:t>
            </a:r>
            <a:r>
              <a:rPr dirty="0" sz="900" spc="-45">
                <a:latin typeface="DejaVu Sans"/>
                <a:cs typeface="DejaVu Sans"/>
              </a:rPr>
              <a:t>(sin </a:t>
            </a:r>
            <a:r>
              <a:rPr dirty="0" sz="800" spc="35" i="1">
                <a:latin typeface="Arial"/>
                <a:cs typeface="Arial"/>
              </a:rPr>
              <a:t>x</a:t>
            </a:r>
            <a:r>
              <a:rPr dirty="0" sz="900" spc="35">
                <a:latin typeface="DejaVu Sans"/>
                <a:cs typeface="DejaVu Sans"/>
              </a:rPr>
              <a:t>)/</a:t>
            </a:r>
            <a:r>
              <a:rPr dirty="0" sz="800" spc="35" i="1">
                <a:latin typeface="Arial"/>
                <a:cs typeface="Arial"/>
              </a:rPr>
              <a:t>x</a:t>
            </a:r>
            <a:r>
              <a:rPr dirty="0" sz="800" spc="35" i="1">
                <a:latin typeface="Liberation Serif"/>
                <a:cs typeface="Liberation Serif"/>
              </a:rPr>
              <a:t>confirms </a:t>
            </a:r>
            <a:r>
              <a:rPr dirty="0" sz="800" i="1">
                <a:latin typeface="Liberation Serif"/>
                <a:cs typeface="Liberation Serif"/>
              </a:rPr>
              <a:t>the estimate </a:t>
            </a:r>
            <a:r>
              <a:rPr dirty="0" sz="800" spc="-10" i="1">
                <a:latin typeface="Liberation Serif"/>
                <a:cs typeface="Liberation Serif"/>
              </a:rPr>
              <a:t>from </a:t>
            </a:r>
            <a:r>
              <a:rPr dirty="0" sz="800" spc="-15" i="1">
                <a:latin typeface="Liberation Serif"/>
                <a:cs typeface="Liberation Serif"/>
              </a:rPr>
              <a:t>Table.</a:t>
            </a:r>
            <a:endParaRPr sz="800">
              <a:latin typeface="Liberation Serif"/>
              <a:cs typeface="Liberation Serif"/>
            </a:endParaRPr>
          </a:p>
          <a:p>
            <a:pPr marL="12700">
              <a:lnSpc>
                <a:spcPct val="100000"/>
              </a:lnSpc>
              <a:spcBef>
                <a:spcPts val="745"/>
              </a:spcBef>
            </a:pPr>
            <a:r>
              <a:rPr dirty="0" sz="1050" spc="10">
                <a:solidFill>
                  <a:srgbClr val="2E4E4E"/>
                </a:solidFill>
                <a:latin typeface="Liberation Sans"/>
                <a:cs typeface="Liberation Sans"/>
              </a:rPr>
              <a:t>Example </a:t>
            </a:r>
            <a:r>
              <a:rPr dirty="0" sz="1250" spc="-80">
                <a:solidFill>
                  <a:srgbClr val="2E4E4E"/>
                </a:solidFill>
                <a:latin typeface="DejaVu Sans"/>
                <a:cs typeface="DejaVu Sans"/>
              </a:rPr>
              <a:t>2.2.1</a:t>
            </a:r>
            <a:r>
              <a:rPr dirty="0" sz="1100" spc="-80" i="1">
                <a:solidFill>
                  <a:srgbClr val="2E4E4E"/>
                </a:solidFill>
                <a:latin typeface="Arial"/>
                <a:cs typeface="Arial"/>
              </a:rPr>
              <a:t>B</a:t>
            </a:r>
            <a:r>
              <a:rPr dirty="0" sz="1050" spc="-80">
                <a:solidFill>
                  <a:srgbClr val="2E4E4E"/>
                </a:solidFill>
                <a:latin typeface="Liberation Sans"/>
                <a:cs typeface="Liberation Sans"/>
              </a:rPr>
              <a:t>: </a:t>
            </a:r>
            <a:r>
              <a:rPr dirty="0" sz="1050" spc="5">
                <a:solidFill>
                  <a:srgbClr val="2E4E4E"/>
                </a:solidFill>
                <a:latin typeface="Liberation Sans"/>
                <a:cs typeface="Liberation Sans"/>
              </a:rPr>
              <a:t>Evaluating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Limit </a:t>
            </a:r>
            <a:r>
              <a:rPr dirty="0" sz="1050" spc="10">
                <a:solidFill>
                  <a:srgbClr val="2E4E4E"/>
                </a:solidFill>
                <a:latin typeface="Liberation Sans"/>
                <a:cs typeface="Liberation Sans"/>
              </a:rPr>
              <a:t>Using </a:t>
            </a:r>
            <a:r>
              <a:rPr dirty="0" sz="1050" spc="15">
                <a:solidFill>
                  <a:srgbClr val="2E4E4E"/>
                </a:solidFill>
                <a:latin typeface="Liberation Sans"/>
                <a:cs typeface="Liberation Sans"/>
              </a:rPr>
              <a:t>a </a:t>
            </a:r>
            <a:r>
              <a:rPr dirty="0" sz="1050" spc="-15">
                <a:solidFill>
                  <a:srgbClr val="2E4E4E"/>
                </a:solidFill>
                <a:latin typeface="Liberation Sans"/>
                <a:cs typeface="Liberation Sans"/>
              </a:rPr>
              <a:t>Table </a:t>
            </a:r>
            <a:r>
              <a:rPr dirty="0" sz="1050" spc="10">
                <a:solidFill>
                  <a:srgbClr val="2E4E4E"/>
                </a:solidFill>
                <a:latin typeface="Liberation Sans"/>
                <a:cs typeface="Liberation Sans"/>
              </a:rPr>
              <a:t>of </a:t>
            </a:r>
            <a:r>
              <a:rPr dirty="0" sz="1050" spc="5">
                <a:solidFill>
                  <a:srgbClr val="2E4E4E"/>
                </a:solidFill>
                <a:latin typeface="Liberation Sans"/>
                <a:cs typeface="Liberation Sans"/>
              </a:rPr>
              <a:t>Functional</a:t>
            </a:r>
            <a:r>
              <a:rPr dirty="0" sz="1050" spc="-100">
                <a:solidFill>
                  <a:srgbClr val="2E4E4E"/>
                </a:solidFill>
                <a:latin typeface="Liberation Sans"/>
                <a:cs typeface="Liberation Sans"/>
              </a:rPr>
              <a:t> </a:t>
            </a:r>
            <a:r>
              <a:rPr dirty="0" sz="1050" spc="-5">
                <a:solidFill>
                  <a:srgbClr val="2E4E4E"/>
                </a:solidFill>
                <a:latin typeface="Liberation Sans"/>
                <a:cs typeface="Liberation Sans"/>
              </a:rPr>
              <a:t>Values</a:t>
            </a:r>
            <a:endParaRPr sz="1050">
              <a:latin typeface="Liberation Sans"/>
              <a:cs typeface="Liberation Sans"/>
            </a:endParaRPr>
          </a:p>
        </p:txBody>
      </p:sp>
      <p:sp>
        <p:nvSpPr>
          <p:cNvPr id="38" name="object 38"/>
          <p:cNvSpPr txBox="1"/>
          <p:nvPr/>
        </p:nvSpPr>
        <p:spPr>
          <a:xfrm>
            <a:off x="848360" y="9778554"/>
            <a:ext cx="640080" cy="252729"/>
          </a:xfrm>
          <a:prstGeom prst="rect">
            <a:avLst/>
          </a:prstGeom>
        </p:spPr>
        <p:txBody>
          <a:bodyPr wrap="square" lIns="0" tIns="11430" rIns="0" bIns="0" rtlCol="0" vert="horz">
            <a:spAutoFit/>
          </a:bodyPr>
          <a:lstStyle/>
          <a:p>
            <a:pPr algn="r" marR="5080">
              <a:lnSpc>
                <a:spcPts val="1105"/>
              </a:lnSpc>
              <a:spcBef>
                <a:spcPts val="90"/>
              </a:spcBef>
            </a:pPr>
            <a:r>
              <a:rPr dirty="0" sz="900">
                <a:latin typeface="Liberation Serif"/>
                <a:cs typeface="Liberation Serif"/>
              </a:rPr>
              <a:t>Evaluate</a:t>
            </a:r>
            <a:r>
              <a:rPr dirty="0" sz="900" spc="-65">
                <a:latin typeface="Liberation Serif"/>
                <a:cs typeface="Liberation Serif"/>
              </a:rPr>
              <a:t> </a:t>
            </a:r>
            <a:r>
              <a:rPr dirty="0" sz="1050" spc="-65">
                <a:latin typeface="DejaVu Sans"/>
                <a:cs typeface="DejaVu Sans"/>
              </a:rPr>
              <a:t>lim</a:t>
            </a:r>
            <a:endParaRPr sz="1050">
              <a:latin typeface="DejaVu Sans"/>
              <a:cs typeface="DejaVu Sans"/>
            </a:endParaRPr>
          </a:p>
          <a:p>
            <a:pPr algn="r" marR="12700">
              <a:lnSpc>
                <a:spcPts val="685"/>
              </a:lnSpc>
            </a:pPr>
            <a:r>
              <a:rPr dirty="0" sz="650" spc="45" i="1">
                <a:latin typeface="Arial"/>
                <a:cs typeface="Arial"/>
              </a:rPr>
              <a:t>x</a:t>
            </a:r>
            <a:r>
              <a:rPr dirty="0" sz="700" spc="85">
                <a:latin typeface="DejaVu Sans"/>
                <a:cs typeface="DejaVu Sans"/>
              </a:rPr>
              <a:t>→</a:t>
            </a:r>
            <a:r>
              <a:rPr dirty="0" sz="700" spc="-100">
                <a:latin typeface="DejaVu Sans"/>
                <a:cs typeface="DejaVu Sans"/>
              </a:rPr>
              <a:t>4</a:t>
            </a:r>
            <a:endParaRPr sz="700">
              <a:latin typeface="DejaVu Sans"/>
              <a:cs typeface="DejaVu Sans"/>
            </a:endParaRPr>
          </a:p>
        </p:txBody>
      </p:sp>
      <p:sp>
        <p:nvSpPr>
          <p:cNvPr id="39" name="object 39"/>
          <p:cNvSpPr txBox="1"/>
          <p:nvPr/>
        </p:nvSpPr>
        <p:spPr>
          <a:xfrm>
            <a:off x="1502794" y="9683255"/>
            <a:ext cx="401955" cy="184150"/>
          </a:xfrm>
          <a:prstGeom prst="rect">
            <a:avLst/>
          </a:prstGeom>
        </p:spPr>
        <p:txBody>
          <a:bodyPr wrap="square" lIns="0" tIns="11430" rIns="0" bIns="0" rtlCol="0" vert="horz">
            <a:spAutoFit/>
          </a:bodyPr>
          <a:lstStyle/>
          <a:p>
            <a:pPr marL="12700">
              <a:lnSpc>
                <a:spcPct val="100000"/>
              </a:lnSpc>
              <a:spcBef>
                <a:spcPts val="90"/>
              </a:spcBef>
            </a:pPr>
            <a:r>
              <a:rPr dirty="0" sz="1050" spc="130">
                <a:latin typeface="DejaVu Sans"/>
                <a:cs typeface="DejaVu Sans"/>
              </a:rPr>
              <a:t>√</a:t>
            </a:r>
            <a:r>
              <a:rPr dirty="0" baseline="6172" sz="1350" spc="195" i="1">
                <a:latin typeface="Arial"/>
                <a:cs typeface="Arial"/>
              </a:rPr>
              <a:t>x</a:t>
            </a:r>
            <a:r>
              <a:rPr dirty="0" baseline="6172" sz="1350" spc="-172" i="1">
                <a:latin typeface="Arial"/>
                <a:cs typeface="Arial"/>
              </a:rPr>
              <a:t> </a:t>
            </a:r>
            <a:r>
              <a:rPr dirty="0" baseline="5291" sz="1575" spc="-165">
                <a:latin typeface="DejaVu Sans"/>
                <a:cs typeface="DejaVu Sans"/>
              </a:rPr>
              <a:t>−</a:t>
            </a:r>
            <a:r>
              <a:rPr dirty="0" baseline="5291" sz="1575" spc="-352">
                <a:latin typeface="DejaVu Sans"/>
                <a:cs typeface="DejaVu Sans"/>
              </a:rPr>
              <a:t> </a:t>
            </a:r>
            <a:r>
              <a:rPr dirty="0" baseline="5291" sz="1575" spc="-262">
                <a:latin typeface="DejaVu Sans"/>
                <a:cs typeface="DejaVu Sans"/>
              </a:rPr>
              <a:t>2</a:t>
            </a:r>
            <a:endParaRPr baseline="5291" sz="1575">
              <a:latin typeface="DejaVu Sans"/>
              <a:cs typeface="DejaVu Sans"/>
            </a:endParaRPr>
          </a:p>
        </p:txBody>
      </p:sp>
      <p:sp>
        <p:nvSpPr>
          <p:cNvPr id="40" name="object 40"/>
          <p:cNvSpPr txBox="1"/>
          <p:nvPr/>
        </p:nvSpPr>
        <p:spPr>
          <a:xfrm>
            <a:off x="1556847" y="9864322"/>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4</a:t>
            </a:r>
            <a:endParaRPr sz="1050">
              <a:latin typeface="DejaVu Sans"/>
              <a:cs typeface="DejaVu Sans"/>
            </a:endParaRPr>
          </a:p>
        </p:txBody>
      </p:sp>
      <p:sp>
        <p:nvSpPr>
          <p:cNvPr id="41" name="object 41"/>
          <p:cNvSpPr/>
          <p:nvPr/>
        </p:nvSpPr>
        <p:spPr>
          <a:xfrm>
            <a:off x="1505369" y="9880451"/>
            <a:ext cx="410209" cy="0"/>
          </a:xfrm>
          <a:custGeom>
            <a:avLst/>
            <a:gdLst/>
            <a:ahLst/>
            <a:cxnLst/>
            <a:rect l="l" t="t" r="r" b="b"/>
            <a:pathLst>
              <a:path w="410210" h="0">
                <a:moveTo>
                  <a:pt x="0" y="0"/>
                </a:moveTo>
                <a:lnTo>
                  <a:pt x="409784" y="0"/>
                </a:lnTo>
              </a:path>
            </a:pathLst>
          </a:custGeom>
          <a:ln w="9529">
            <a:solidFill>
              <a:srgbClr val="000000"/>
            </a:solidFill>
          </a:ln>
        </p:spPr>
        <p:txBody>
          <a:bodyPr wrap="square" lIns="0" tIns="0" rIns="0" bIns="0" rtlCol="0"/>
          <a:lstStyle/>
          <a:p/>
        </p:txBody>
      </p:sp>
      <p:sp>
        <p:nvSpPr>
          <p:cNvPr id="42" name="object 42"/>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43" name="object 43"/>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44" name="object 44"/>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897"/>
            <a:ext cx="5994400" cy="4107815"/>
          </a:xfrm>
          <a:custGeom>
            <a:avLst/>
            <a:gdLst/>
            <a:ahLst/>
            <a:cxnLst/>
            <a:rect l="l" t="t" r="r" b="b"/>
            <a:pathLst>
              <a:path w="5994400" h="4107815">
                <a:moveTo>
                  <a:pt x="5946841" y="4107358"/>
                </a:moveTo>
                <a:lnTo>
                  <a:pt x="47467" y="4107358"/>
                </a:lnTo>
                <a:lnTo>
                  <a:pt x="38141" y="4106505"/>
                </a:lnTo>
                <a:lnTo>
                  <a:pt x="3488" y="4078026"/>
                </a:lnTo>
                <a:lnTo>
                  <a:pt x="0" y="0"/>
                </a:lnTo>
                <a:lnTo>
                  <a:pt x="5994292" y="0"/>
                </a:lnTo>
                <a:lnTo>
                  <a:pt x="5994292" y="4059825"/>
                </a:lnTo>
                <a:lnTo>
                  <a:pt x="5993426" y="4069245"/>
                </a:lnTo>
                <a:lnTo>
                  <a:pt x="5964940" y="4103892"/>
                </a:lnTo>
                <a:lnTo>
                  <a:pt x="5946841" y="4107358"/>
                </a:lnTo>
                <a:close/>
              </a:path>
            </a:pathLst>
          </a:custGeom>
          <a:solidFill>
            <a:srgbClr val="0753BF">
              <a:alpha val="3138"/>
            </a:srgbClr>
          </a:solidFill>
        </p:spPr>
        <p:txBody>
          <a:bodyPr wrap="square" lIns="0" tIns="0" rIns="0" bIns="0" rtlCol="0"/>
          <a:lstStyle/>
          <a:p/>
        </p:txBody>
      </p:sp>
      <p:sp>
        <p:nvSpPr>
          <p:cNvPr id="8" name="object 8"/>
          <p:cNvSpPr/>
          <p:nvPr/>
        </p:nvSpPr>
        <p:spPr>
          <a:xfrm>
            <a:off x="790628" y="850897"/>
            <a:ext cx="5975350" cy="4098290"/>
          </a:xfrm>
          <a:custGeom>
            <a:avLst/>
            <a:gdLst/>
            <a:ahLst/>
            <a:cxnLst/>
            <a:rect l="l" t="t" r="r" b="b"/>
            <a:pathLst>
              <a:path w="5975350" h="4098290">
                <a:moveTo>
                  <a:pt x="5942163" y="4097828"/>
                </a:moveTo>
                <a:lnTo>
                  <a:pt x="33064" y="4097828"/>
                </a:lnTo>
                <a:lnTo>
                  <a:pt x="28201" y="4096875"/>
                </a:lnTo>
                <a:lnTo>
                  <a:pt x="967" y="4069620"/>
                </a:lnTo>
                <a:lnTo>
                  <a:pt x="0" y="4064759"/>
                </a:lnTo>
                <a:lnTo>
                  <a:pt x="0" y="0"/>
                </a:lnTo>
                <a:lnTo>
                  <a:pt x="5975232" y="0"/>
                </a:lnTo>
                <a:lnTo>
                  <a:pt x="5975232" y="4064759"/>
                </a:lnTo>
                <a:lnTo>
                  <a:pt x="5951703" y="4094969"/>
                </a:lnTo>
                <a:lnTo>
                  <a:pt x="5942163" y="4097828"/>
                </a:lnTo>
                <a:close/>
              </a:path>
            </a:pathLst>
          </a:custGeom>
          <a:solidFill>
            <a:srgbClr val="000000">
              <a:alpha val="50199"/>
            </a:srgbClr>
          </a:solidFill>
        </p:spPr>
        <p:txBody>
          <a:bodyPr wrap="square" lIns="0" tIns="0" rIns="0" bIns="0" rtlCol="0"/>
          <a:lstStyle/>
          <a:p/>
        </p:txBody>
      </p:sp>
      <p:sp>
        <p:nvSpPr>
          <p:cNvPr id="9" name="object 9"/>
          <p:cNvSpPr/>
          <p:nvPr/>
        </p:nvSpPr>
        <p:spPr>
          <a:xfrm>
            <a:off x="781107" y="5005943"/>
            <a:ext cx="5994400" cy="1706245"/>
          </a:xfrm>
          <a:custGeom>
            <a:avLst/>
            <a:gdLst/>
            <a:ahLst/>
            <a:cxnLst/>
            <a:rect l="l" t="t" r="r" b="b"/>
            <a:pathLst>
              <a:path w="5994400" h="1706245">
                <a:moveTo>
                  <a:pt x="5947019" y="1705809"/>
                </a:moveTo>
                <a:lnTo>
                  <a:pt x="47273" y="1705809"/>
                </a:lnTo>
                <a:lnTo>
                  <a:pt x="38133" y="1704969"/>
                </a:lnTo>
                <a:lnTo>
                  <a:pt x="3480" y="1676483"/>
                </a:lnTo>
                <a:lnTo>
                  <a:pt x="0" y="47549"/>
                </a:lnTo>
                <a:lnTo>
                  <a:pt x="863" y="38129"/>
                </a:lnTo>
                <a:lnTo>
                  <a:pt x="29348" y="3478"/>
                </a:lnTo>
                <a:lnTo>
                  <a:pt x="47641" y="0"/>
                </a:lnTo>
                <a:lnTo>
                  <a:pt x="5946651" y="0"/>
                </a:lnTo>
                <a:lnTo>
                  <a:pt x="5986435" y="21279"/>
                </a:lnTo>
                <a:lnTo>
                  <a:pt x="5994283" y="47549"/>
                </a:lnTo>
                <a:lnTo>
                  <a:pt x="5994283" y="1658294"/>
                </a:lnTo>
                <a:lnTo>
                  <a:pt x="5972995" y="1697986"/>
                </a:lnTo>
                <a:lnTo>
                  <a:pt x="5947019" y="1705809"/>
                </a:lnTo>
                <a:close/>
              </a:path>
            </a:pathLst>
          </a:custGeom>
          <a:solidFill>
            <a:srgbClr val="560475">
              <a:alpha val="3138"/>
            </a:srgbClr>
          </a:solidFill>
        </p:spPr>
        <p:txBody>
          <a:bodyPr wrap="square" lIns="0" tIns="0" rIns="0" bIns="0" rtlCol="0"/>
          <a:lstStyle/>
          <a:p/>
        </p:txBody>
      </p:sp>
      <p:sp>
        <p:nvSpPr>
          <p:cNvPr id="10" name="object 10"/>
          <p:cNvSpPr/>
          <p:nvPr/>
        </p:nvSpPr>
        <p:spPr>
          <a:xfrm>
            <a:off x="781098" y="5005943"/>
            <a:ext cx="5994400" cy="1706245"/>
          </a:xfrm>
          <a:custGeom>
            <a:avLst/>
            <a:gdLst/>
            <a:ahLst/>
            <a:cxnLst/>
            <a:rect l="l" t="t" r="r" b="b"/>
            <a:pathLst>
              <a:path w="5994400" h="1706245">
                <a:moveTo>
                  <a:pt x="5946660" y="1705843"/>
                </a:moveTo>
                <a:lnTo>
                  <a:pt x="47649" y="1705843"/>
                </a:lnTo>
                <a:lnTo>
                  <a:pt x="38141" y="1704969"/>
                </a:lnTo>
                <a:lnTo>
                  <a:pt x="3488" y="1676483"/>
                </a:lnTo>
                <a:lnTo>
                  <a:pt x="0" y="1658203"/>
                </a:lnTo>
                <a:lnTo>
                  <a:pt x="2" y="47611"/>
                </a:lnTo>
                <a:lnTo>
                  <a:pt x="21295" y="7830"/>
                </a:lnTo>
                <a:lnTo>
                  <a:pt x="47649" y="0"/>
                </a:lnTo>
                <a:lnTo>
                  <a:pt x="5946660" y="0"/>
                </a:lnTo>
                <a:lnTo>
                  <a:pt x="5956157" y="869"/>
                </a:lnTo>
                <a:lnTo>
                  <a:pt x="5964940" y="3478"/>
                </a:lnTo>
                <a:lnTo>
                  <a:pt x="5973003" y="7830"/>
                </a:lnTo>
                <a:lnTo>
                  <a:pt x="5975001" y="9491"/>
                </a:lnTo>
                <a:lnTo>
                  <a:pt x="42594" y="9491"/>
                </a:lnTo>
                <a:lnTo>
                  <a:pt x="37731" y="10444"/>
                </a:lnTo>
                <a:lnTo>
                  <a:pt x="10497" y="37700"/>
                </a:lnTo>
                <a:lnTo>
                  <a:pt x="9529" y="42560"/>
                </a:lnTo>
                <a:lnTo>
                  <a:pt x="9529" y="1663211"/>
                </a:lnTo>
                <a:lnTo>
                  <a:pt x="33061" y="1693421"/>
                </a:lnTo>
                <a:lnTo>
                  <a:pt x="42594" y="1696280"/>
                </a:lnTo>
                <a:lnTo>
                  <a:pt x="5975055" y="1696280"/>
                </a:lnTo>
                <a:lnTo>
                  <a:pt x="5973003" y="1697986"/>
                </a:lnTo>
                <a:lnTo>
                  <a:pt x="5964940" y="1702349"/>
                </a:lnTo>
                <a:lnTo>
                  <a:pt x="5956157" y="1704969"/>
                </a:lnTo>
                <a:lnTo>
                  <a:pt x="5946660" y="1705843"/>
                </a:lnTo>
                <a:close/>
              </a:path>
              <a:path w="5994400" h="1706245">
                <a:moveTo>
                  <a:pt x="5975055" y="1696280"/>
                </a:moveTo>
                <a:lnTo>
                  <a:pt x="5951693" y="1696280"/>
                </a:lnTo>
                <a:lnTo>
                  <a:pt x="5956563" y="1695327"/>
                </a:lnTo>
                <a:lnTo>
                  <a:pt x="5961232" y="1693421"/>
                </a:lnTo>
                <a:lnTo>
                  <a:pt x="5984762" y="1663211"/>
                </a:lnTo>
                <a:lnTo>
                  <a:pt x="5984762" y="42560"/>
                </a:lnTo>
                <a:lnTo>
                  <a:pt x="5961232" y="12350"/>
                </a:lnTo>
                <a:lnTo>
                  <a:pt x="5951693" y="9491"/>
                </a:lnTo>
                <a:lnTo>
                  <a:pt x="5975001" y="9491"/>
                </a:lnTo>
                <a:lnTo>
                  <a:pt x="5994297" y="47611"/>
                </a:lnTo>
                <a:lnTo>
                  <a:pt x="5994300" y="1658203"/>
                </a:lnTo>
                <a:lnTo>
                  <a:pt x="5993426" y="1667700"/>
                </a:lnTo>
                <a:lnTo>
                  <a:pt x="5990806" y="1676483"/>
                </a:lnTo>
                <a:lnTo>
                  <a:pt x="5986443" y="1684546"/>
                </a:lnTo>
                <a:lnTo>
                  <a:pt x="5980340" y="1691883"/>
                </a:lnTo>
                <a:lnTo>
                  <a:pt x="5975055" y="1696280"/>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5210797"/>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781098" y="7264511"/>
            <a:ext cx="5994400" cy="2849245"/>
          </a:xfrm>
          <a:custGeom>
            <a:avLst/>
            <a:gdLst/>
            <a:ahLst/>
            <a:cxnLst/>
            <a:rect l="l" t="t" r="r" b="b"/>
            <a:pathLst>
              <a:path w="5994400" h="2849245">
                <a:moveTo>
                  <a:pt x="5994292" y="2848752"/>
                </a:moveTo>
                <a:lnTo>
                  <a:pt x="0" y="2848752"/>
                </a:lnTo>
                <a:lnTo>
                  <a:pt x="8" y="47549"/>
                </a:lnTo>
                <a:lnTo>
                  <a:pt x="21295" y="7856"/>
                </a:lnTo>
                <a:lnTo>
                  <a:pt x="47649" y="0"/>
                </a:lnTo>
                <a:lnTo>
                  <a:pt x="5946660" y="0"/>
                </a:lnTo>
                <a:lnTo>
                  <a:pt x="5986443" y="21296"/>
                </a:lnTo>
                <a:lnTo>
                  <a:pt x="5994292" y="47549"/>
                </a:lnTo>
                <a:lnTo>
                  <a:pt x="5994292" y="2848752"/>
                </a:lnTo>
                <a:close/>
              </a:path>
            </a:pathLst>
          </a:custGeom>
          <a:solidFill>
            <a:srgbClr val="0753BF">
              <a:alpha val="3138"/>
            </a:srgbClr>
          </a:solidFill>
        </p:spPr>
        <p:txBody>
          <a:bodyPr wrap="square" lIns="0" tIns="0" rIns="0" bIns="0" rtlCol="0"/>
          <a:lstStyle/>
          <a:p/>
        </p:txBody>
      </p:sp>
      <p:sp>
        <p:nvSpPr>
          <p:cNvPr id="13" name="object 13"/>
          <p:cNvSpPr/>
          <p:nvPr/>
        </p:nvSpPr>
        <p:spPr>
          <a:xfrm>
            <a:off x="781098" y="7264511"/>
            <a:ext cx="5994400" cy="2849245"/>
          </a:xfrm>
          <a:custGeom>
            <a:avLst/>
            <a:gdLst/>
            <a:ahLst/>
            <a:cxnLst/>
            <a:rect l="l" t="t" r="r" b="b"/>
            <a:pathLst>
              <a:path w="5994400" h="2849245">
                <a:moveTo>
                  <a:pt x="9529" y="2848752"/>
                </a:moveTo>
                <a:lnTo>
                  <a:pt x="0" y="2848752"/>
                </a:lnTo>
                <a:lnTo>
                  <a:pt x="0" y="47640"/>
                </a:lnTo>
                <a:lnTo>
                  <a:pt x="21295" y="7856"/>
                </a:lnTo>
                <a:lnTo>
                  <a:pt x="47649" y="0"/>
                </a:lnTo>
                <a:lnTo>
                  <a:pt x="5946660" y="0"/>
                </a:lnTo>
                <a:lnTo>
                  <a:pt x="5956157" y="873"/>
                </a:lnTo>
                <a:lnTo>
                  <a:pt x="5964940" y="3493"/>
                </a:lnTo>
                <a:lnTo>
                  <a:pt x="5973003" y="7856"/>
                </a:lnTo>
                <a:lnTo>
                  <a:pt x="5974984" y="9504"/>
                </a:lnTo>
                <a:lnTo>
                  <a:pt x="42594" y="9504"/>
                </a:lnTo>
                <a:lnTo>
                  <a:pt x="37731" y="10457"/>
                </a:lnTo>
                <a:lnTo>
                  <a:pt x="10497" y="37713"/>
                </a:lnTo>
                <a:lnTo>
                  <a:pt x="9529" y="42573"/>
                </a:lnTo>
                <a:lnTo>
                  <a:pt x="9529" y="2848752"/>
                </a:lnTo>
                <a:close/>
              </a:path>
              <a:path w="5994400" h="2849245">
                <a:moveTo>
                  <a:pt x="5994300" y="2848752"/>
                </a:moveTo>
                <a:lnTo>
                  <a:pt x="5984762" y="2848752"/>
                </a:lnTo>
                <a:lnTo>
                  <a:pt x="5984762" y="42573"/>
                </a:lnTo>
                <a:lnTo>
                  <a:pt x="5983790" y="37713"/>
                </a:lnTo>
                <a:lnTo>
                  <a:pt x="5956563" y="10457"/>
                </a:lnTo>
                <a:lnTo>
                  <a:pt x="5951693" y="9504"/>
                </a:lnTo>
                <a:lnTo>
                  <a:pt x="5974984" y="9504"/>
                </a:lnTo>
                <a:lnTo>
                  <a:pt x="5994300" y="47640"/>
                </a:lnTo>
                <a:lnTo>
                  <a:pt x="5994300" y="2848752"/>
                </a:lnTo>
                <a:close/>
              </a:path>
            </a:pathLst>
          </a:custGeom>
          <a:solidFill>
            <a:srgbClr val="000000">
              <a:alpha val="50199"/>
            </a:srgbClr>
          </a:solidFill>
        </p:spPr>
        <p:txBody>
          <a:bodyPr wrap="square" lIns="0" tIns="0" rIns="0" bIns="0" rtlCol="0"/>
          <a:lstStyle/>
          <a:p/>
        </p:txBody>
      </p:sp>
      <p:sp>
        <p:nvSpPr>
          <p:cNvPr id="14" name="object 14"/>
          <p:cNvSpPr/>
          <p:nvPr/>
        </p:nvSpPr>
        <p:spPr>
          <a:xfrm>
            <a:off x="857337" y="746937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5" name="object 15"/>
          <p:cNvSpPr txBox="1"/>
          <p:nvPr/>
        </p:nvSpPr>
        <p:spPr>
          <a:xfrm>
            <a:off x="848360" y="2296251"/>
            <a:ext cx="585279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After</a:t>
            </a:r>
            <a:r>
              <a:rPr dirty="0" sz="900" spc="125">
                <a:latin typeface="Liberation Serif"/>
                <a:cs typeface="Liberation Serif"/>
              </a:rPr>
              <a:t> </a:t>
            </a:r>
            <a:r>
              <a:rPr dirty="0" sz="900">
                <a:latin typeface="Liberation Serif"/>
                <a:cs typeface="Liberation Serif"/>
              </a:rPr>
              <a:t>inspecting</a:t>
            </a:r>
            <a:r>
              <a:rPr dirty="0" sz="900" spc="125">
                <a:latin typeface="Liberation Serif"/>
                <a:cs typeface="Liberation Serif"/>
              </a:rPr>
              <a:t> </a:t>
            </a:r>
            <a:r>
              <a:rPr dirty="0" sz="900">
                <a:latin typeface="Liberation Serif"/>
                <a:cs typeface="Liberation Serif"/>
              </a:rPr>
              <a:t>this</a:t>
            </a:r>
            <a:r>
              <a:rPr dirty="0" sz="900" spc="125">
                <a:latin typeface="Liberation Serif"/>
                <a:cs typeface="Liberation Serif"/>
              </a:rPr>
              <a:t> </a:t>
            </a:r>
            <a:r>
              <a:rPr dirty="0" sz="900">
                <a:latin typeface="Liberation Serif"/>
                <a:cs typeface="Liberation Serif"/>
              </a:rPr>
              <a:t>table,</a:t>
            </a:r>
            <a:r>
              <a:rPr dirty="0" sz="900" spc="125">
                <a:latin typeface="Liberation Serif"/>
                <a:cs typeface="Liberation Serif"/>
              </a:rPr>
              <a:t> </a:t>
            </a:r>
            <a:r>
              <a:rPr dirty="0" sz="900">
                <a:latin typeface="Liberation Serif"/>
                <a:cs typeface="Liberation Serif"/>
              </a:rPr>
              <a:t>we</a:t>
            </a:r>
            <a:r>
              <a:rPr dirty="0" sz="900" spc="125">
                <a:latin typeface="Liberation Serif"/>
                <a:cs typeface="Liberation Serif"/>
              </a:rPr>
              <a:t> </a:t>
            </a:r>
            <a:r>
              <a:rPr dirty="0" sz="900">
                <a:latin typeface="Liberation Serif"/>
                <a:cs typeface="Liberation Serif"/>
              </a:rPr>
              <a:t>see</a:t>
            </a:r>
            <a:r>
              <a:rPr dirty="0" sz="900" spc="125">
                <a:latin typeface="Liberation Serif"/>
                <a:cs typeface="Liberation Serif"/>
              </a:rPr>
              <a:t> </a:t>
            </a:r>
            <a:r>
              <a:rPr dirty="0" sz="900">
                <a:latin typeface="Liberation Serif"/>
                <a:cs typeface="Liberation Serif"/>
              </a:rPr>
              <a:t>that</a:t>
            </a:r>
            <a:r>
              <a:rPr dirty="0" sz="900" spc="125">
                <a:latin typeface="Liberation Serif"/>
                <a:cs typeface="Liberation Serif"/>
              </a:rPr>
              <a:t> </a:t>
            </a:r>
            <a:r>
              <a:rPr dirty="0" sz="900">
                <a:latin typeface="Liberation Serif"/>
                <a:cs typeface="Liberation Serif"/>
              </a:rPr>
              <a:t>the</a:t>
            </a:r>
            <a:r>
              <a:rPr dirty="0" sz="900" spc="125">
                <a:latin typeface="Liberation Serif"/>
                <a:cs typeface="Liberation Serif"/>
              </a:rPr>
              <a:t> </a:t>
            </a:r>
            <a:r>
              <a:rPr dirty="0" sz="900">
                <a:latin typeface="Liberation Serif"/>
                <a:cs typeface="Liberation Serif"/>
              </a:rPr>
              <a:t>functional</a:t>
            </a:r>
            <a:r>
              <a:rPr dirty="0" sz="900" spc="125">
                <a:latin typeface="Liberation Serif"/>
                <a:cs typeface="Liberation Serif"/>
              </a:rPr>
              <a:t> </a:t>
            </a:r>
            <a:r>
              <a:rPr dirty="0" sz="900">
                <a:latin typeface="Liberation Serif"/>
                <a:cs typeface="Liberation Serif"/>
              </a:rPr>
              <a:t>values</a:t>
            </a:r>
            <a:r>
              <a:rPr dirty="0" sz="900" spc="125">
                <a:latin typeface="Liberation Serif"/>
                <a:cs typeface="Liberation Serif"/>
              </a:rPr>
              <a:t> </a:t>
            </a:r>
            <a:r>
              <a:rPr dirty="0" sz="900">
                <a:latin typeface="Liberation Serif"/>
                <a:cs typeface="Liberation Serif"/>
              </a:rPr>
              <a:t>less</a:t>
            </a:r>
            <a:r>
              <a:rPr dirty="0" sz="900" spc="125">
                <a:latin typeface="Liberation Serif"/>
                <a:cs typeface="Liberation Serif"/>
              </a:rPr>
              <a:t> </a:t>
            </a:r>
            <a:r>
              <a:rPr dirty="0" sz="900">
                <a:latin typeface="Liberation Serif"/>
                <a:cs typeface="Liberation Serif"/>
              </a:rPr>
              <a:t>than</a:t>
            </a:r>
            <a:r>
              <a:rPr dirty="0" sz="900" spc="125">
                <a:latin typeface="Liberation Serif"/>
                <a:cs typeface="Liberation Serif"/>
              </a:rPr>
              <a:t> </a:t>
            </a:r>
            <a:r>
              <a:rPr dirty="0" sz="900">
                <a:latin typeface="Liberation Serif"/>
                <a:cs typeface="Liberation Serif"/>
              </a:rPr>
              <a:t>4</a:t>
            </a:r>
            <a:r>
              <a:rPr dirty="0" sz="900" spc="125">
                <a:latin typeface="Liberation Serif"/>
                <a:cs typeface="Liberation Serif"/>
              </a:rPr>
              <a:t> </a:t>
            </a:r>
            <a:r>
              <a:rPr dirty="0" sz="900">
                <a:latin typeface="Liberation Serif"/>
                <a:cs typeface="Liberation Serif"/>
              </a:rPr>
              <a:t>appear</a:t>
            </a:r>
            <a:r>
              <a:rPr dirty="0" sz="900" spc="125">
                <a:latin typeface="Liberation Serif"/>
                <a:cs typeface="Liberation Serif"/>
              </a:rPr>
              <a:t> </a:t>
            </a:r>
            <a:r>
              <a:rPr dirty="0" sz="900">
                <a:latin typeface="Liberation Serif"/>
                <a:cs typeface="Liberation Serif"/>
              </a:rPr>
              <a:t>to</a:t>
            </a:r>
            <a:r>
              <a:rPr dirty="0" sz="900" spc="125">
                <a:latin typeface="Liberation Serif"/>
                <a:cs typeface="Liberation Serif"/>
              </a:rPr>
              <a:t> </a:t>
            </a:r>
            <a:r>
              <a:rPr dirty="0" sz="900">
                <a:latin typeface="Liberation Serif"/>
                <a:cs typeface="Liberation Serif"/>
              </a:rPr>
              <a:t>be</a:t>
            </a:r>
            <a:r>
              <a:rPr dirty="0" sz="900" spc="125">
                <a:latin typeface="Liberation Serif"/>
                <a:cs typeface="Liberation Serif"/>
              </a:rPr>
              <a:t> </a:t>
            </a:r>
            <a:r>
              <a:rPr dirty="0" sz="900">
                <a:latin typeface="Liberation Serif"/>
                <a:cs typeface="Liberation Serif"/>
              </a:rPr>
              <a:t>decreasing</a:t>
            </a:r>
            <a:r>
              <a:rPr dirty="0" sz="900" spc="125">
                <a:latin typeface="Liberation Serif"/>
                <a:cs typeface="Liberation Serif"/>
              </a:rPr>
              <a:t> </a:t>
            </a:r>
            <a:r>
              <a:rPr dirty="0" sz="900">
                <a:latin typeface="Liberation Serif"/>
                <a:cs typeface="Liberation Serif"/>
              </a:rPr>
              <a:t>toward</a:t>
            </a:r>
            <a:r>
              <a:rPr dirty="0" sz="900" spc="125">
                <a:latin typeface="Liberation Serif"/>
                <a:cs typeface="Liberation Serif"/>
              </a:rPr>
              <a:t> </a:t>
            </a:r>
            <a:r>
              <a:rPr dirty="0" sz="900">
                <a:latin typeface="Liberation Serif"/>
                <a:cs typeface="Liberation Serif"/>
              </a:rPr>
              <a:t>0.25</a:t>
            </a:r>
            <a:r>
              <a:rPr dirty="0" sz="900" spc="125">
                <a:latin typeface="Liberation Serif"/>
                <a:cs typeface="Liberation Serif"/>
              </a:rPr>
              <a:t> </a:t>
            </a:r>
            <a:r>
              <a:rPr dirty="0" sz="900">
                <a:latin typeface="Liberation Serif"/>
                <a:cs typeface="Liberation Serif"/>
              </a:rPr>
              <a:t>whereas</a:t>
            </a:r>
            <a:r>
              <a:rPr dirty="0" sz="900" spc="125">
                <a:latin typeface="Liberation Serif"/>
                <a:cs typeface="Liberation Serif"/>
              </a:rPr>
              <a:t> </a:t>
            </a:r>
            <a:r>
              <a:rPr dirty="0" sz="900">
                <a:latin typeface="Liberation Serif"/>
                <a:cs typeface="Liberation Serif"/>
              </a:rPr>
              <a:t>the</a:t>
            </a:r>
            <a:endParaRPr sz="900">
              <a:latin typeface="Liberation Serif"/>
              <a:cs typeface="Liberation Serif"/>
            </a:endParaRPr>
          </a:p>
        </p:txBody>
      </p:sp>
      <p:sp>
        <p:nvSpPr>
          <p:cNvPr id="16" name="object 16"/>
          <p:cNvSpPr txBox="1"/>
          <p:nvPr/>
        </p:nvSpPr>
        <p:spPr>
          <a:xfrm>
            <a:off x="848360" y="5635521"/>
            <a:ext cx="4606925" cy="549910"/>
          </a:xfrm>
          <a:prstGeom prst="rect">
            <a:avLst/>
          </a:prstGeom>
        </p:spPr>
        <p:txBody>
          <a:bodyPr wrap="square" lIns="0" tIns="46990" rIns="0" bIns="0" rtlCol="0" vert="horz">
            <a:spAutoFit/>
          </a:bodyPr>
          <a:lstStyle/>
          <a:p>
            <a:pPr marL="12700">
              <a:lnSpc>
                <a:spcPct val="100000"/>
              </a:lnSpc>
              <a:spcBef>
                <a:spcPts val="370"/>
              </a:spcBef>
            </a:pPr>
            <a:r>
              <a:rPr dirty="0" sz="900" b="1">
                <a:latin typeface="Liberation Serif"/>
                <a:cs typeface="Liberation Serif"/>
              </a:rPr>
              <a:t>Hint</a:t>
            </a:r>
            <a:endParaRPr sz="900">
              <a:latin typeface="Liberation Serif"/>
              <a:cs typeface="Liberation Serif"/>
            </a:endParaRPr>
          </a:p>
          <a:p>
            <a:pPr marL="172720">
              <a:lnSpc>
                <a:spcPct val="100000"/>
              </a:lnSpc>
              <a:spcBef>
                <a:spcPts val="270"/>
              </a:spcBef>
            </a:pPr>
            <a:r>
              <a:rPr dirty="0" sz="900">
                <a:latin typeface="Liberation Serif"/>
                <a:cs typeface="Liberation Serif"/>
              </a:rPr>
              <a:t>Use 0.9, 0.99, 0.999, 0.9999, 0.99999 and 1.1, 1.01, 1.001, 1.0001, 1.00001 as your table</a:t>
            </a:r>
            <a:r>
              <a:rPr dirty="0" sz="900" spc="-100">
                <a:latin typeface="Liberation Serif"/>
                <a:cs typeface="Liberation Serif"/>
              </a:rPr>
              <a:t> </a:t>
            </a:r>
            <a:r>
              <a:rPr dirty="0" sz="900">
                <a:latin typeface="Liberation Serif"/>
                <a:cs typeface="Liberation Serif"/>
              </a:rPr>
              <a:t>values.</a:t>
            </a:r>
            <a:endParaRPr sz="900">
              <a:latin typeface="Liberation Serif"/>
              <a:cs typeface="Liberation Serif"/>
            </a:endParaRPr>
          </a:p>
          <a:p>
            <a:pPr marL="12700">
              <a:lnSpc>
                <a:spcPct val="100000"/>
              </a:lnSpc>
              <a:spcBef>
                <a:spcPts val="345"/>
              </a:spcBef>
            </a:pPr>
            <a:r>
              <a:rPr dirty="0" sz="900" b="1">
                <a:latin typeface="Liberation Serif"/>
                <a:cs typeface="Liberation Serif"/>
              </a:rPr>
              <a:t>Answer</a:t>
            </a:r>
            <a:endParaRPr sz="900">
              <a:latin typeface="Liberation Serif"/>
              <a:cs typeface="Liberation Serif"/>
            </a:endParaRPr>
          </a:p>
        </p:txBody>
      </p:sp>
      <p:sp>
        <p:nvSpPr>
          <p:cNvPr id="17" name="object 17"/>
          <p:cNvSpPr txBox="1"/>
          <p:nvPr/>
        </p:nvSpPr>
        <p:spPr>
          <a:xfrm>
            <a:off x="848360" y="807322"/>
            <a:ext cx="5154295" cy="546100"/>
          </a:xfrm>
          <a:prstGeom prst="rect">
            <a:avLst/>
          </a:prstGeom>
        </p:spPr>
        <p:txBody>
          <a:bodyPr wrap="square" lIns="0" tIns="43180" rIns="0" bIns="0" rtlCol="0" vert="horz">
            <a:spAutoFit/>
          </a:bodyPr>
          <a:lstStyle/>
          <a:p>
            <a:pPr marL="12700">
              <a:lnSpc>
                <a:spcPct val="100000"/>
              </a:lnSpc>
              <a:spcBef>
                <a:spcPts val="340"/>
              </a:spcBef>
            </a:pPr>
            <a:r>
              <a:rPr dirty="0" sz="900" b="1">
                <a:latin typeface="Liberation Serif"/>
                <a:cs typeface="Liberation Serif"/>
              </a:rPr>
              <a:t>Solution</a:t>
            </a:r>
            <a:endParaRPr sz="900">
              <a:latin typeface="Liberation Serif"/>
              <a:cs typeface="Liberation Serif"/>
            </a:endParaRPr>
          </a:p>
          <a:p>
            <a:pPr marL="12700">
              <a:lnSpc>
                <a:spcPct val="100000"/>
              </a:lnSpc>
              <a:spcBef>
                <a:spcPts val="275"/>
              </a:spcBef>
            </a:pPr>
            <a:r>
              <a:rPr dirty="0" sz="900">
                <a:latin typeface="Liberation Serif"/>
                <a:cs typeface="Liberation Serif"/>
              </a:rPr>
              <a:t>As before, we use a table—in this case, </a:t>
            </a:r>
            <a:r>
              <a:rPr dirty="0" sz="900" spc="-15">
                <a:latin typeface="Liberation Serif"/>
                <a:cs typeface="Liberation Serif"/>
              </a:rPr>
              <a:t>Table </a:t>
            </a:r>
            <a:r>
              <a:rPr dirty="0" sz="1050" spc="-75">
                <a:latin typeface="DejaVu Sans"/>
                <a:cs typeface="DejaVu Sans"/>
              </a:rPr>
              <a:t>2.2.3</a:t>
            </a:r>
            <a:r>
              <a:rPr dirty="0" sz="900" spc="-75">
                <a:latin typeface="Liberation Serif"/>
                <a:cs typeface="Liberation Serif"/>
              </a:rPr>
              <a:t>—to </a:t>
            </a:r>
            <a:r>
              <a:rPr dirty="0" sz="900">
                <a:latin typeface="Liberation Serif"/>
                <a:cs typeface="Liberation Serif"/>
              </a:rPr>
              <a:t>list the values of the function for the given values of</a:t>
            </a:r>
            <a:r>
              <a:rPr dirty="0" sz="900" spc="-120">
                <a:latin typeface="Liberation Serif"/>
                <a:cs typeface="Liberation Serif"/>
              </a:rPr>
              <a:t> </a:t>
            </a:r>
            <a:r>
              <a:rPr dirty="0" sz="900" spc="55" i="1">
                <a:latin typeface="Arial"/>
                <a:cs typeface="Arial"/>
              </a:rPr>
              <a:t>x</a:t>
            </a:r>
            <a:r>
              <a:rPr dirty="0" sz="900" spc="55">
                <a:latin typeface="Liberation Serif"/>
                <a:cs typeface="Liberation Serif"/>
              </a:rPr>
              <a:t>.</a:t>
            </a:r>
            <a:endParaRPr sz="900">
              <a:latin typeface="Liberation Serif"/>
              <a:cs typeface="Liberation Serif"/>
            </a:endParaRPr>
          </a:p>
          <a:p>
            <a:pPr algn="ctr" marL="711200">
              <a:lnSpc>
                <a:spcPct val="100000"/>
              </a:lnSpc>
              <a:spcBef>
                <a:spcPts val="165"/>
              </a:spcBef>
            </a:pPr>
            <a:r>
              <a:rPr dirty="0" sz="800" spc="-15" b="1" i="1">
                <a:latin typeface="Liberation Serif"/>
                <a:cs typeface="Liberation Serif"/>
              </a:rPr>
              <a:t>Table</a:t>
            </a:r>
            <a:r>
              <a:rPr dirty="0" sz="800" spc="-5" b="1" i="1">
                <a:latin typeface="Liberation Serif"/>
                <a:cs typeface="Liberation Serif"/>
              </a:rPr>
              <a:t> </a:t>
            </a:r>
            <a:r>
              <a:rPr dirty="0" sz="900" spc="-45">
                <a:latin typeface="Verdana"/>
                <a:cs typeface="Verdana"/>
              </a:rPr>
              <a:t>2.2.3</a:t>
            </a:r>
            <a:endParaRPr sz="900">
              <a:latin typeface="Verdana"/>
              <a:cs typeface="Verdana"/>
            </a:endParaRPr>
          </a:p>
        </p:txBody>
      </p:sp>
      <p:graphicFrame>
        <p:nvGraphicFramePr>
          <p:cNvPr id="18" name="object 18"/>
          <p:cNvGraphicFramePr>
            <a:graphicFrameLocks noGrp="1"/>
          </p:cNvGraphicFramePr>
          <p:nvPr/>
        </p:nvGraphicFramePr>
        <p:xfrm>
          <a:off x="857337" y="1346432"/>
          <a:ext cx="5832475" cy="924560"/>
        </p:xfrm>
        <a:graphic>
          <a:graphicData uri="http://schemas.openxmlformats.org/drawingml/2006/table">
            <a:tbl>
              <a:tblPr firstRow="1" bandRow="1">
                <a:tableStyleId>{2D5ABB26-0587-4C30-8999-92F81FD0307C}</a:tableStyleId>
              </a:tblPr>
              <a:tblGrid>
                <a:gridCol w="1380490"/>
                <a:gridCol w="1619885"/>
                <a:gridCol w="1296035"/>
                <a:gridCol w="1535430"/>
              </a:tblGrid>
              <a:tr h="180975">
                <a:tc>
                  <a:txBody>
                    <a:bodyPr/>
                    <a:lstStyle/>
                    <a:p>
                      <a:pPr algn="ctr" marL="85725">
                        <a:lnSpc>
                          <a:spcPct val="100000"/>
                        </a:lnSpc>
                        <a:spcBef>
                          <a:spcPts val="10"/>
                        </a:spcBef>
                      </a:pPr>
                      <a:r>
                        <a:rPr dirty="0" sz="700" i="1">
                          <a:latin typeface="Arial"/>
                          <a:cs typeface="Arial"/>
                        </a:rPr>
                        <a:t>x</a:t>
                      </a:r>
                      <a:endParaRPr sz="700">
                        <a:latin typeface="Arial"/>
                        <a:cs typeface="Arial"/>
                      </a:endParaRPr>
                    </a:p>
                  </a:txBody>
                  <a:tcPr marL="0" marR="0" marB="0" marT="1270">
                    <a:lnB w="28575">
                      <a:solidFill>
                        <a:srgbClr val="DDDDDD"/>
                      </a:solidFill>
                      <a:prstDash val="solid"/>
                    </a:lnB>
                    <a:solidFill>
                      <a:srgbClr val="E4F5FE"/>
                    </a:solidFill>
                  </a:tcPr>
                </a:tc>
                <a:tc>
                  <a:txBody>
                    <a:bodyPr/>
                    <a:lstStyle/>
                    <a:p>
                      <a:pPr algn="ctr">
                        <a:lnSpc>
                          <a:spcPts val="610"/>
                        </a:lnSpc>
                      </a:pPr>
                      <a:r>
                        <a:rPr dirty="0" u="sng" sz="600" spc="60">
                          <a:uFill>
                            <a:solidFill>
                              <a:srgbClr val="000000"/>
                            </a:solidFill>
                          </a:uFill>
                          <a:latin typeface="DejaVu Sans"/>
                          <a:cs typeface="DejaVu Sans"/>
                        </a:rPr>
                        <a:t>√</a:t>
                      </a:r>
                      <a:r>
                        <a:rPr dirty="0" u="sng" baseline="11111" sz="750" spc="89" i="1">
                          <a:uFill>
                            <a:solidFill>
                              <a:srgbClr val="000000"/>
                            </a:solidFill>
                          </a:uFill>
                          <a:latin typeface="Arial"/>
                          <a:cs typeface="Arial"/>
                        </a:rPr>
                        <a:t>x</a:t>
                      </a:r>
                      <a:r>
                        <a:rPr dirty="0" u="sng" baseline="10101" sz="825" spc="89">
                          <a:uFill>
                            <a:solidFill>
                              <a:srgbClr val="000000"/>
                            </a:solidFill>
                          </a:uFill>
                          <a:latin typeface="Verdana"/>
                          <a:cs typeface="Verdana"/>
                        </a:rPr>
                        <a:t>−2</a:t>
                      </a:r>
                      <a:endParaRPr baseline="10101" sz="825">
                        <a:latin typeface="Verdana"/>
                        <a:cs typeface="Verdana"/>
                      </a:endParaRPr>
                    </a:p>
                    <a:p>
                      <a:pPr algn="ctr">
                        <a:lnSpc>
                          <a:spcPts val="640"/>
                        </a:lnSpc>
                        <a:spcBef>
                          <a:spcPts val="80"/>
                        </a:spcBef>
                      </a:pPr>
                      <a:r>
                        <a:rPr dirty="0" sz="500" spc="55" i="1">
                          <a:latin typeface="Arial"/>
                          <a:cs typeface="Arial"/>
                        </a:rPr>
                        <a:t>x</a:t>
                      </a:r>
                      <a:r>
                        <a:rPr dirty="0" sz="550" spc="55">
                          <a:latin typeface="Verdana"/>
                          <a:cs typeface="Verdana"/>
                        </a:rPr>
                        <a:t>−4</a:t>
                      </a:r>
                      <a:endParaRPr sz="550">
                        <a:latin typeface="Verdana"/>
                        <a:cs typeface="Verdana"/>
                      </a:endParaRPr>
                    </a:p>
                  </a:txBody>
                  <a:tcPr marL="0" marR="0" marB="0" marT="0">
                    <a:lnB w="28575">
                      <a:solidFill>
                        <a:srgbClr val="DDDDDD"/>
                      </a:solidFill>
                      <a:prstDash val="solid"/>
                    </a:lnB>
                    <a:solidFill>
                      <a:srgbClr val="E4F5FE"/>
                    </a:solidFill>
                  </a:tcPr>
                </a:tc>
                <a:tc>
                  <a:txBody>
                    <a:bodyPr/>
                    <a:lstStyle/>
                    <a:p>
                      <a:pPr algn="ctr" marL="1270">
                        <a:lnSpc>
                          <a:spcPct val="100000"/>
                        </a:lnSpc>
                        <a:spcBef>
                          <a:spcPts val="10"/>
                        </a:spcBef>
                      </a:pPr>
                      <a:r>
                        <a:rPr dirty="0" sz="700" i="1">
                          <a:latin typeface="Arial"/>
                          <a:cs typeface="Arial"/>
                        </a:rPr>
                        <a:t>x</a:t>
                      </a:r>
                      <a:endParaRPr sz="700">
                        <a:latin typeface="Arial"/>
                        <a:cs typeface="Arial"/>
                      </a:endParaRPr>
                    </a:p>
                  </a:txBody>
                  <a:tcPr marL="0" marR="0" marB="0" marT="1270">
                    <a:lnB w="12700">
                      <a:solidFill>
                        <a:srgbClr val="2FB3F5"/>
                      </a:solidFill>
                      <a:prstDash val="solid"/>
                    </a:lnB>
                    <a:solidFill>
                      <a:srgbClr val="E4F5FE"/>
                    </a:solidFill>
                  </a:tcPr>
                </a:tc>
                <a:tc>
                  <a:txBody>
                    <a:bodyPr/>
                    <a:lstStyle/>
                    <a:p>
                      <a:pPr algn="ctr" marL="83185">
                        <a:lnSpc>
                          <a:spcPts val="610"/>
                        </a:lnSpc>
                      </a:pPr>
                      <a:r>
                        <a:rPr dirty="0" u="sng" sz="600" spc="60">
                          <a:uFill>
                            <a:solidFill>
                              <a:srgbClr val="000000"/>
                            </a:solidFill>
                          </a:uFill>
                          <a:latin typeface="DejaVu Sans"/>
                          <a:cs typeface="DejaVu Sans"/>
                        </a:rPr>
                        <a:t>√</a:t>
                      </a:r>
                      <a:r>
                        <a:rPr dirty="0" u="sng" baseline="11111" sz="750" spc="89" i="1">
                          <a:uFill>
                            <a:solidFill>
                              <a:srgbClr val="000000"/>
                            </a:solidFill>
                          </a:uFill>
                          <a:latin typeface="Arial"/>
                          <a:cs typeface="Arial"/>
                        </a:rPr>
                        <a:t>x</a:t>
                      </a:r>
                      <a:r>
                        <a:rPr dirty="0" u="sng" baseline="10101" sz="825" spc="89">
                          <a:uFill>
                            <a:solidFill>
                              <a:srgbClr val="000000"/>
                            </a:solidFill>
                          </a:uFill>
                          <a:latin typeface="Verdana"/>
                          <a:cs typeface="Verdana"/>
                        </a:rPr>
                        <a:t>−2</a:t>
                      </a:r>
                      <a:endParaRPr baseline="10101" sz="825">
                        <a:latin typeface="Verdana"/>
                        <a:cs typeface="Verdana"/>
                      </a:endParaRPr>
                    </a:p>
                    <a:p>
                      <a:pPr algn="ctr" marL="83820">
                        <a:lnSpc>
                          <a:spcPts val="640"/>
                        </a:lnSpc>
                        <a:spcBef>
                          <a:spcPts val="80"/>
                        </a:spcBef>
                      </a:pPr>
                      <a:r>
                        <a:rPr dirty="0" sz="500" spc="55" i="1">
                          <a:latin typeface="Arial"/>
                          <a:cs typeface="Arial"/>
                        </a:rPr>
                        <a:t>x</a:t>
                      </a:r>
                      <a:r>
                        <a:rPr dirty="0" sz="550" spc="55">
                          <a:latin typeface="Verdana"/>
                          <a:cs typeface="Verdana"/>
                        </a:rPr>
                        <a:t>−4</a:t>
                      </a:r>
                      <a:endParaRPr sz="550">
                        <a:latin typeface="Verdana"/>
                        <a:cs typeface="Verdana"/>
                      </a:endParaRPr>
                    </a:p>
                  </a:txBody>
                  <a:tcPr marL="0" marR="0" marB="0" marT="0">
                    <a:lnB w="12700">
                      <a:solidFill>
                        <a:srgbClr val="2FB3F5"/>
                      </a:solidFill>
                      <a:prstDash val="solid"/>
                    </a:lnB>
                    <a:solidFill>
                      <a:srgbClr val="E4F5FE"/>
                    </a:solidFill>
                  </a:tcPr>
                </a:tc>
              </a:tr>
              <a:tr h="156845">
                <a:tc>
                  <a:txBody>
                    <a:bodyPr/>
                    <a:lstStyle/>
                    <a:p>
                      <a:pPr algn="ctr" marL="84455">
                        <a:lnSpc>
                          <a:spcPct val="100000"/>
                        </a:lnSpc>
                        <a:spcBef>
                          <a:spcPts val="235"/>
                        </a:spcBef>
                      </a:pPr>
                      <a:r>
                        <a:rPr dirty="0" sz="700" spc="10">
                          <a:latin typeface="Liberation Serif"/>
                          <a:cs typeface="Liberation Serif"/>
                        </a:rPr>
                        <a:t>3.9</a:t>
                      </a:r>
                      <a:endParaRPr sz="700">
                        <a:latin typeface="Liberation Serif"/>
                        <a:cs typeface="Liberation Serif"/>
                      </a:endParaRPr>
                    </a:p>
                  </a:txBody>
                  <a:tcPr marL="0" marR="0" marB="0" marT="29845">
                    <a:lnT w="28575">
                      <a:solidFill>
                        <a:srgbClr val="DDDDDD"/>
                      </a:solidFill>
                      <a:prstDash val="solid"/>
                    </a:lnT>
                    <a:solidFill>
                      <a:srgbClr val="FFFFFF"/>
                    </a:solidFill>
                  </a:tcPr>
                </a:tc>
                <a:tc>
                  <a:txBody>
                    <a:bodyPr/>
                    <a:lstStyle/>
                    <a:p>
                      <a:pPr algn="ctr" marL="635">
                        <a:lnSpc>
                          <a:spcPct val="100000"/>
                        </a:lnSpc>
                        <a:spcBef>
                          <a:spcPts val="160"/>
                        </a:spcBef>
                      </a:pPr>
                      <a:r>
                        <a:rPr dirty="0" sz="700" spc="10">
                          <a:latin typeface="Liberation Serif"/>
                          <a:cs typeface="Liberation Serif"/>
                        </a:rPr>
                        <a:t>0.251582341869</a:t>
                      </a:r>
                      <a:endParaRPr sz="700">
                        <a:latin typeface="Liberation Serif"/>
                        <a:cs typeface="Liberation Serif"/>
                      </a:endParaRPr>
                    </a:p>
                  </a:txBody>
                  <a:tcPr marL="0" marR="0" marB="0" marT="20320">
                    <a:lnT w="28575">
                      <a:solidFill>
                        <a:srgbClr val="DDDDDD"/>
                      </a:solidFill>
                      <a:prstDash val="solid"/>
                    </a:lnT>
                    <a:solidFill>
                      <a:srgbClr val="FFFFFF"/>
                    </a:solidFill>
                  </a:tcPr>
                </a:tc>
                <a:tc>
                  <a:txBody>
                    <a:bodyPr/>
                    <a:lstStyle/>
                    <a:p>
                      <a:pPr algn="ctr" marL="635">
                        <a:lnSpc>
                          <a:spcPct val="100000"/>
                        </a:lnSpc>
                        <a:spcBef>
                          <a:spcPts val="160"/>
                        </a:spcBef>
                      </a:pPr>
                      <a:r>
                        <a:rPr dirty="0" sz="700" spc="10">
                          <a:latin typeface="Liberation Serif"/>
                          <a:cs typeface="Liberation Serif"/>
                        </a:rPr>
                        <a:t>4.1</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ctr" marL="85725">
                        <a:lnSpc>
                          <a:spcPct val="100000"/>
                        </a:lnSpc>
                        <a:spcBef>
                          <a:spcPts val="160"/>
                        </a:spcBef>
                      </a:pPr>
                      <a:r>
                        <a:rPr dirty="0" sz="700" spc="10">
                          <a:latin typeface="Liberation Serif"/>
                          <a:cs typeface="Liberation Serif"/>
                        </a:rPr>
                        <a:t>0.248456731317</a:t>
                      </a:r>
                      <a:endParaRPr sz="700">
                        <a:latin typeface="Liberation Serif"/>
                        <a:cs typeface="Liberation Serif"/>
                      </a:endParaRPr>
                    </a:p>
                  </a:txBody>
                  <a:tcPr marL="0" marR="0" marB="0" marT="20320">
                    <a:lnT w="12700">
                      <a:solidFill>
                        <a:srgbClr val="2FB3F5"/>
                      </a:solidFill>
                      <a:prstDash val="solid"/>
                    </a:lnT>
                    <a:solidFill>
                      <a:srgbClr val="FFFFFF"/>
                    </a:solidFill>
                  </a:tcPr>
                </a:tc>
              </a:tr>
              <a:tr h="142875">
                <a:tc>
                  <a:txBody>
                    <a:bodyPr/>
                    <a:lstStyle/>
                    <a:p>
                      <a:pPr algn="ctr" marL="85090">
                        <a:lnSpc>
                          <a:spcPct val="100000"/>
                        </a:lnSpc>
                        <a:spcBef>
                          <a:spcPts val="125"/>
                        </a:spcBef>
                      </a:pPr>
                      <a:r>
                        <a:rPr dirty="0" sz="700" spc="10">
                          <a:latin typeface="Liberation Serif"/>
                          <a:cs typeface="Liberation Serif"/>
                        </a:rPr>
                        <a:t>3.99</a:t>
                      </a:r>
                      <a:endParaRPr sz="700">
                        <a:latin typeface="Liberation Serif"/>
                        <a:cs typeface="Liberation Serif"/>
                      </a:endParaRPr>
                    </a:p>
                  </a:txBody>
                  <a:tcPr marL="0" marR="0" marB="0" marT="15875">
                    <a:solidFill>
                      <a:srgbClr val="EFEFEF"/>
                    </a:solidFill>
                  </a:tcPr>
                </a:tc>
                <a:tc>
                  <a:txBody>
                    <a:bodyPr/>
                    <a:lstStyle/>
                    <a:p>
                      <a:pPr algn="ctr" marL="635">
                        <a:lnSpc>
                          <a:spcPct val="100000"/>
                        </a:lnSpc>
                        <a:spcBef>
                          <a:spcPts val="125"/>
                        </a:spcBef>
                      </a:pPr>
                      <a:r>
                        <a:rPr dirty="0" sz="700" spc="10">
                          <a:latin typeface="Liberation Serif"/>
                          <a:cs typeface="Liberation Serif"/>
                        </a:rPr>
                        <a:t>0.25015644562</a:t>
                      </a:r>
                      <a:endParaRPr sz="700">
                        <a:latin typeface="Liberation Serif"/>
                        <a:cs typeface="Liberation Serif"/>
                      </a:endParaRPr>
                    </a:p>
                  </a:txBody>
                  <a:tcPr marL="0" marR="0" marB="0" marT="15875">
                    <a:solidFill>
                      <a:srgbClr val="EFEFEF"/>
                    </a:solidFill>
                  </a:tcPr>
                </a:tc>
                <a:tc>
                  <a:txBody>
                    <a:bodyPr/>
                    <a:lstStyle/>
                    <a:p>
                      <a:pPr algn="ctr" marL="635">
                        <a:lnSpc>
                          <a:spcPct val="100000"/>
                        </a:lnSpc>
                        <a:spcBef>
                          <a:spcPts val="125"/>
                        </a:spcBef>
                      </a:pPr>
                      <a:r>
                        <a:rPr dirty="0" sz="700" spc="10">
                          <a:latin typeface="Liberation Serif"/>
                          <a:cs typeface="Liberation Serif"/>
                        </a:rPr>
                        <a:t>4.01</a:t>
                      </a:r>
                      <a:endParaRPr sz="700">
                        <a:latin typeface="Liberation Serif"/>
                        <a:cs typeface="Liberation Serif"/>
                      </a:endParaRPr>
                    </a:p>
                  </a:txBody>
                  <a:tcPr marL="0" marR="0" marB="0" marT="15875">
                    <a:solidFill>
                      <a:srgbClr val="EFEFEF"/>
                    </a:solidFill>
                  </a:tcPr>
                </a:tc>
                <a:tc>
                  <a:txBody>
                    <a:bodyPr/>
                    <a:lstStyle/>
                    <a:p>
                      <a:pPr algn="ctr" marL="85090">
                        <a:lnSpc>
                          <a:spcPct val="100000"/>
                        </a:lnSpc>
                        <a:spcBef>
                          <a:spcPts val="125"/>
                        </a:spcBef>
                      </a:pPr>
                      <a:r>
                        <a:rPr dirty="0" sz="700" spc="10">
                          <a:latin typeface="Liberation Serif"/>
                          <a:cs typeface="Liberation Serif"/>
                        </a:rPr>
                        <a:t>0.24984394501</a:t>
                      </a:r>
                      <a:endParaRPr sz="700">
                        <a:latin typeface="Liberation Serif"/>
                        <a:cs typeface="Liberation Serif"/>
                      </a:endParaRPr>
                    </a:p>
                  </a:txBody>
                  <a:tcPr marL="0" marR="0" marB="0" marT="15875">
                    <a:solidFill>
                      <a:srgbClr val="EFEFEF"/>
                    </a:solidFill>
                  </a:tcPr>
                </a:tc>
              </a:tr>
              <a:tr h="142875">
                <a:tc>
                  <a:txBody>
                    <a:bodyPr/>
                    <a:lstStyle/>
                    <a:p>
                      <a:pPr algn="ctr" marL="84455">
                        <a:lnSpc>
                          <a:spcPct val="100000"/>
                        </a:lnSpc>
                        <a:spcBef>
                          <a:spcPts val="125"/>
                        </a:spcBef>
                      </a:pPr>
                      <a:r>
                        <a:rPr dirty="0" sz="700" spc="10">
                          <a:latin typeface="Liberation Serif"/>
                          <a:cs typeface="Liberation Serif"/>
                        </a:rPr>
                        <a:t>3.999</a:t>
                      </a:r>
                      <a:endParaRPr sz="700">
                        <a:latin typeface="Liberation Serif"/>
                        <a:cs typeface="Liberation Serif"/>
                      </a:endParaRPr>
                    </a:p>
                  </a:txBody>
                  <a:tcPr marL="0" marR="0" marB="0" marT="15875">
                    <a:solidFill>
                      <a:srgbClr val="FFFFFF"/>
                    </a:solidFill>
                  </a:tcPr>
                </a:tc>
                <a:tc>
                  <a:txBody>
                    <a:bodyPr/>
                    <a:lstStyle/>
                    <a:p>
                      <a:pPr algn="ctr" marL="635">
                        <a:lnSpc>
                          <a:spcPct val="100000"/>
                        </a:lnSpc>
                        <a:spcBef>
                          <a:spcPts val="125"/>
                        </a:spcBef>
                      </a:pPr>
                      <a:r>
                        <a:rPr dirty="0" sz="700" spc="10">
                          <a:latin typeface="Liberation Serif"/>
                          <a:cs typeface="Liberation Serif"/>
                        </a:rPr>
                        <a:t>0.250015627</a:t>
                      </a:r>
                      <a:endParaRPr sz="700">
                        <a:latin typeface="Liberation Serif"/>
                        <a:cs typeface="Liberation Serif"/>
                      </a:endParaRPr>
                    </a:p>
                  </a:txBody>
                  <a:tcPr marL="0" marR="0" marB="0" marT="15875">
                    <a:solidFill>
                      <a:srgbClr val="FFFFFF"/>
                    </a:solidFill>
                  </a:tcPr>
                </a:tc>
                <a:tc>
                  <a:txBody>
                    <a:bodyPr/>
                    <a:lstStyle/>
                    <a:p>
                      <a:pPr algn="ctr" marL="635">
                        <a:lnSpc>
                          <a:spcPct val="100000"/>
                        </a:lnSpc>
                        <a:spcBef>
                          <a:spcPts val="125"/>
                        </a:spcBef>
                      </a:pPr>
                      <a:r>
                        <a:rPr dirty="0" sz="700" spc="10">
                          <a:latin typeface="Liberation Serif"/>
                          <a:cs typeface="Liberation Serif"/>
                        </a:rPr>
                        <a:t>4.001</a:t>
                      </a:r>
                      <a:endParaRPr sz="700">
                        <a:latin typeface="Liberation Serif"/>
                        <a:cs typeface="Liberation Serif"/>
                      </a:endParaRPr>
                    </a:p>
                  </a:txBody>
                  <a:tcPr marL="0" marR="0" marB="0" marT="15875">
                    <a:solidFill>
                      <a:srgbClr val="FFFFFF"/>
                    </a:solidFill>
                  </a:tcPr>
                </a:tc>
                <a:tc>
                  <a:txBody>
                    <a:bodyPr/>
                    <a:lstStyle/>
                    <a:p>
                      <a:pPr algn="ctr" marL="85090">
                        <a:lnSpc>
                          <a:spcPct val="100000"/>
                        </a:lnSpc>
                        <a:spcBef>
                          <a:spcPts val="125"/>
                        </a:spcBef>
                      </a:pPr>
                      <a:r>
                        <a:rPr dirty="0" sz="700" spc="10">
                          <a:latin typeface="Liberation Serif"/>
                          <a:cs typeface="Liberation Serif"/>
                        </a:rPr>
                        <a:t>0.249984377</a:t>
                      </a:r>
                      <a:endParaRPr sz="700">
                        <a:latin typeface="Liberation Serif"/>
                        <a:cs typeface="Liberation Serif"/>
                      </a:endParaRPr>
                    </a:p>
                  </a:txBody>
                  <a:tcPr marL="0" marR="0" marB="0" marT="15875">
                    <a:solidFill>
                      <a:srgbClr val="FFFFFF"/>
                    </a:solidFill>
                  </a:tcPr>
                </a:tc>
              </a:tr>
              <a:tr h="142875">
                <a:tc>
                  <a:txBody>
                    <a:bodyPr/>
                    <a:lstStyle/>
                    <a:p>
                      <a:pPr algn="r" marR="512445">
                        <a:lnSpc>
                          <a:spcPct val="100000"/>
                        </a:lnSpc>
                        <a:spcBef>
                          <a:spcPts val="125"/>
                        </a:spcBef>
                      </a:pPr>
                      <a:r>
                        <a:rPr dirty="0" sz="700">
                          <a:latin typeface="Liberation Serif"/>
                          <a:cs typeface="Liberation Serif"/>
                        </a:rPr>
                        <a:t>3.9999</a:t>
                      </a:r>
                      <a:endParaRPr sz="700">
                        <a:latin typeface="Liberation Serif"/>
                        <a:cs typeface="Liberation Serif"/>
                      </a:endParaRPr>
                    </a:p>
                  </a:txBody>
                  <a:tcPr marL="0" marR="0" marB="0" marT="15875">
                    <a:solidFill>
                      <a:srgbClr val="EFEFEF"/>
                    </a:solidFill>
                  </a:tcPr>
                </a:tc>
                <a:tc>
                  <a:txBody>
                    <a:bodyPr/>
                    <a:lstStyle/>
                    <a:p>
                      <a:pPr algn="ctr" marL="635">
                        <a:lnSpc>
                          <a:spcPct val="100000"/>
                        </a:lnSpc>
                        <a:spcBef>
                          <a:spcPts val="125"/>
                        </a:spcBef>
                      </a:pPr>
                      <a:r>
                        <a:rPr dirty="0" sz="700" spc="10">
                          <a:latin typeface="Liberation Serif"/>
                          <a:cs typeface="Liberation Serif"/>
                        </a:rPr>
                        <a:t>0.250001563</a:t>
                      </a:r>
                      <a:endParaRPr sz="700">
                        <a:latin typeface="Liberation Serif"/>
                        <a:cs typeface="Liberation Serif"/>
                      </a:endParaRPr>
                    </a:p>
                  </a:txBody>
                  <a:tcPr marL="0" marR="0" marB="0" marT="15875">
                    <a:solidFill>
                      <a:srgbClr val="EFEFEF"/>
                    </a:solidFill>
                  </a:tcPr>
                </a:tc>
                <a:tc>
                  <a:txBody>
                    <a:bodyPr/>
                    <a:lstStyle/>
                    <a:p>
                      <a:pPr algn="ctr" marL="635">
                        <a:lnSpc>
                          <a:spcPct val="100000"/>
                        </a:lnSpc>
                        <a:spcBef>
                          <a:spcPts val="125"/>
                        </a:spcBef>
                      </a:pPr>
                      <a:r>
                        <a:rPr dirty="0" sz="700" spc="10">
                          <a:latin typeface="Liberation Serif"/>
                          <a:cs typeface="Liberation Serif"/>
                        </a:rPr>
                        <a:t>4.0001</a:t>
                      </a:r>
                      <a:endParaRPr sz="700">
                        <a:latin typeface="Liberation Serif"/>
                        <a:cs typeface="Liberation Serif"/>
                      </a:endParaRPr>
                    </a:p>
                  </a:txBody>
                  <a:tcPr marL="0" marR="0" marB="0" marT="15875">
                    <a:solidFill>
                      <a:srgbClr val="EFEFEF"/>
                    </a:solidFill>
                  </a:tcPr>
                </a:tc>
                <a:tc>
                  <a:txBody>
                    <a:bodyPr/>
                    <a:lstStyle/>
                    <a:p>
                      <a:pPr algn="ctr" marL="85090">
                        <a:lnSpc>
                          <a:spcPct val="100000"/>
                        </a:lnSpc>
                        <a:spcBef>
                          <a:spcPts val="125"/>
                        </a:spcBef>
                      </a:pPr>
                      <a:r>
                        <a:rPr dirty="0" sz="700" spc="10">
                          <a:latin typeface="Liberation Serif"/>
                          <a:cs typeface="Liberation Serif"/>
                        </a:rPr>
                        <a:t>0.249998438</a:t>
                      </a:r>
                      <a:endParaRPr sz="700">
                        <a:latin typeface="Liberation Serif"/>
                        <a:cs typeface="Liberation Serif"/>
                      </a:endParaRPr>
                    </a:p>
                  </a:txBody>
                  <a:tcPr marL="0" marR="0" marB="0" marT="15875">
                    <a:solidFill>
                      <a:srgbClr val="EFEFEF"/>
                    </a:solidFill>
                  </a:tcPr>
                </a:tc>
              </a:tr>
              <a:tr h="147320">
                <a:tc>
                  <a:txBody>
                    <a:bodyPr/>
                    <a:lstStyle/>
                    <a:p>
                      <a:pPr algn="r" marR="489584">
                        <a:lnSpc>
                          <a:spcPct val="100000"/>
                        </a:lnSpc>
                        <a:spcBef>
                          <a:spcPts val="125"/>
                        </a:spcBef>
                      </a:pPr>
                      <a:r>
                        <a:rPr dirty="0" sz="700">
                          <a:latin typeface="Liberation Serif"/>
                          <a:cs typeface="Liberation Serif"/>
                        </a:rPr>
                        <a:t>3.99999</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marL="635">
                        <a:lnSpc>
                          <a:spcPct val="100000"/>
                        </a:lnSpc>
                        <a:spcBef>
                          <a:spcPts val="125"/>
                        </a:spcBef>
                      </a:pPr>
                      <a:r>
                        <a:rPr dirty="0" sz="700" spc="10">
                          <a:latin typeface="Liberation Serif"/>
                          <a:cs typeface="Liberation Serif"/>
                        </a:rPr>
                        <a:t>0.25000016</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marL="635">
                        <a:lnSpc>
                          <a:spcPct val="100000"/>
                        </a:lnSpc>
                        <a:spcBef>
                          <a:spcPts val="125"/>
                        </a:spcBef>
                      </a:pPr>
                      <a:r>
                        <a:rPr dirty="0" sz="700" spc="10">
                          <a:latin typeface="Liberation Serif"/>
                          <a:cs typeface="Liberation Serif"/>
                        </a:rPr>
                        <a:t>4.00001</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marL="85725">
                        <a:lnSpc>
                          <a:spcPct val="100000"/>
                        </a:lnSpc>
                        <a:spcBef>
                          <a:spcPts val="125"/>
                        </a:spcBef>
                      </a:pPr>
                      <a:r>
                        <a:rPr dirty="0" sz="700" spc="10">
                          <a:latin typeface="Liberation Serif"/>
                          <a:cs typeface="Liberation Serif"/>
                        </a:rPr>
                        <a:t>0.24999984</a:t>
                      </a:r>
                      <a:endParaRPr sz="700">
                        <a:latin typeface="Liberation Serif"/>
                        <a:cs typeface="Liberation Serif"/>
                      </a:endParaRPr>
                    </a:p>
                  </a:txBody>
                  <a:tcPr marL="0" marR="0" marB="0" marT="15875">
                    <a:lnB w="12700">
                      <a:solidFill>
                        <a:srgbClr val="DDDDDD"/>
                      </a:solidFill>
                      <a:prstDash val="solid"/>
                    </a:lnB>
                    <a:solidFill>
                      <a:srgbClr val="FFFFFF"/>
                    </a:solidFill>
                  </a:tcPr>
                </a:tc>
              </a:tr>
            </a:tbl>
          </a:graphicData>
        </a:graphic>
      </p:graphicFrame>
      <p:sp>
        <p:nvSpPr>
          <p:cNvPr id="19" name="object 19"/>
          <p:cNvSpPr/>
          <p:nvPr/>
        </p:nvSpPr>
        <p:spPr>
          <a:xfrm>
            <a:off x="2668017" y="3004651"/>
            <a:ext cx="2220464" cy="1677259"/>
          </a:xfrm>
          <a:prstGeom prst="rect">
            <a:avLst/>
          </a:prstGeom>
          <a:blipFill>
            <a:blip r:embed="rId4" cstate="print"/>
            <a:stretch>
              <a:fillRect/>
            </a:stretch>
          </a:blipFill>
        </p:spPr>
        <p:txBody>
          <a:bodyPr wrap="square" lIns="0" tIns="0" rIns="0" bIns="0" rtlCol="0"/>
          <a:lstStyle/>
          <a:p/>
        </p:txBody>
      </p:sp>
      <p:sp>
        <p:nvSpPr>
          <p:cNvPr id="20" name="object 20"/>
          <p:cNvSpPr txBox="1"/>
          <p:nvPr/>
        </p:nvSpPr>
        <p:spPr>
          <a:xfrm>
            <a:off x="848360" y="2507243"/>
            <a:ext cx="585533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functional values greater than 4 appear to be increasing toward 0.25. </a:t>
            </a:r>
            <a:r>
              <a:rPr dirty="0" sz="900" spc="-40">
                <a:latin typeface="Liberation Serif"/>
                <a:cs typeface="Liberation Serif"/>
              </a:rPr>
              <a:t>We </a:t>
            </a:r>
            <a:r>
              <a:rPr dirty="0" sz="900">
                <a:latin typeface="Liberation Serif"/>
                <a:cs typeface="Liberation Serif"/>
              </a:rPr>
              <a:t>conclude that </a:t>
            </a:r>
            <a:r>
              <a:rPr dirty="0" sz="1050" spc="-65">
                <a:latin typeface="DejaVu Sans"/>
                <a:cs typeface="DejaVu Sans"/>
              </a:rPr>
              <a:t>lim </a:t>
            </a:r>
            <a:r>
              <a:rPr dirty="0" baseline="37037" sz="1575" spc="195">
                <a:latin typeface="DejaVu Sans"/>
                <a:cs typeface="DejaVu Sans"/>
              </a:rPr>
              <a:t>√</a:t>
            </a:r>
            <a:r>
              <a:rPr dirty="0" baseline="46296" sz="1350" spc="195" i="1">
                <a:latin typeface="Arial"/>
                <a:cs typeface="Arial"/>
              </a:rPr>
              <a:t>x </a:t>
            </a:r>
            <a:r>
              <a:rPr dirty="0" baseline="39682" sz="1575" spc="-165">
                <a:latin typeface="DejaVu Sans"/>
                <a:cs typeface="DejaVu Sans"/>
              </a:rPr>
              <a:t>− </a:t>
            </a:r>
            <a:r>
              <a:rPr dirty="0" baseline="39682" sz="1575" spc="-262">
                <a:latin typeface="DejaVu Sans"/>
                <a:cs typeface="DejaVu Sans"/>
              </a:rPr>
              <a:t>2 </a:t>
            </a:r>
            <a:r>
              <a:rPr dirty="0" sz="1050" spc="-110">
                <a:latin typeface="DejaVu Sans"/>
                <a:cs typeface="DejaVu Sans"/>
              </a:rPr>
              <a:t>= </a:t>
            </a:r>
            <a:r>
              <a:rPr dirty="0" sz="1050" spc="-125">
                <a:latin typeface="DejaVu Sans"/>
                <a:cs typeface="DejaVu Sans"/>
              </a:rPr>
              <a:t>0.25 </a:t>
            </a:r>
            <a:r>
              <a:rPr dirty="0" sz="900">
                <a:latin typeface="Liberation Serif"/>
                <a:cs typeface="Liberation Serif"/>
              </a:rPr>
              <a:t>. </a:t>
            </a:r>
            <a:r>
              <a:rPr dirty="0" sz="900" spc="-40">
                <a:latin typeface="Liberation Serif"/>
                <a:cs typeface="Liberation Serif"/>
              </a:rPr>
              <a:t>We </a:t>
            </a:r>
            <a:r>
              <a:rPr dirty="0" sz="900">
                <a:latin typeface="Liberation Serif"/>
                <a:cs typeface="Liberation Serif"/>
              </a:rPr>
              <a:t>confirm</a:t>
            </a:r>
            <a:r>
              <a:rPr dirty="0" sz="900" spc="-150">
                <a:latin typeface="Liberation Serif"/>
                <a:cs typeface="Liberation Serif"/>
              </a:rPr>
              <a:t> </a:t>
            </a:r>
            <a:r>
              <a:rPr dirty="0" sz="900">
                <a:latin typeface="Liberation Serif"/>
                <a:cs typeface="Liberation Serif"/>
              </a:rPr>
              <a:t>this</a:t>
            </a:r>
            <a:endParaRPr sz="900">
              <a:latin typeface="Liberation Serif"/>
              <a:cs typeface="Liberation Serif"/>
            </a:endParaRPr>
          </a:p>
        </p:txBody>
      </p:sp>
      <p:sp>
        <p:nvSpPr>
          <p:cNvPr id="21" name="object 21"/>
          <p:cNvSpPr txBox="1"/>
          <p:nvPr/>
        </p:nvSpPr>
        <p:spPr>
          <a:xfrm>
            <a:off x="4836912" y="2593012"/>
            <a:ext cx="578485" cy="184150"/>
          </a:xfrm>
          <a:prstGeom prst="rect">
            <a:avLst/>
          </a:prstGeom>
        </p:spPr>
        <p:txBody>
          <a:bodyPr wrap="square" lIns="0" tIns="11430" rIns="0" bIns="0" rtlCol="0" vert="horz">
            <a:spAutoFit/>
          </a:bodyPr>
          <a:lstStyle/>
          <a:p>
            <a:pPr marL="12700">
              <a:lnSpc>
                <a:spcPct val="100000"/>
              </a:lnSpc>
              <a:spcBef>
                <a:spcPts val="90"/>
              </a:spcBef>
            </a:pPr>
            <a:r>
              <a:rPr dirty="0" sz="650" spc="10" i="1">
                <a:latin typeface="Arial"/>
                <a:cs typeface="Arial"/>
              </a:rPr>
              <a:t>x</a:t>
            </a:r>
            <a:r>
              <a:rPr dirty="0" sz="700" spc="10">
                <a:latin typeface="DejaVu Sans"/>
                <a:cs typeface="DejaVu Sans"/>
              </a:rPr>
              <a:t>→4 </a:t>
            </a:r>
            <a:r>
              <a:rPr dirty="0" sz="900" spc="114" i="1">
                <a:latin typeface="Arial"/>
                <a:cs typeface="Arial"/>
              </a:rPr>
              <a:t>x</a:t>
            </a:r>
            <a:r>
              <a:rPr dirty="0" sz="900" spc="-145" i="1">
                <a:latin typeface="Arial"/>
                <a:cs typeface="Arial"/>
              </a:rPr>
              <a:t> </a:t>
            </a:r>
            <a:r>
              <a:rPr dirty="0" sz="1050" spc="-110">
                <a:latin typeface="DejaVu Sans"/>
                <a:cs typeface="DejaVu Sans"/>
              </a:rPr>
              <a:t>− </a:t>
            </a:r>
            <a:r>
              <a:rPr dirty="0" sz="1050" spc="-175">
                <a:latin typeface="DejaVu Sans"/>
                <a:cs typeface="DejaVu Sans"/>
              </a:rPr>
              <a:t>4</a:t>
            </a:r>
            <a:endParaRPr sz="1050">
              <a:latin typeface="DejaVu Sans"/>
              <a:cs typeface="DejaVu Sans"/>
            </a:endParaRPr>
          </a:p>
        </p:txBody>
      </p:sp>
      <p:sp>
        <p:nvSpPr>
          <p:cNvPr id="22" name="object 22"/>
          <p:cNvSpPr/>
          <p:nvPr/>
        </p:nvSpPr>
        <p:spPr>
          <a:xfrm>
            <a:off x="5069542" y="2618671"/>
            <a:ext cx="410209" cy="0"/>
          </a:xfrm>
          <a:custGeom>
            <a:avLst/>
            <a:gdLst/>
            <a:ahLst/>
            <a:cxnLst/>
            <a:rect l="l" t="t" r="r" b="b"/>
            <a:pathLst>
              <a:path w="410210" h="0">
                <a:moveTo>
                  <a:pt x="0" y="0"/>
                </a:moveTo>
                <a:lnTo>
                  <a:pt x="409784" y="0"/>
                </a:lnTo>
              </a:path>
            </a:pathLst>
          </a:custGeom>
          <a:ln w="9529">
            <a:solidFill>
              <a:srgbClr val="000000"/>
            </a:solidFill>
          </a:ln>
        </p:spPr>
        <p:txBody>
          <a:bodyPr wrap="square" lIns="0" tIns="0" rIns="0" bIns="0" rtlCol="0"/>
          <a:lstStyle/>
          <a:p/>
        </p:txBody>
      </p:sp>
      <p:sp>
        <p:nvSpPr>
          <p:cNvPr id="23" name="object 23"/>
          <p:cNvSpPr/>
          <p:nvPr/>
        </p:nvSpPr>
        <p:spPr>
          <a:xfrm>
            <a:off x="2610835" y="2756854"/>
            <a:ext cx="57785" cy="9525"/>
          </a:xfrm>
          <a:custGeom>
            <a:avLst/>
            <a:gdLst/>
            <a:ahLst/>
            <a:cxnLst/>
            <a:rect l="l" t="t" r="r" b="b"/>
            <a:pathLst>
              <a:path w="57785" h="9525">
                <a:moveTo>
                  <a:pt x="0" y="0"/>
                </a:moveTo>
                <a:lnTo>
                  <a:pt x="57179" y="0"/>
                </a:lnTo>
                <a:lnTo>
                  <a:pt x="57179" y="9529"/>
                </a:lnTo>
                <a:lnTo>
                  <a:pt x="0" y="9529"/>
                </a:lnTo>
                <a:lnTo>
                  <a:pt x="0" y="0"/>
                </a:lnTo>
                <a:close/>
              </a:path>
            </a:pathLst>
          </a:custGeom>
          <a:solidFill>
            <a:srgbClr val="000000"/>
          </a:solidFill>
        </p:spPr>
        <p:txBody>
          <a:bodyPr wrap="square" lIns="0" tIns="0" rIns="0" bIns="0" rtlCol="0"/>
          <a:lstStyle/>
          <a:p/>
        </p:txBody>
      </p:sp>
      <p:sp>
        <p:nvSpPr>
          <p:cNvPr id="24" name="object 24"/>
          <p:cNvSpPr txBox="1"/>
          <p:nvPr/>
        </p:nvSpPr>
        <p:spPr>
          <a:xfrm>
            <a:off x="2563589" y="2850923"/>
            <a:ext cx="184785" cy="137795"/>
          </a:xfrm>
          <a:prstGeom prst="rect">
            <a:avLst/>
          </a:prstGeom>
        </p:spPr>
        <p:txBody>
          <a:bodyPr wrap="square" lIns="0" tIns="17145" rIns="0" bIns="0" rtlCol="0" vert="horz">
            <a:spAutoFit/>
          </a:bodyPr>
          <a:lstStyle/>
          <a:p>
            <a:pPr marL="12700">
              <a:lnSpc>
                <a:spcPct val="100000"/>
              </a:lnSpc>
              <a:spcBef>
                <a:spcPts val="135"/>
              </a:spcBef>
            </a:pPr>
            <a:r>
              <a:rPr dirty="0" sz="650" spc="45" i="1">
                <a:latin typeface="Arial"/>
                <a:cs typeface="Arial"/>
              </a:rPr>
              <a:t>x</a:t>
            </a:r>
            <a:r>
              <a:rPr dirty="0" sz="700" spc="-65">
                <a:latin typeface="DejaVu Sans"/>
                <a:cs typeface="DejaVu Sans"/>
              </a:rPr>
              <a:t>−</a:t>
            </a:r>
            <a:r>
              <a:rPr dirty="0" sz="700" spc="-100">
                <a:latin typeface="DejaVu Sans"/>
                <a:cs typeface="DejaVu Sans"/>
              </a:rPr>
              <a:t>4</a:t>
            </a:r>
            <a:endParaRPr sz="700">
              <a:latin typeface="DejaVu Sans"/>
              <a:cs typeface="DejaVu Sans"/>
            </a:endParaRPr>
          </a:p>
        </p:txBody>
      </p:sp>
      <p:sp>
        <p:nvSpPr>
          <p:cNvPr id="25" name="object 25"/>
          <p:cNvSpPr/>
          <p:nvPr/>
        </p:nvSpPr>
        <p:spPr>
          <a:xfrm>
            <a:off x="2534596" y="2875978"/>
            <a:ext cx="248285" cy="0"/>
          </a:xfrm>
          <a:custGeom>
            <a:avLst/>
            <a:gdLst/>
            <a:ahLst/>
            <a:cxnLst/>
            <a:rect l="l" t="t" r="r" b="b"/>
            <a:pathLst>
              <a:path w="248285" h="0">
                <a:moveTo>
                  <a:pt x="0" y="0"/>
                </a:moveTo>
                <a:lnTo>
                  <a:pt x="247776" y="0"/>
                </a:lnTo>
              </a:path>
            </a:pathLst>
          </a:custGeom>
          <a:ln w="9529">
            <a:solidFill>
              <a:srgbClr val="000000"/>
            </a:solidFill>
          </a:ln>
        </p:spPr>
        <p:txBody>
          <a:bodyPr wrap="square" lIns="0" tIns="0" rIns="0" bIns="0" rtlCol="0"/>
          <a:lstStyle/>
          <a:p/>
        </p:txBody>
      </p:sp>
      <p:sp>
        <p:nvSpPr>
          <p:cNvPr id="26" name="object 26"/>
          <p:cNvSpPr txBox="1"/>
          <p:nvPr/>
        </p:nvSpPr>
        <p:spPr>
          <a:xfrm>
            <a:off x="848360" y="2764549"/>
            <a:ext cx="309308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estimate using the 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baseline="47619" sz="1050" spc="15">
                <a:latin typeface="DejaVu Sans"/>
                <a:cs typeface="DejaVu Sans"/>
              </a:rPr>
              <a:t>√</a:t>
            </a:r>
            <a:r>
              <a:rPr dirty="0" baseline="59829" sz="975" spc="15" i="1">
                <a:latin typeface="Arial"/>
                <a:cs typeface="Arial"/>
              </a:rPr>
              <a:t>x</a:t>
            </a:r>
            <a:r>
              <a:rPr dirty="0" baseline="55555" sz="1050" spc="15">
                <a:latin typeface="DejaVu Sans"/>
                <a:cs typeface="DejaVu Sans"/>
              </a:rPr>
              <a:t>−2 </a:t>
            </a:r>
            <a:r>
              <a:rPr dirty="0" sz="900">
                <a:latin typeface="Liberation Serif"/>
                <a:cs typeface="Liberation Serif"/>
              </a:rPr>
              <a:t>shown in Figure</a:t>
            </a:r>
            <a:r>
              <a:rPr dirty="0" sz="900" spc="-160">
                <a:latin typeface="Liberation Serif"/>
                <a:cs typeface="Liberation Serif"/>
              </a:rPr>
              <a:t> </a:t>
            </a:r>
            <a:r>
              <a:rPr dirty="0" sz="1050" spc="-95">
                <a:latin typeface="DejaVu Sans"/>
                <a:cs typeface="DejaVu Sans"/>
              </a:rPr>
              <a:t>2.2.3</a:t>
            </a:r>
            <a:r>
              <a:rPr dirty="0" sz="900" spc="-95">
                <a:latin typeface="Liberation Serif"/>
                <a:cs typeface="Liberation Serif"/>
              </a:rPr>
              <a:t>.</a:t>
            </a:r>
            <a:endParaRPr sz="900">
              <a:latin typeface="Liberation Serif"/>
              <a:cs typeface="Liberation Serif"/>
            </a:endParaRPr>
          </a:p>
        </p:txBody>
      </p:sp>
      <p:sp>
        <p:nvSpPr>
          <p:cNvPr id="27" name="object 27"/>
          <p:cNvSpPr/>
          <p:nvPr/>
        </p:nvSpPr>
        <p:spPr>
          <a:xfrm>
            <a:off x="3621001" y="4710479"/>
            <a:ext cx="48260" cy="9525"/>
          </a:xfrm>
          <a:custGeom>
            <a:avLst/>
            <a:gdLst/>
            <a:ahLst/>
            <a:cxnLst/>
            <a:rect l="l" t="t" r="r" b="b"/>
            <a:pathLst>
              <a:path w="48260" h="9525">
                <a:moveTo>
                  <a:pt x="0" y="0"/>
                </a:moveTo>
                <a:lnTo>
                  <a:pt x="47649" y="0"/>
                </a:lnTo>
                <a:lnTo>
                  <a:pt x="47649" y="9529"/>
                </a:lnTo>
                <a:lnTo>
                  <a:pt x="0" y="9529"/>
                </a:lnTo>
                <a:lnTo>
                  <a:pt x="0" y="0"/>
                </a:lnTo>
                <a:close/>
              </a:path>
            </a:pathLst>
          </a:custGeom>
          <a:solidFill>
            <a:srgbClr val="000000"/>
          </a:solidFill>
        </p:spPr>
        <p:txBody>
          <a:bodyPr wrap="square" lIns="0" tIns="0" rIns="0" bIns="0" rtlCol="0"/>
          <a:lstStyle/>
          <a:p/>
        </p:txBody>
      </p:sp>
      <p:sp>
        <p:nvSpPr>
          <p:cNvPr id="28" name="object 28"/>
          <p:cNvSpPr txBox="1"/>
          <p:nvPr/>
        </p:nvSpPr>
        <p:spPr>
          <a:xfrm>
            <a:off x="2387134" y="4721853"/>
            <a:ext cx="2781935" cy="168275"/>
          </a:xfrm>
          <a:prstGeom prst="rect">
            <a:avLst/>
          </a:prstGeom>
        </p:spPr>
        <p:txBody>
          <a:bodyPr wrap="square" lIns="0" tIns="17145" rIns="0" bIns="0" rtlCol="0" vert="horz">
            <a:spAutoFit/>
          </a:bodyPr>
          <a:lstStyle/>
          <a:p>
            <a:pPr marL="12700">
              <a:lnSpc>
                <a:spcPct val="100000"/>
              </a:lnSpc>
              <a:spcBef>
                <a:spcPts val="135"/>
              </a:spcBef>
            </a:pPr>
            <a:r>
              <a:rPr dirty="0" sz="800">
                <a:latin typeface="Liberation Serif"/>
                <a:cs typeface="Liberation Serif"/>
              </a:rPr>
              <a:t>Figure </a:t>
            </a:r>
            <a:r>
              <a:rPr dirty="0" sz="900" spc="-85">
                <a:latin typeface="DejaVu Sans"/>
                <a:cs typeface="DejaVu Sans"/>
              </a:rPr>
              <a:t>2.2.3</a:t>
            </a:r>
            <a:r>
              <a:rPr dirty="0" sz="800" spc="-85">
                <a:latin typeface="Liberation Serif"/>
                <a:cs typeface="Liberation Serif"/>
              </a:rPr>
              <a:t>: </a:t>
            </a:r>
            <a:r>
              <a:rPr dirty="0" sz="800">
                <a:latin typeface="Liberation Serif"/>
                <a:cs typeface="Liberation Serif"/>
              </a:rPr>
              <a:t>The graph of </a:t>
            </a:r>
            <a:r>
              <a:rPr dirty="0" baseline="47008" sz="975" spc="22">
                <a:latin typeface="DejaVu Sans"/>
                <a:cs typeface="DejaVu Sans"/>
              </a:rPr>
              <a:t>√</a:t>
            </a:r>
            <a:r>
              <a:rPr dirty="0" baseline="60606" sz="825" spc="22" i="1">
                <a:latin typeface="Arial"/>
                <a:cs typeface="Arial"/>
              </a:rPr>
              <a:t>x</a:t>
            </a:r>
            <a:r>
              <a:rPr dirty="0" baseline="51282" sz="975" spc="22">
                <a:latin typeface="DejaVu Sans"/>
                <a:cs typeface="DejaVu Sans"/>
              </a:rPr>
              <a:t>−2 </a:t>
            </a:r>
            <a:r>
              <a:rPr dirty="0" sz="800">
                <a:latin typeface="Liberation Serif"/>
                <a:cs typeface="Liberation Serif"/>
              </a:rPr>
              <a:t>confirms the estimate from</a:t>
            </a:r>
            <a:r>
              <a:rPr dirty="0" sz="800" spc="10">
                <a:latin typeface="Liberation Serif"/>
                <a:cs typeface="Liberation Serif"/>
              </a:rPr>
              <a:t> </a:t>
            </a:r>
            <a:r>
              <a:rPr dirty="0" sz="800">
                <a:latin typeface="Liberation Serif"/>
                <a:cs typeface="Liberation Serif"/>
              </a:rPr>
              <a:t>table</a:t>
            </a:r>
            <a:endParaRPr sz="800">
              <a:latin typeface="Liberation Serif"/>
              <a:cs typeface="Liberation Serif"/>
            </a:endParaRPr>
          </a:p>
        </p:txBody>
      </p:sp>
      <p:sp>
        <p:nvSpPr>
          <p:cNvPr id="29" name="object 29"/>
          <p:cNvSpPr txBox="1"/>
          <p:nvPr/>
        </p:nvSpPr>
        <p:spPr>
          <a:xfrm>
            <a:off x="3574051" y="4804424"/>
            <a:ext cx="180340" cy="126364"/>
          </a:xfrm>
          <a:prstGeom prst="rect">
            <a:avLst/>
          </a:prstGeom>
        </p:spPr>
        <p:txBody>
          <a:bodyPr wrap="square" lIns="0" tIns="13970" rIns="0" bIns="0" rtlCol="0" vert="horz">
            <a:spAutoFit/>
          </a:bodyPr>
          <a:lstStyle/>
          <a:p>
            <a:pPr marL="12700">
              <a:lnSpc>
                <a:spcPct val="100000"/>
              </a:lnSpc>
              <a:spcBef>
                <a:spcPts val="110"/>
              </a:spcBef>
            </a:pPr>
            <a:r>
              <a:rPr dirty="0" sz="550" spc="100" i="1">
                <a:latin typeface="Arial"/>
                <a:cs typeface="Arial"/>
              </a:rPr>
              <a:t>x</a:t>
            </a:r>
            <a:r>
              <a:rPr dirty="0" sz="650" spc="-20">
                <a:latin typeface="DejaVu Sans"/>
                <a:cs typeface="DejaVu Sans"/>
              </a:rPr>
              <a:t>−</a:t>
            </a:r>
            <a:r>
              <a:rPr dirty="0" sz="650" spc="-100">
                <a:latin typeface="DejaVu Sans"/>
                <a:cs typeface="DejaVu Sans"/>
              </a:rPr>
              <a:t>4</a:t>
            </a:r>
            <a:endParaRPr sz="650">
              <a:latin typeface="DejaVu Sans"/>
              <a:cs typeface="DejaVu Sans"/>
            </a:endParaRPr>
          </a:p>
        </p:txBody>
      </p:sp>
      <p:sp>
        <p:nvSpPr>
          <p:cNvPr id="30" name="object 30"/>
          <p:cNvSpPr/>
          <p:nvPr/>
        </p:nvSpPr>
        <p:spPr>
          <a:xfrm>
            <a:off x="3544762" y="4820072"/>
            <a:ext cx="229235" cy="0"/>
          </a:xfrm>
          <a:custGeom>
            <a:avLst/>
            <a:gdLst/>
            <a:ahLst/>
            <a:cxnLst/>
            <a:rect l="l" t="t" r="r" b="b"/>
            <a:pathLst>
              <a:path w="229235" h="0">
                <a:moveTo>
                  <a:pt x="0" y="0"/>
                </a:moveTo>
                <a:lnTo>
                  <a:pt x="228717" y="0"/>
                </a:lnTo>
              </a:path>
            </a:pathLst>
          </a:custGeom>
          <a:ln w="9529">
            <a:solidFill>
              <a:srgbClr val="000000"/>
            </a:solidFill>
          </a:ln>
        </p:spPr>
        <p:txBody>
          <a:bodyPr wrap="square" lIns="0" tIns="0" rIns="0" bIns="0" rtlCol="0"/>
          <a:lstStyle/>
          <a:p/>
        </p:txBody>
      </p:sp>
      <p:sp>
        <p:nvSpPr>
          <p:cNvPr id="31" name="object 31"/>
          <p:cNvSpPr txBox="1"/>
          <p:nvPr/>
        </p:nvSpPr>
        <p:spPr>
          <a:xfrm>
            <a:off x="848360" y="4987184"/>
            <a:ext cx="894080" cy="215900"/>
          </a:xfrm>
          <a:prstGeom prst="rect">
            <a:avLst/>
          </a:prstGeom>
        </p:spPr>
        <p:txBody>
          <a:bodyPr wrap="square" lIns="0" tIns="12065" rIns="0" bIns="0" rtlCol="0" vert="horz">
            <a:spAutoFit/>
          </a:bodyPr>
          <a:lstStyle/>
          <a:p>
            <a:pPr marL="12700">
              <a:lnSpc>
                <a:spcPct val="100000"/>
              </a:lnSpc>
              <a:spcBef>
                <a:spcPts val="95"/>
              </a:spcBef>
            </a:pPr>
            <a:r>
              <a:rPr dirty="0" sz="1050" spc="10">
                <a:solidFill>
                  <a:srgbClr val="2E4E4E"/>
                </a:solidFill>
                <a:latin typeface="Liberation Sans"/>
                <a:cs typeface="Liberation Sans"/>
              </a:rPr>
              <a:t>Exercise</a:t>
            </a:r>
            <a:r>
              <a:rPr dirty="0" sz="1050" spc="-60">
                <a:solidFill>
                  <a:srgbClr val="2E4E4E"/>
                </a:solidFill>
                <a:latin typeface="Liberation Sans"/>
                <a:cs typeface="Liberation Sans"/>
              </a:rPr>
              <a:t> </a:t>
            </a:r>
            <a:r>
              <a:rPr dirty="0" sz="1250" spc="-160">
                <a:solidFill>
                  <a:srgbClr val="2E4E4E"/>
                </a:solidFill>
                <a:latin typeface="DejaVu Sans"/>
                <a:cs typeface="DejaVu Sans"/>
              </a:rPr>
              <a:t>2.2.1</a:t>
            </a:r>
            <a:endParaRPr sz="1250">
              <a:latin typeface="DejaVu Sans"/>
              <a:cs typeface="DejaVu Sans"/>
            </a:endParaRPr>
          </a:p>
        </p:txBody>
      </p:sp>
      <p:sp>
        <p:nvSpPr>
          <p:cNvPr id="32" name="object 32"/>
          <p:cNvSpPr txBox="1"/>
          <p:nvPr/>
        </p:nvSpPr>
        <p:spPr>
          <a:xfrm>
            <a:off x="1528555" y="5223257"/>
            <a:ext cx="292100" cy="184150"/>
          </a:xfrm>
          <a:prstGeom prst="rect">
            <a:avLst/>
          </a:prstGeom>
        </p:spPr>
        <p:txBody>
          <a:bodyPr wrap="square" lIns="0" tIns="11430" rIns="0" bIns="0" rtlCol="0" vert="horz">
            <a:spAutoFit/>
          </a:bodyPr>
          <a:lstStyle/>
          <a:p>
            <a:pPr marL="12700">
              <a:lnSpc>
                <a:spcPct val="100000"/>
              </a:lnSpc>
              <a:spcBef>
                <a:spcPts val="90"/>
              </a:spcBef>
            </a:pPr>
            <a:r>
              <a:rPr dirty="0" baseline="35714" sz="1050" spc="-150">
                <a:latin typeface="DejaVu Sans"/>
                <a:cs typeface="DejaVu Sans"/>
              </a:rPr>
              <a:t>1 </a:t>
            </a:r>
            <a:r>
              <a:rPr dirty="0" sz="1050" spc="-110">
                <a:latin typeface="DejaVu Sans"/>
                <a:cs typeface="DejaVu Sans"/>
              </a:rPr>
              <a:t>−</a:t>
            </a:r>
            <a:r>
              <a:rPr dirty="0" sz="1050" spc="-300">
                <a:latin typeface="DejaVu Sans"/>
                <a:cs typeface="DejaVu Sans"/>
              </a:rPr>
              <a:t> </a:t>
            </a:r>
            <a:r>
              <a:rPr dirty="0" sz="1050" spc="-175">
                <a:latin typeface="DejaVu Sans"/>
                <a:cs typeface="DejaVu Sans"/>
              </a:rPr>
              <a:t>1</a:t>
            </a:r>
            <a:endParaRPr sz="1050">
              <a:latin typeface="DejaVu Sans"/>
              <a:cs typeface="DejaVu Sans"/>
            </a:endParaRPr>
          </a:p>
        </p:txBody>
      </p:sp>
      <p:sp>
        <p:nvSpPr>
          <p:cNvPr id="33" name="object 33"/>
          <p:cNvSpPr txBox="1"/>
          <p:nvPr/>
        </p:nvSpPr>
        <p:spPr>
          <a:xfrm>
            <a:off x="848360" y="5328086"/>
            <a:ext cx="4350385" cy="184150"/>
          </a:xfrm>
          <a:prstGeom prst="rect">
            <a:avLst/>
          </a:prstGeom>
        </p:spPr>
        <p:txBody>
          <a:bodyPr wrap="square" lIns="0" tIns="11430" rIns="0" bIns="0" rtlCol="0" vert="horz">
            <a:spAutoFit/>
          </a:bodyPr>
          <a:lstStyle/>
          <a:p>
            <a:pPr marL="12700">
              <a:lnSpc>
                <a:spcPct val="100000"/>
              </a:lnSpc>
              <a:spcBef>
                <a:spcPts val="90"/>
              </a:spcBef>
              <a:tabLst>
                <a:tab pos="1034415" algn="l"/>
              </a:tabLst>
            </a:pPr>
            <a:r>
              <a:rPr dirty="0" sz="900">
                <a:latin typeface="Liberation Serif"/>
                <a:cs typeface="Liberation Serif"/>
              </a:rPr>
              <a:t>Estimate</a:t>
            </a:r>
            <a:r>
              <a:rPr dirty="0" sz="900" spc="35">
                <a:latin typeface="Liberation Serif"/>
                <a:cs typeface="Liberation Serif"/>
              </a:rPr>
              <a:t> </a:t>
            </a:r>
            <a:r>
              <a:rPr dirty="0" sz="1050" spc="-65">
                <a:latin typeface="DejaVu Sans"/>
                <a:cs typeface="DejaVu Sans"/>
              </a:rPr>
              <a:t>lim</a:t>
            </a:r>
            <a:r>
              <a:rPr dirty="0" sz="1050" spc="155">
                <a:latin typeface="DejaVu Sans"/>
                <a:cs typeface="DejaVu Sans"/>
              </a:rPr>
              <a:t> </a:t>
            </a:r>
            <a:r>
              <a:rPr dirty="0" baseline="47008" sz="975" spc="112" i="1">
                <a:latin typeface="Arial"/>
                <a:cs typeface="Arial"/>
              </a:rPr>
              <a:t>x	</a:t>
            </a:r>
            <a:r>
              <a:rPr dirty="0" sz="900">
                <a:latin typeface="Liberation Serif"/>
                <a:cs typeface="Liberation Serif"/>
              </a:rPr>
              <a:t>using a table of functional values. Use a graph to confirm your</a:t>
            </a:r>
            <a:r>
              <a:rPr dirty="0" sz="900" spc="-95">
                <a:latin typeface="Liberation Serif"/>
                <a:cs typeface="Liberation Serif"/>
              </a:rPr>
              <a:t> </a:t>
            </a:r>
            <a:r>
              <a:rPr dirty="0" sz="900">
                <a:latin typeface="Liberation Serif"/>
                <a:cs typeface="Liberation Serif"/>
              </a:rPr>
              <a:t>estimate.</a:t>
            </a:r>
            <a:endParaRPr sz="900">
              <a:latin typeface="Liberation Serif"/>
              <a:cs typeface="Liberation Serif"/>
            </a:endParaRPr>
          </a:p>
        </p:txBody>
      </p:sp>
      <p:sp>
        <p:nvSpPr>
          <p:cNvPr id="34" name="object 34"/>
          <p:cNvSpPr/>
          <p:nvPr/>
        </p:nvSpPr>
        <p:spPr>
          <a:xfrm>
            <a:off x="1533958" y="5329921"/>
            <a:ext cx="67310" cy="9525"/>
          </a:xfrm>
          <a:custGeom>
            <a:avLst/>
            <a:gdLst/>
            <a:ahLst/>
            <a:cxnLst/>
            <a:rect l="l" t="t" r="r" b="b"/>
            <a:pathLst>
              <a:path w="67309"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35" name="object 35"/>
          <p:cNvSpPr txBox="1"/>
          <p:nvPr/>
        </p:nvSpPr>
        <p:spPr>
          <a:xfrm>
            <a:off x="1277055" y="5413855"/>
            <a:ext cx="535940" cy="184150"/>
          </a:xfrm>
          <a:prstGeom prst="rect">
            <a:avLst/>
          </a:prstGeom>
        </p:spPr>
        <p:txBody>
          <a:bodyPr wrap="square" lIns="0" tIns="11430" rIns="0" bIns="0" rtlCol="0" vert="horz">
            <a:spAutoFit/>
          </a:bodyPr>
          <a:lstStyle/>
          <a:p>
            <a:pPr marL="12700">
              <a:lnSpc>
                <a:spcPct val="100000"/>
              </a:lnSpc>
              <a:spcBef>
                <a:spcPts val="90"/>
              </a:spcBef>
            </a:pPr>
            <a:r>
              <a:rPr dirty="0" baseline="8547" sz="975" spc="15" i="1">
                <a:latin typeface="Arial"/>
                <a:cs typeface="Arial"/>
              </a:rPr>
              <a:t>x</a:t>
            </a:r>
            <a:r>
              <a:rPr dirty="0" baseline="7936" sz="1050" spc="15">
                <a:latin typeface="DejaVu Sans"/>
                <a:cs typeface="DejaVu Sans"/>
              </a:rPr>
              <a:t>→1 </a:t>
            </a:r>
            <a:r>
              <a:rPr dirty="0" sz="900" spc="114" i="1">
                <a:latin typeface="Arial"/>
                <a:cs typeface="Arial"/>
              </a:rPr>
              <a:t>x </a:t>
            </a:r>
            <a:r>
              <a:rPr dirty="0" sz="1050" spc="-110">
                <a:latin typeface="DejaVu Sans"/>
                <a:cs typeface="DejaVu Sans"/>
              </a:rPr>
              <a:t>−</a:t>
            </a:r>
            <a:r>
              <a:rPr dirty="0" sz="1050" spc="-229">
                <a:latin typeface="DejaVu Sans"/>
                <a:cs typeface="DejaVu Sans"/>
              </a:rPr>
              <a:t> </a:t>
            </a:r>
            <a:r>
              <a:rPr dirty="0" sz="1050" spc="-175">
                <a:latin typeface="DejaVu Sans"/>
                <a:cs typeface="DejaVu Sans"/>
              </a:rPr>
              <a:t>1</a:t>
            </a:r>
            <a:endParaRPr sz="1050">
              <a:latin typeface="DejaVu Sans"/>
              <a:cs typeface="DejaVu Sans"/>
            </a:endParaRPr>
          </a:p>
        </p:txBody>
      </p:sp>
      <p:sp>
        <p:nvSpPr>
          <p:cNvPr id="36" name="object 36"/>
          <p:cNvSpPr/>
          <p:nvPr/>
        </p:nvSpPr>
        <p:spPr>
          <a:xfrm>
            <a:off x="1505369" y="5439514"/>
            <a:ext cx="334010" cy="0"/>
          </a:xfrm>
          <a:custGeom>
            <a:avLst/>
            <a:gdLst/>
            <a:ahLst/>
            <a:cxnLst/>
            <a:rect l="l" t="t" r="r" b="b"/>
            <a:pathLst>
              <a:path w="334010" h="0">
                <a:moveTo>
                  <a:pt x="0" y="0"/>
                </a:moveTo>
                <a:lnTo>
                  <a:pt x="333545" y="0"/>
                </a:lnTo>
              </a:path>
            </a:pathLst>
          </a:custGeom>
          <a:ln w="9529">
            <a:solidFill>
              <a:srgbClr val="000000"/>
            </a:solidFill>
          </a:ln>
        </p:spPr>
        <p:txBody>
          <a:bodyPr wrap="square" lIns="0" tIns="0" rIns="0" bIns="0" rtlCol="0"/>
          <a:lstStyle/>
          <a:p/>
        </p:txBody>
      </p:sp>
      <p:sp>
        <p:nvSpPr>
          <p:cNvPr id="37" name="object 37"/>
          <p:cNvSpPr txBox="1"/>
          <p:nvPr/>
        </p:nvSpPr>
        <p:spPr>
          <a:xfrm>
            <a:off x="3665633" y="6233424"/>
            <a:ext cx="292100" cy="184150"/>
          </a:xfrm>
          <a:prstGeom prst="rect">
            <a:avLst/>
          </a:prstGeom>
        </p:spPr>
        <p:txBody>
          <a:bodyPr wrap="square" lIns="0" tIns="11430" rIns="0" bIns="0" rtlCol="0" vert="horz">
            <a:spAutoFit/>
          </a:bodyPr>
          <a:lstStyle/>
          <a:p>
            <a:pPr marL="12700">
              <a:lnSpc>
                <a:spcPct val="100000"/>
              </a:lnSpc>
              <a:spcBef>
                <a:spcPts val="90"/>
              </a:spcBef>
            </a:pPr>
            <a:r>
              <a:rPr dirty="0" baseline="35714" sz="1050" spc="-150">
                <a:latin typeface="DejaVu Sans"/>
                <a:cs typeface="DejaVu Sans"/>
              </a:rPr>
              <a:t>1 </a:t>
            </a:r>
            <a:r>
              <a:rPr dirty="0" sz="1050" spc="-110">
                <a:latin typeface="DejaVu Sans"/>
                <a:cs typeface="DejaVu Sans"/>
              </a:rPr>
              <a:t>−</a:t>
            </a:r>
            <a:r>
              <a:rPr dirty="0" sz="1050" spc="-300">
                <a:latin typeface="DejaVu Sans"/>
                <a:cs typeface="DejaVu Sans"/>
              </a:rPr>
              <a:t> </a:t>
            </a:r>
            <a:r>
              <a:rPr dirty="0" sz="1050" spc="-175">
                <a:latin typeface="DejaVu Sans"/>
                <a:cs typeface="DejaVu Sans"/>
              </a:rPr>
              <a:t>1</a:t>
            </a:r>
            <a:endParaRPr sz="1050">
              <a:latin typeface="DejaVu Sans"/>
              <a:cs typeface="DejaVu Sans"/>
            </a:endParaRPr>
          </a:p>
        </p:txBody>
      </p:sp>
      <p:sp>
        <p:nvSpPr>
          <p:cNvPr id="38" name="object 38"/>
          <p:cNvSpPr/>
          <p:nvPr/>
        </p:nvSpPr>
        <p:spPr>
          <a:xfrm>
            <a:off x="3668651" y="6340088"/>
            <a:ext cx="67310" cy="9525"/>
          </a:xfrm>
          <a:custGeom>
            <a:avLst/>
            <a:gdLst/>
            <a:ahLst/>
            <a:cxnLst/>
            <a:rect l="l" t="t" r="r" b="b"/>
            <a:pathLst>
              <a:path w="67310" h="9525">
                <a:moveTo>
                  <a:pt x="0" y="0"/>
                </a:moveTo>
                <a:lnTo>
                  <a:pt x="66709" y="0"/>
                </a:lnTo>
                <a:lnTo>
                  <a:pt x="66709" y="9529"/>
                </a:lnTo>
                <a:lnTo>
                  <a:pt x="0" y="9529"/>
                </a:lnTo>
                <a:lnTo>
                  <a:pt x="0" y="0"/>
                </a:lnTo>
                <a:close/>
              </a:path>
            </a:pathLst>
          </a:custGeom>
          <a:solidFill>
            <a:srgbClr val="000000"/>
          </a:solidFill>
        </p:spPr>
        <p:txBody>
          <a:bodyPr wrap="square" lIns="0" tIns="0" rIns="0" bIns="0" rtlCol="0"/>
          <a:lstStyle/>
          <a:p/>
        </p:txBody>
      </p:sp>
      <p:sp>
        <p:nvSpPr>
          <p:cNvPr id="39" name="object 39"/>
          <p:cNvSpPr txBox="1"/>
          <p:nvPr/>
        </p:nvSpPr>
        <p:spPr>
          <a:xfrm>
            <a:off x="3405191" y="6424022"/>
            <a:ext cx="544830" cy="184150"/>
          </a:xfrm>
          <a:prstGeom prst="rect">
            <a:avLst/>
          </a:prstGeom>
        </p:spPr>
        <p:txBody>
          <a:bodyPr wrap="square" lIns="0" tIns="11430" rIns="0" bIns="0" rtlCol="0" vert="horz">
            <a:spAutoFit/>
          </a:bodyPr>
          <a:lstStyle/>
          <a:p>
            <a:pPr marL="12700">
              <a:lnSpc>
                <a:spcPct val="100000"/>
              </a:lnSpc>
              <a:spcBef>
                <a:spcPts val="90"/>
              </a:spcBef>
            </a:pPr>
            <a:r>
              <a:rPr dirty="0" sz="650" spc="10" i="1">
                <a:latin typeface="Arial"/>
                <a:cs typeface="Arial"/>
              </a:rPr>
              <a:t>x</a:t>
            </a:r>
            <a:r>
              <a:rPr dirty="0" sz="700" spc="10">
                <a:latin typeface="DejaVu Sans"/>
                <a:cs typeface="DejaVu Sans"/>
              </a:rPr>
              <a:t>→1 </a:t>
            </a:r>
            <a:r>
              <a:rPr dirty="0" sz="900" spc="114" i="1">
                <a:latin typeface="Arial"/>
                <a:cs typeface="Arial"/>
              </a:rPr>
              <a:t>x</a:t>
            </a:r>
            <a:r>
              <a:rPr dirty="0" sz="900" spc="-170" i="1">
                <a:latin typeface="Arial"/>
                <a:cs typeface="Arial"/>
              </a:rPr>
              <a:t> </a:t>
            </a:r>
            <a:r>
              <a:rPr dirty="0" sz="1050" spc="-110">
                <a:latin typeface="DejaVu Sans"/>
                <a:cs typeface="DejaVu Sans"/>
              </a:rPr>
              <a:t>− </a:t>
            </a:r>
            <a:r>
              <a:rPr dirty="0" sz="1050" spc="-175">
                <a:latin typeface="DejaVu Sans"/>
                <a:cs typeface="DejaVu Sans"/>
              </a:rPr>
              <a:t>1</a:t>
            </a:r>
            <a:endParaRPr sz="1050">
              <a:latin typeface="DejaVu Sans"/>
              <a:cs typeface="DejaVu Sans"/>
            </a:endParaRPr>
          </a:p>
        </p:txBody>
      </p:sp>
      <p:sp>
        <p:nvSpPr>
          <p:cNvPr id="40" name="object 40"/>
          <p:cNvSpPr/>
          <p:nvPr/>
        </p:nvSpPr>
        <p:spPr>
          <a:xfrm>
            <a:off x="3640061" y="6449681"/>
            <a:ext cx="324485" cy="0"/>
          </a:xfrm>
          <a:custGeom>
            <a:avLst/>
            <a:gdLst/>
            <a:ahLst/>
            <a:cxnLst/>
            <a:rect l="l" t="t" r="r" b="b"/>
            <a:pathLst>
              <a:path w="324485" h="0">
                <a:moveTo>
                  <a:pt x="0" y="0"/>
                </a:moveTo>
                <a:lnTo>
                  <a:pt x="324015" y="0"/>
                </a:lnTo>
              </a:path>
            </a:pathLst>
          </a:custGeom>
          <a:ln w="9529">
            <a:solidFill>
              <a:srgbClr val="000000"/>
            </a:solidFill>
          </a:ln>
        </p:spPr>
        <p:txBody>
          <a:bodyPr wrap="square" lIns="0" tIns="0" rIns="0" bIns="0" rtlCol="0"/>
          <a:lstStyle/>
          <a:p/>
        </p:txBody>
      </p:sp>
      <p:sp>
        <p:nvSpPr>
          <p:cNvPr id="41" name="object 41"/>
          <p:cNvSpPr txBox="1"/>
          <p:nvPr/>
        </p:nvSpPr>
        <p:spPr>
          <a:xfrm>
            <a:off x="3409956" y="6338253"/>
            <a:ext cx="3295650" cy="184150"/>
          </a:xfrm>
          <a:prstGeom prst="rect">
            <a:avLst/>
          </a:prstGeom>
        </p:spPr>
        <p:txBody>
          <a:bodyPr wrap="square" lIns="0" tIns="11430" rIns="0" bIns="0" rtlCol="0" vert="horz">
            <a:spAutoFit/>
          </a:bodyPr>
          <a:lstStyle/>
          <a:p>
            <a:pPr marL="12700">
              <a:lnSpc>
                <a:spcPct val="100000"/>
              </a:lnSpc>
              <a:spcBef>
                <a:spcPts val="90"/>
              </a:spcBef>
              <a:tabLst>
                <a:tab pos="597535" algn="l"/>
                <a:tab pos="2909570" algn="l"/>
              </a:tabLst>
            </a:pPr>
            <a:r>
              <a:rPr dirty="0" sz="1050" spc="-65">
                <a:latin typeface="DejaVu Sans"/>
                <a:cs typeface="DejaVu Sans"/>
              </a:rPr>
              <a:t>lim </a:t>
            </a:r>
            <a:r>
              <a:rPr dirty="0" sz="1050" spc="-40">
                <a:latin typeface="DejaVu Sans"/>
                <a:cs typeface="DejaVu Sans"/>
              </a:rPr>
              <a:t> </a:t>
            </a:r>
            <a:r>
              <a:rPr dirty="0" baseline="47008" sz="975" spc="112" i="1">
                <a:latin typeface="Arial"/>
                <a:cs typeface="Arial"/>
              </a:rPr>
              <a:t>x	</a:t>
            </a:r>
            <a:r>
              <a:rPr dirty="0" sz="1050" spc="-110">
                <a:latin typeface="DejaVu Sans"/>
                <a:cs typeface="DejaVu Sans"/>
              </a:rPr>
              <a:t>=</a:t>
            </a:r>
            <a:r>
              <a:rPr dirty="0" sz="1050" spc="-130">
                <a:latin typeface="DejaVu Sans"/>
                <a:cs typeface="DejaVu Sans"/>
              </a:rPr>
              <a:t> </a:t>
            </a:r>
            <a:r>
              <a:rPr dirty="0" sz="1050" spc="-155">
                <a:latin typeface="DejaVu Sans"/>
                <a:cs typeface="DejaVu Sans"/>
              </a:rPr>
              <a:t>−1	</a:t>
            </a:r>
            <a:r>
              <a:rPr dirty="0" sz="1050" spc="-85">
                <a:latin typeface="DejaVu Sans"/>
                <a:cs typeface="DejaVu Sans"/>
              </a:rPr>
              <a:t>(2.2.2)</a:t>
            </a:r>
            <a:endParaRPr sz="1050">
              <a:latin typeface="DejaVu Sans"/>
              <a:cs typeface="DejaVu Sans"/>
            </a:endParaRPr>
          </a:p>
        </p:txBody>
      </p:sp>
      <p:sp>
        <p:nvSpPr>
          <p:cNvPr id="43" name="object 43"/>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44" name="object 44"/>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45" name="object 45"/>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42" name="object 42"/>
          <p:cNvSpPr txBox="1"/>
          <p:nvPr/>
        </p:nvSpPr>
        <p:spPr>
          <a:xfrm>
            <a:off x="772121" y="6728979"/>
            <a:ext cx="6012180" cy="1005840"/>
          </a:xfrm>
          <a:prstGeom prst="rect">
            <a:avLst/>
          </a:prstGeom>
        </p:spPr>
        <p:txBody>
          <a:bodyPr wrap="square" lIns="0" tIns="9525" rIns="0" bIns="0" rtlCol="0" vert="horz">
            <a:spAutoFit/>
          </a:bodyPr>
          <a:lstStyle/>
          <a:p>
            <a:pPr algn="just" marL="12700" marR="5080">
              <a:lnSpc>
                <a:spcPct val="101200"/>
              </a:lnSpc>
              <a:spcBef>
                <a:spcPts val="75"/>
              </a:spcBef>
            </a:pPr>
            <a:r>
              <a:rPr dirty="0" sz="900">
                <a:latin typeface="Liberation Serif"/>
                <a:cs typeface="Liberation Serif"/>
              </a:rPr>
              <a:t>At this point, we see from Examples </a:t>
            </a:r>
            <a:r>
              <a:rPr dirty="0" sz="1050" spc="-65">
                <a:latin typeface="DejaVu Sans"/>
                <a:cs typeface="DejaVu Sans"/>
              </a:rPr>
              <a:t>2.2.1</a:t>
            </a:r>
            <a:r>
              <a:rPr dirty="0" sz="900" spc="-65" i="1">
                <a:latin typeface="Arial"/>
                <a:cs typeface="Arial"/>
              </a:rPr>
              <a:t>A </a:t>
            </a:r>
            <a:r>
              <a:rPr dirty="0" sz="900">
                <a:latin typeface="Liberation Serif"/>
                <a:cs typeface="Liberation Serif"/>
              </a:rPr>
              <a:t>and </a:t>
            </a:r>
            <a:r>
              <a:rPr dirty="0" sz="1050" spc="-100">
                <a:latin typeface="DejaVu Sans"/>
                <a:cs typeface="DejaVu Sans"/>
              </a:rPr>
              <a:t>2.2.1</a:t>
            </a:r>
            <a:r>
              <a:rPr dirty="0" sz="900" spc="-100" i="1">
                <a:latin typeface="Arial"/>
                <a:cs typeface="Arial"/>
              </a:rPr>
              <a:t>b </a:t>
            </a:r>
            <a:r>
              <a:rPr dirty="0" sz="900">
                <a:latin typeface="Liberation Serif"/>
                <a:cs typeface="Liberation Serif"/>
              </a:rPr>
              <a:t>that it may be just as </a:t>
            </a:r>
            <a:r>
              <a:rPr dirty="0" sz="900" spc="-15">
                <a:latin typeface="Liberation Serif"/>
                <a:cs typeface="Liberation Serif"/>
              </a:rPr>
              <a:t>easy, </a:t>
            </a:r>
            <a:r>
              <a:rPr dirty="0" sz="900">
                <a:latin typeface="Liberation Serif"/>
                <a:cs typeface="Liberation Serif"/>
              </a:rPr>
              <a:t>if not </a:t>
            </a:r>
            <a:r>
              <a:rPr dirty="0" sz="900" spc="-10">
                <a:latin typeface="Liberation Serif"/>
                <a:cs typeface="Liberation Serif"/>
              </a:rPr>
              <a:t>easier, </a:t>
            </a:r>
            <a:r>
              <a:rPr dirty="0" sz="900">
                <a:latin typeface="Liberation Serif"/>
                <a:cs typeface="Liberation Serif"/>
              </a:rPr>
              <a:t>to estimate a limit of a function  by inspecting its graph as it is to estimate the limit by using a table of functional values. In Example </a:t>
            </a:r>
            <a:r>
              <a:rPr dirty="0" sz="1050" spc="-95">
                <a:latin typeface="DejaVu Sans"/>
                <a:cs typeface="DejaVu Sans"/>
              </a:rPr>
              <a:t>2.2.2</a:t>
            </a:r>
            <a:r>
              <a:rPr dirty="0" sz="900" spc="-95">
                <a:latin typeface="Liberation Serif"/>
                <a:cs typeface="Liberation Serif"/>
              </a:rPr>
              <a:t>, </a:t>
            </a:r>
            <a:r>
              <a:rPr dirty="0" sz="900">
                <a:latin typeface="Liberation Serif"/>
                <a:cs typeface="Liberation Serif"/>
              </a:rPr>
              <a:t>we evaluate a limit  exclusively by looking at a graph rather than by using a table of functional</a:t>
            </a:r>
            <a:r>
              <a:rPr dirty="0" sz="900" spc="-20">
                <a:latin typeface="Liberation Serif"/>
                <a:cs typeface="Liberation Serif"/>
              </a:rPr>
              <a:t> </a:t>
            </a:r>
            <a:r>
              <a:rPr dirty="0" sz="900">
                <a:latin typeface="Liberation Serif"/>
                <a:cs typeface="Liberation Serif"/>
              </a:rPr>
              <a:t>values.</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2.2.2</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Evaluating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Limit </a:t>
            </a:r>
            <a:r>
              <a:rPr dirty="0" sz="1050" spc="10">
                <a:solidFill>
                  <a:srgbClr val="2E4E4E"/>
                </a:solidFill>
                <a:latin typeface="Liberation Sans"/>
                <a:cs typeface="Liberation Sans"/>
              </a:rPr>
              <a:t>Using </a:t>
            </a:r>
            <a:r>
              <a:rPr dirty="0" sz="1050" spc="15">
                <a:solidFill>
                  <a:srgbClr val="2E4E4E"/>
                </a:solidFill>
                <a:latin typeface="Liberation Sans"/>
                <a:cs typeface="Liberation Sans"/>
              </a:rPr>
              <a:t>a</a:t>
            </a:r>
            <a:r>
              <a:rPr dirty="0" sz="1050" spc="-45">
                <a:solidFill>
                  <a:srgbClr val="2E4E4E"/>
                </a:solidFill>
                <a:latin typeface="Liberation Sans"/>
                <a:cs typeface="Liberation Sans"/>
              </a:rPr>
              <a:t> </a:t>
            </a:r>
            <a:r>
              <a:rPr dirty="0" sz="1050" spc="10">
                <a:solidFill>
                  <a:srgbClr val="2E4E4E"/>
                </a:solidFill>
                <a:latin typeface="Liberation Sans"/>
                <a:cs typeface="Liberation Sans"/>
              </a:rPr>
              <a:t>Graph</a:t>
            </a:r>
            <a:endParaRPr sz="1050">
              <a:latin typeface="Liberation Sans"/>
              <a:cs typeface="Liberation Sans"/>
            </a:endParaRPr>
          </a:p>
          <a:p>
            <a:pPr marL="88900">
              <a:lnSpc>
                <a:spcPts val="1105"/>
              </a:lnSpc>
              <a:spcBef>
                <a:spcPts val="350"/>
              </a:spcBef>
            </a:pPr>
            <a:r>
              <a:rPr dirty="0" sz="900">
                <a:latin typeface="Liberation Serif"/>
                <a:cs typeface="Liberation Serif"/>
              </a:rPr>
              <a:t>For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900">
                <a:latin typeface="Liberation Serif"/>
                <a:cs typeface="Liberation Serif"/>
              </a:rPr>
              <a:t>shown in Figure </a:t>
            </a:r>
            <a:r>
              <a:rPr dirty="0" sz="1050" spc="-95">
                <a:latin typeface="DejaVu Sans"/>
                <a:cs typeface="DejaVu Sans"/>
              </a:rPr>
              <a:t>2.2.4</a:t>
            </a:r>
            <a:r>
              <a:rPr dirty="0" sz="900" spc="-95">
                <a:latin typeface="Liberation Serif"/>
                <a:cs typeface="Liberation Serif"/>
              </a:rPr>
              <a:t>, </a:t>
            </a:r>
            <a:r>
              <a:rPr dirty="0" sz="900">
                <a:latin typeface="Liberation Serif"/>
                <a:cs typeface="Liberation Serif"/>
              </a:rPr>
              <a:t>evaluate </a:t>
            </a:r>
            <a:r>
              <a:rPr dirty="0" sz="1050" spc="-65">
                <a:latin typeface="DejaVu Sans"/>
                <a:cs typeface="DejaVu Sans"/>
              </a:rPr>
              <a:t>lim</a:t>
            </a:r>
            <a:r>
              <a:rPr dirty="0" sz="1050" spc="-15">
                <a:latin typeface="DejaVu Sans"/>
                <a:cs typeface="DejaVu Sans"/>
              </a:rPr>
              <a:t> </a:t>
            </a:r>
            <a:r>
              <a:rPr dirty="0" sz="900" spc="10" i="1">
                <a:latin typeface="Arial"/>
                <a:cs typeface="Arial"/>
              </a:rPr>
              <a:t>g</a:t>
            </a:r>
            <a:r>
              <a:rPr dirty="0" sz="1050" spc="10">
                <a:latin typeface="DejaVu Sans"/>
                <a:cs typeface="DejaVu Sans"/>
              </a:rPr>
              <a:t>(</a:t>
            </a:r>
            <a:r>
              <a:rPr dirty="0" sz="900" spc="10" i="1">
                <a:latin typeface="Arial"/>
                <a:cs typeface="Arial"/>
              </a:rPr>
              <a:t>x</a:t>
            </a:r>
            <a:r>
              <a:rPr dirty="0" sz="1050" spc="10">
                <a:latin typeface="DejaVu Sans"/>
                <a:cs typeface="DejaVu Sans"/>
              </a:rPr>
              <a:t>)</a:t>
            </a:r>
            <a:r>
              <a:rPr dirty="0" sz="900" spc="10">
                <a:latin typeface="Liberation Serif"/>
                <a:cs typeface="Liberation Serif"/>
              </a:rPr>
              <a:t>.</a:t>
            </a:r>
            <a:endParaRPr sz="900">
              <a:latin typeface="Liberation Serif"/>
              <a:cs typeface="Liberation Serif"/>
            </a:endParaRPr>
          </a:p>
          <a:p>
            <a:pPr algn="ctr" marR="1675130">
              <a:lnSpc>
                <a:spcPts val="685"/>
              </a:lnSpc>
            </a:pPr>
            <a:r>
              <a:rPr dirty="0" sz="650" spc="-10" i="1">
                <a:latin typeface="Arial"/>
                <a:cs typeface="Arial"/>
              </a:rPr>
              <a:t>x</a:t>
            </a:r>
            <a:r>
              <a:rPr dirty="0" sz="700" spc="-10">
                <a:latin typeface="DejaVu Sans"/>
                <a:cs typeface="DejaVu Sans"/>
              </a:rPr>
              <a:t>→−1</a:t>
            </a:r>
            <a:endParaRPr sz="700">
              <a:latin typeface="DejaVu Sans"/>
              <a:cs typeface="DejaVu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906"/>
            <a:ext cx="5994400" cy="3164205"/>
          </a:xfrm>
          <a:custGeom>
            <a:avLst/>
            <a:gdLst/>
            <a:ahLst/>
            <a:cxnLst/>
            <a:rect l="l" t="t" r="r" b="b"/>
            <a:pathLst>
              <a:path w="5994400" h="3164204">
                <a:moveTo>
                  <a:pt x="5947152" y="3163876"/>
                </a:moveTo>
                <a:lnTo>
                  <a:pt x="47156" y="3163876"/>
                </a:lnTo>
                <a:lnTo>
                  <a:pt x="38141" y="3163047"/>
                </a:lnTo>
                <a:lnTo>
                  <a:pt x="3488" y="3134561"/>
                </a:lnTo>
                <a:lnTo>
                  <a:pt x="0" y="0"/>
                </a:lnTo>
                <a:lnTo>
                  <a:pt x="5994292" y="0"/>
                </a:lnTo>
                <a:lnTo>
                  <a:pt x="5994292" y="3116372"/>
                </a:lnTo>
                <a:lnTo>
                  <a:pt x="5993426" y="3125778"/>
                </a:lnTo>
                <a:lnTo>
                  <a:pt x="5964940" y="3160427"/>
                </a:lnTo>
                <a:lnTo>
                  <a:pt x="5947152" y="3163876"/>
                </a:lnTo>
                <a:close/>
              </a:path>
            </a:pathLst>
          </a:custGeom>
          <a:solidFill>
            <a:srgbClr val="0753BF">
              <a:alpha val="3138"/>
            </a:srgbClr>
          </a:solidFill>
        </p:spPr>
        <p:txBody>
          <a:bodyPr wrap="square" lIns="0" tIns="0" rIns="0" bIns="0" rtlCol="0"/>
          <a:lstStyle/>
          <a:p/>
        </p:txBody>
      </p:sp>
      <p:sp>
        <p:nvSpPr>
          <p:cNvPr id="8" name="object 8"/>
          <p:cNvSpPr/>
          <p:nvPr/>
        </p:nvSpPr>
        <p:spPr>
          <a:xfrm>
            <a:off x="790628" y="850906"/>
            <a:ext cx="5975350" cy="3154680"/>
          </a:xfrm>
          <a:custGeom>
            <a:avLst/>
            <a:gdLst/>
            <a:ahLst/>
            <a:cxnLst/>
            <a:rect l="l" t="t" r="r" b="b"/>
            <a:pathLst>
              <a:path w="5975350" h="3154679">
                <a:moveTo>
                  <a:pt x="5942163" y="3154346"/>
                </a:moveTo>
                <a:lnTo>
                  <a:pt x="33064" y="3154346"/>
                </a:lnTo>
                <a:lnTo>
                  <a:pt x="28201" y="3153393"/>
                </a:lnTo>
                <a:lnTo>
                  <a:pt x="967" y="3126137"/>
                </a:lnTo>
                <a:lnTo>
                  <a:pt x="0" y="3121277"/>
                </a:lnTo>
                <a:lnTo>
                  <a:pt x="0" y="0"/>
                </a:lnTo>
                <a:lnTo>
                  <a:pt x="5975232" y="0"/>
                </a:lnTo>
                <a:lnTo>
                  <a:pt x="5975232" y="3121277"/>
                </a:lnTo>
                <a:lnTo>
                  <a:pt x="5951703" y="3151487"/>
                </a:lnTo>
                <a:lnTo>
                  <a:pt x="5942163" y="3154346"/>
                </a:lnTo>
                <a:close/>
              </a:path>
            </a:pathLst>
          </a:custGeom>
          <a:solidFill>
            <a:srgbClr val="000000">
              <a:alpha val="50199"/>
            </a:srgbClr>
          </a:solidFill>
        </p:spPr>
        <p:txBody>
          <a:bodyPr wrap="square" lIns="0" tIns="0" rIns="0" bIns="0" rtlCol="0"/>
          <a:lstStyle/>
          <a:p/>
        </p:txBody>
      </p:sp>
      <p:sp>
        <p:nvSpPr>
          <p:cNvPr id="9" name="object 9"/>
          <p:cNvSpPr/>
          <p:nvPr/>
        </p:nvSpPr>
        <p:spPr>
          <a:xfrm>
            <a:off x="781107" y="4415089"/>
            <a:ext cx="5994400" cy="4222115"/>
          </a:xfrm>
          <a:custGeom>
            <a:avLst/>
            <a:gdLst/>
            <a:ahLst/>
            <a:cxnLst/>
            <a:rect l="l" t="t" r="r" b="b"/>
            <a:pathLst>
              <a:path w="5994400" h="4222115">
                <a:moveTo>
                  <a:pt x="5946755" y="4221714"/>
                </a:moveTo>
                <a:lnTo>
                  <a:pt x="47537" y="4221714"/>
                </a:lnTo>
                <a:lnTo>
                  <a:pt x="38133" y="4220854"/>
                </a:lnTo>
                <a:lnTo>
                  <a:pt x="3480" y="4192375"/>
                </a:lnTo>
                <a:lnTo>
                  <a:pt x="0" y="4174174"/>
                </a:lnTo>
                <a:lnTo>
                  <a:pt x="0" y="47549"/>
                </a:lnTo>
                <a:lnTo>
                  <a:pt x="21287" y="7843"/>
                </a:lnTo>
                <a:lnTo>
                  <a:pt x="47641" y="0"/>
                </a:lnTo>
                <a:lnTo>
                  <a:pt x="5946651" y="0"/>
                </a:lnTo>
                <a:lnTo>
                  <a:pt x="5986435" y="21292"/>
                </a:lnTo>
                <a:lnTo>
                  <a:pt x="5994283" y="47549"/>
                </a:lnTo>
                <a:lnTo>
                  <a:pt x="5994283" y="4174174"/>
                </a:lnTo>
                <a:lnTo>
                  <a:pt x="5972995" y="4213880"/>
                </a:lnTo>
                <a:lnTo>
                  <a:pt x="5946755" y="4221714"/>
                </a:lnTo>
                <a:close/>
              </a:path>
            </a:pathLst>
          </a:custGeom>
          <a:solidFill>
            <a:srgbClr val="560475">
              <a:alpha val="3138"/>
            </a:srgbClr>
          </a:solidFill>
        </p:spPr>
        <p:txBody>
          <a:bodyPr wrap="square" lIns="0" tIns="0" rIns="0" bIns="0" rtlCol="0"/>
          <a:lstStyle/>
          <a:p/>
        </p:txBody>
      </p:sp>
      <p:sp>
        <p:nvSpPr>
          <p:cNvPr id="10" name="object 10"/>
          <p:cNvSpPr/>
          <p:nvPr/>
        </p:nvSpPr>
        <p:spPr>
          <a:xfrm>
            <a:off x="781098" y="4415089"/>
            <a:ext cx="5994400" cy="4222115"/>
          </a:xfrm>
          <a:custGeom>
            <a:avLst/>
            <a:gdLst/>
            <a:ahLst/>
            <a:cxnLst/>
            <a:rect l="l" t="t" r="r" b="b"/>
            <a:pathLst>
              <a:path w="5994400" h="4222115">
                <a:moveTo>
                  <a:pt x="5946660" y="4221723"/>
                </a:moveTo>
                <a:lnTo>
                  <a:pt x="47649" y="4221723"/>
                </a:lnTo>
                <a:lnTo>
                  <a:pt x="38141" y="4220854"/>
                </a:lnTo>
                <a:lnTo>
                  <a:pt x="3488" y="4192375"/>
                </a:lnTo>
                <a:lnTo>
                  <a:pt x="0" y="4174083"/>
                </a:lnTo>
                <a:lnTo>
                  <a:pt x="1" y="47628"/>
                </a:lnTo>
                <a:lnTo>
                  <a:pt x="21295" y="7843"/>
                </a:lnTo>
                <a:lnTo>
                  <a:pt x="47649" y="0"/>
                </a:lnTo>
                <a:lnTo>
                  <a:pt x="5946660" y="0"/>
                </a:lnTo>
                <a:lnTo>
                  <a:pt x="5956157" y="869"/>
                </a:lnTo>
                <a:lnTo>
                  <a:pt x="5964940" y="3482"/>
                </a:lnTo>
                <a:lnTo>
                  <a:pt x="5973003" y="7843"/>
                </a:lnTo>
                <a:lnTo>
                  <a:pt x="5975001" y="9509"/>
                </a:lnTo>
                <a:lnTo>
                  <a:pt x="42594" y="9509"/>
                </a:lnTo>
                <a:lnTo>
                  <a:pt x="37731" y="10462"/>
                </a:lnTo>
                <a:lnTo>
                  <a:pt x="10497" y="37717"/>
                </a:lnTo>
                <a:lnTo>
                  <a:pt x="9529" y="42577"/>
                </a:lnTo>
                <a:lnTo>
                  <a:pt x="9529" y="4179115"/>
                </a:lnTo>
                <a:lnTo>
                  <a:pt x="33061" y="4209230"/>
                </a:lnTo>
                <a:lnTo>
                  <a:pt x="37731" y="4211231"/>
                </a:lnTo>
                <a:lnTo>
                  <a:pt x="42594" y="4212184"/>
                </a:lnTo>
                <a:lnTo>
                  <a:pt x="5975037" y="4212184"/>
                </a:lnTo>
                <a:lnTo>
                  <a:pt x="5973003" y="4213880"/>
                </a:lnTo>
                <a:lnTo>
                  <a:pt x="5964940" y="4218241"/>
                </a:lnTo>
                <a:lnTo>
                  <a:pt x="5956157" y="4220854"/>
                </a:lnTo>
                <a:lnTo>
                  <a:pt x="5946660" y="4221723"/>
                </a:lnTo>
                <a:close/>
              </a:path>
              <a:path w="5994400" h="4222115">
                <a:moveTo>
                  <a:pt x="5975037" y="4212184"/>
                </a:moveTo>
                <a:lnTo>
                  <a:pt x="5951693" y="4212184"/>
                </a:lnTo>
                <a:lnTo>
                  <a:pt x="5956563" y="4211231"/>
                </a:lnTo>
                <a:lnTo>
                  <a:pt x="5961232" y="4209230"/>
                </a:lnTo>
                <a:lnTo>
                  <a:pt x="5984762" y="4179115"/>
                </a:lnTo>
                <a:lnTo>
                  <a:pt x="5984762" y="42577"/>
                </a:lnTo>
                <a:lnTo>
                  <a:pt x="5961232" y="12368"/>
                </a:lnTo>
                <a:lnTo>
                  <a:pt x="5951693" y="9509"/>
                </a:lnTo>
                <a:lnTo>
                  <a:pt x="5975001" y="9509"/>
                </a:lnTo>
                <a:lnTo>
                  <a:pt x="5994299" y="47628"/>
                </a:lnTo>
                <a:lnTo>
                  <a:pt x="5994300" y="4174083"/>
                </a:lnTo>
                <a:lnTo>
                  <a:pt x="5993426" y="4183593"/>
                </a:lnTo>
                <a:lnTo>
                  <a:pt x="5990806" y="4192375"/>
                </a:lnTo>
                <a:lnTo>
                  <a:pt x="5986443" y="4200431"/>
                </a:lnTo>
                <a:lnTo>
                  <a:pt x="5980340" y="4207764"/>
                </a:lnTo>
                <a:lnTo>
                  <a:pt x="5975037" y="4212184"/>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4619930"/>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781098" y="9342028"/>
            <a:ext cx="5994400" cy="771525"/>
          </a:xfrm>
          <a:custGeom>
            <a:avLst/>
            <a:gdLst/>
            <a:ahLst/>
            <a:cxnLst/>
            <a:rect l="l" t="t" r="r" b="b"/>
            <a:pathLst>
              <a:path w="5994400" h="771525">
                <a:moveTo>
                  <a:pt x="5994292" y="771235"/>
                </a:moveTo>
                <a:lnTo>
                  <a:pt x="0" y="771235"/>
                </a:lnTo>
                <a:lnTo>
                  <a:pt x="8" y="47579"/>
                </a:lnTo>
                <a:lnTo>
                  <a:pt x="21295" y="7856"/>
                </a:lnTo>
                <a:lnTo>
                  <a:pt x="47649" y="0"/>
                </a:lnTo>
                <a:lnTo>
                  <a:pt x="5946660" y="0"/>
                </a:lnTo>
                <a:lnTo>
                  <a:pt x="5986443" y="21297"/>
                </a:lnTo>
                <a:lnTo>
                  <a:pt x="5994292" y="47579"/>
                </a:lnTo>
                <a:lnTo>
                  <a:pt x="5994292" y="771235"/>
                </a:lnTo>
                <a:close/>
              </a:path>
            </a:pathLst>
          </a:custGeom>
          <a:solidFill>
            <a:srgbClr val="87BF07">
              <a:alpha val="3138"/>
            </a:srgbClr>
          </a:solidFill>
        </p:spPr>
        <p:txBody>
          <a:bodyPr wrap="square" lIns="0" tIns="0" rIns="0" bIns="0" rtlCol="0"/>
          <a:lstStyle/>
          <a:p/>
        </p:txBody>
      </p:sp>
      <p:sp>
        <p:nvSpPr>
          <p:cNvPr id="13" name="object 13"/>
          <p:cNvSpPr/>
          <p:nvPr/>
        </p:nvSpPr>
        <p:spPr>
          <a:xfrm>
            <a:off x="781098" y="9342028"/>
            <a:ext cx="5994400" cy="771525"/>
          </a:xfrm>
          <a:custGeom>
            <a:avLst/>
            <a:gdLst/>
            <a:ahLst/>
            <a:cxnLst/>
            <a:rect l="l" t="t" r="r" b="b"/>
            <a:pathLst>
              <a:path w="5994400" h="771525">
                <a:moveTo>
                  <a:pt x="9529" y="771235"/>
                </a:moveTo>
                <a:lnTo>
                  <a:pt x="0" y="771235"/>
                </a:lnTo>
                <a:lnTo>
                  <a:pt x="0" y="47670"/>
                </a:lnTo>
                <a:lnTo>
                  <a:pt x="21295" y="7856"/>
                </a:lnTo>
                <a:lnTo>
                  <a:pt x="47649" y="0"/>
                </a:lnTo>
                <a:lnTo>
                  <a:pt x="5946660" y="0"/>
                </a:lnTo>
                <a:lnTo>
                  <a:pt x="5956157" y="873"/>
                </a:lnTo>
                <a:lnTo>
                  <a:pt x="5964940" y="3493"/>
                </a:lnTo>
                <a:lnTo>
                  <a:pt x="5973003" y="7856"/>
                </a:lnTo>
                <a:lnTo>
                  <a:pt x="5974997" y="9515"/>
                </a:lnTo>
                <a:lnTo>
                  <a:pt x="42594" y="9515"/>
                </a:lnTo>
                <a:lnTo>
                  <a:pt x="37731" y="10468"/>
                </a:lnTo>
                <a:lnTo>
                  <a:pt x="10497" y="37723"/>
                </a:lnTo>
                <a:lnTo>
                  <a:pt x="9529" y="42584"/>
                </a:lnTo>
                <a:lnTo>
                  <a:pt x="9529" y="771235"/>
                </a:lnTo>
                <a:close/>
              </a:path>
              <a:path w="5994400" h="771525">
                <a:moveTo>
                  <a:pt x="5994300" y="771235"/>
                </a:moveTo>
                <a:lnTo>
                  <a:pt x="5984762" y="771235"/>
                </a:lnTo>
                <a:lnTo>
                  <a:pt x="5984762" y="42584"/>
                </a:lnTo>
                <a:lnTo>
                  <a:pt x="5983790" y="37723"/>
                </a:lnTo>
                <a:lnTo>
                  <a:pt x="5956563" y="10468"/>
                </a:lnTo>
                <a:lnTo>
                  <a:pt x="5951693" y="9515"/>
                </a:lnTo>
                <a:lnTo>
                  <a:pt x="5974997" y="9515"/>
                </a:lnTo>
                <a:lnTo>
                  <a:pt x="5994300" y="47670"/>
                </a:lnTo>
                <a:lnTo>
                  <a:pt x="5994300" y="771235"/>
                </a:lnTo>
                <a:close/>
              </a:path>
            </a:pathLst>
          </a:custGeom>
          <a:solidFill>
            <a:srgbClr val="000000">
              <a:alpha val="50199"/>
            </a:srgbClr>
          </a:solidFill>
        </p:spPr>
        <p:txBody>
          <a:bodyPr wrap="square" lIns="0" tIns="0" rIns="0" bIns="0" rtlCol="0"/>
          <a:lstStyle/>
          <a:p/>
        </p:txBody>
      </p:sp>
      <p:sp>
        <p:nvSpPr>
          <p:cNvPr id="14" name="object 14"/>
          <p:cNvSpPr/>
          <p:nvPr/>
        </p:nvSpPr>
        <p:spPr>
          <a:xfrm>
            <a:off x="857337" y="9546876"/>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5" name="object 15"/>
          <p:cNvSpPr/>
          <p:nvPr/>
        </p:nvSpPr>
        <p:spPr>
          <a:xfrm>
            <a:off x="2715667" y="850916"/>
            <a:ext cx="2125166" cy="2363413"/>
          </a:xfrm>
          <a:prstGeom prst="rect">
            <a:avLst/>
          </a:prstGeom>
          <a:blipFill>
            <a:blip r:embed="rId4" cstate="print"/>
            <a:stretch>
              <a:fillRect/>
            </a:stretch>
          </a:blipFill>
        </p:spPr>
        <p:txBody>
          <a:bodyPr wrap="square" lIns="0" tIns="0" rIns="0" bIns="0" rtlCol="0"/>
          <a:lstStyle/>
          <a:p/>
        </p:txBody>
      </p:sp>
      <p:sp>
        <p:nvSpPr>
          <p:cNvPr id="16" name="object 16"/>
          <p:cNvSpPr/>
          <p:nvPr/>
        </p:nvSpPr>
        <p:spPr>
          <a:xfrm>
            <a:off x="2486948" y="4910623"/>
            <a:ext cx="2582600" cy="2601660"/>
          </a:xfrm>
          <a:prstGeom prst="rect">
            <a:avLst/>
          </a:prstGeom>
          <a:blipFill>
            <a:blip r:embed="rId5" cstate="print"/>
            <a:stretch>
              <a:fillRect/>
            </a:stretch>
          </a:blipFill>
        </p:spPr>
        <p:txBody>
          <a:bodyPr wrap="square" lIns="0" tIns="0" rIns="0" bIns="0" rtlCol="0"/>
          <a:lstStyle/>
          <a:p/>
        </p:txBody>
      </p:sp>
      <p:sp>
        <p:nvSpPr>
          <p:cNvPr id="17" name="object 17"/>
          <p:cNvSpPr txBox="1"/>
          <p:nvPr/>
        </p:nvSpPr>
        <p:spPr>
          <a:xfrm>
            <a:off x="772121" y="3171488"/>
            <a:ext cx="6007735" cy="1713864"/>
          </a:xfrm>
          <a:prstGeom prst="rect">
            <a:avLst/>
          </a:prstGeom>
        </p:spPr>
        <p:txBody>
          <a:bodyPr wrap="square" lIns="0" tIns="61594" rIns="0" bIns="0" rtlCol="0" vert="horz">
            <a:spAutoFit/>
          </a:bodyPr>
          <a:lstStyle/>
          <a:p>
            <a:pPr algn="ctr" marL="3810">
              <a:lnSpc>
                <a:spcPct val="100000"/>
              </a:lnSpc>
              <a:spcBef>
                <a:spcPts val="484"/>
              </a:spcBef>
            </a:pPr>
            <a:r>
              <a:rPr dirty="0" sz="800">
                <a:latin typeface="Liberation Serif"/>
                <a:cs typeface="Liberation Serif"/>
              </a:rPr>
              <a:t>Figure </a:t>
            </a:r>
            <a:r>
              <a:rPr dirty="0" sz="900" spc="-85">
                <a:latin typeface="DejaVu Sans"/>
                <a:cs typeface="DejaVu Sans"/>
              </a:rPr>
              <a:t>2.2.4</a:t>
            </a:r>
            <a:r>
              <a:rPr dirty="0" sz="800" spc="-85">
                <a:latin typeface="Liberation Serif"/>
                <a:cs typeface="Liberation Serif"/>
              </a:rPr>
              <a:t>: </a:t>
            </a:r>
            <a:r>
              <a:rPr dirty="0" sz="800">
                <a:latin typeface="Liberation Serif"/>
                <a:cs typeface="Liberation Serif"/>
              </a:rPr>
              <a:t>The graph of </a:t>
            </a:r>
            <a:r>
              <a:rPr dirty="0" sz="800" spc="35" i="1">
                <a:latin typeface="Arial"/>
                <a:cs typeface="Arial"/>
              </a:rPr>
              <a:t>g</a:t>
            </a:r>
            <a:r>
              <a:rPr dirty="0" sz="900" spc="35">
                <a:latin typeface="DejaVu Sans"/>
                <a:cs typeface="DejaVu Sans"/>
              </a:rPr>
              <a:t>(</a:t>
            </a:r>
            <a:r>
              <a:rPr dirty="0" sz="800" spc="35" i="1">
                <a:latin typeface="Arial"/>
                <a:cs typeface="Arial"/>
              </a:rPr>
              <a:t>x</a:t>
            </a:r>
            <a:r>
              <a:rPr dirty="0" sz="900" spc="35">
                <a:latin typeface="DejaVu Sans"/>
                <a:cs typeface="DejaVu Sans"/>
              </a:rPr>
              <a:t>) </a:t>
            </a:r>
            <a:r>
              <a:rPr dirty="0" sz="800">
                <a:latin typeface="Liberation Serif"/>
                <a:cs typeface="Liberation Serif"/>
              </a:rPr>
              <a:t>includes one value not on a smooth</a:t>
            </a:r>
            <a:r>
              <a:rPr dirty="0" sz="800" spc="-105">
                <a:latin typeface="Liberation Serif"/>
                <a:cs typeface="Liberation Serif"/>
              </a:rPr>
              <a:t> </a:t>
            </a:r>
            <a:r>
              <a:rPr dirty="0" sz="800">
                <a:latin typeface="Liberation Serif"/>
                <a:cs typeface="Liberation Serif"/>
              </a:rPr>
              <a:t>curve.</a:t>
            </a:r>
            <a:endParaRPr sz="800">
              <a:latin typeface="Liberation Serif"/>
              <a:cs typeface="Liberation Serif"/>
            </a:endParaRPr>
          </a:p>
          <a:p>
            <a:pPr marL="88900">
              <a:lnSpc>
                <a:spcPct val="100000"/>
              </a:lnSpc>
              <a:spcBef>
                <a:spcPts val="345"/>
              </a:spcBef>
            </a:pPr>
            <a:r>
              <a:rPr dirty="0" sz="900" spc="-5" b="1">
                <a:latin typeface="Liberation Serif"/>
                <a:cs typeface="Liberation Serif"/>
              </a:rPr>
              <a:t>Solution</a:t>
            </a:r>
            <a:r>
              <a:rPr dirty="0" sz="900" spc="-5">
                <a:latin typeface="Liberation Serif"/>
                <a:cs typeface="Liberation Serif"/>
              </a:rPr>
              <a:t>:</a:t>
            </a:r>
            <a:endParaRPr sz="900">
              <a:latin typeface="Liberation Serif"/>
              <a:cs typeface="Liberation Serif"/>
            </a:endParaRPr>
          </a:p>
          <a:p>
            <a:pPr marL="88900">
              <a:lnSpc>
                <a:spcPts val="1230"/>
              </a:lnSpc>
              <a:spcBef>
                <a:spcPts val="195"/>
              </a:spcBef>
            </a:pPr>
            <a:r>
              <a:rPr dirty="0" sz="900">
                <a:latin typeface="Liberation Serif"/>
                <a:cs typeface="Liberation Serif"/>
              </a:rPr>
              <a:t>Despite</a:t>
            </a:r>
            <a:r>
              <a:rPr dirty="0" sz="900" spc="145">
                <a:latin typeface="Liberation Serif"/>
                <a:cs typeface="Liberation Serif"/>
              </a:rPr>
              <a:t> </a:t>
            </a:r>
            <a:r>
              <a:rPr dirty="0" sz="900">
                <a:latin typeface="Liberation Serif"/>
                <a:cs typeface="Liberation Serif"/>
              </a:rPr>
              <a:t>the</a:t>
            </a:r>
            <a:r>
              <a:rPr dirty="0" sz="900" spc="145">
                <a:latin typeface="Liberation Serif"/>
                <a:cs typeface="Liberation Serif"/>
              </a:rPr>
              <a:t> </a:t>
            </a:r>
            <a:r>
              <a:rPr dirty="0" sz="900">
                <a:latin typeface="Liberation Serif"/>
                <a:cs typeface="Liberation Serif"/>
              </a:rPr>
              <a:t>fact</a:t>
            </a:r>
            <a:r>
              <a:rPr dirty="0" sz="900" spc="150">
                <a:latin typeface="Liberation Serif"/>
                <a:cs typeface="Liberation Serif"/>
              </a:rPr>
              <a:t> </a:t>
            </a:r>
            <a:r>
              <a:rPr dirty="0" sz="900">
                <a:latin typeface="Liberation Serif"/>
                <a:cs typeface="Liberation Serif"/>
              </a:rPr>
              <a:t>that</a:t>
            </a:r>
            <a:r>
              <a:rPr dirty="0" sz="900" spc="140">
                <a:latin typeface="Liberation Serif"/>
                <a:cs typeface="Liberation Serif"/>
              </a:rPr>
              <a:t> </a:t>
            </a:r>
            <a:r>
              <a:rPr dirty="0" sz="900" spc="-80" i="1">
                <a:latin typeface="Arial"/>
                <a:cs typeface="Arial"/>
              </a:rPr>
              <a:t>g</a:t>
            </a:r>
            <a:r>
              <a:rPr dirty="0" sz="1050" spc="-80">
                <a:latin typeface="DejaVu Sans"/>
                <a:cs typeface="DejaVu Sans"/>
              </a:rPr>
              <a:t>(−1)</a:t>
            </a:r>
            <a:r>
              <a:rPr dirty="0" sz="1050" spc="-120">
                <a:latin typeface="DejaVu Sans"/>
                <a:cs typeface="DejaVu Sans"/>
              </a:rPr>
              <a:t> </a:t>
            </a:r>
            <a:r>
              <a:rPr dirty="0" sz="1050" spc="-110">
                <a:latin typeface="DejaVu Sans"/>
                <a:cs typeface="DejaVu Sans"/>
              </a:rPr>
              <a:t>=</a:t>
            </a:r>
            <a:r>
              <a:rPr dirty="0" sz="1050" spc="-135">
                <a:latin typeface="DejaVu Sans"/>
                <a:cs typeface="DejaVu Sans"/>
              </a:rPr>
              <a:t> </a:t>
            </a:r>
            <a:r>
              <a:rPr dirty="0" sz="1050" spc="-175">
                <a:latin typeface="DejaVu Sans"/>
                <a:cs typeface="DejaVu Sans"/>
              </a:rPr>
              <a:t>4</a:t>
            </a:r>
            <a:r>
              <a:rPr dirty="0" sz="1050" spc="-65">
                <a:latin typeface="DejaVu Sans"/>
                <a:cs typeface="DejaVu Sans"/>
              </a:rPr>
              <a:t> </a:t>
            </a:r>
            <a:r>
              <a:rPr dirty="0" sz="900">
                <a:latin typeface="Liberation Serif"/>
                <a:cs typeface="Liberation Serif"/>
              </a:rPr>
              <a:t>,</a:t>
            </a:r>
            <a:r>
              <a:rPr dirty="0" sz="900" spc="145">
                <a:latin typeface="Liberation Serif"/>
                <a:cs typeface="Liberation Serif"/>
              </a:rPr>
              <a:t> </a:t>
            </a:r>
            <a:r>
              <a:rPr dirty="0" sz="900">
                <a:latin typeface="Liberation Serif"/>
                <a:cs typeface="Liberation Serif"/>
              </a:rPr>
              <a:t>as</a:t>
            </a:r>
            <a:r>
              <a:rPr dirty="0" sz="900" spc="150">
                <a:latin typeface="Liberation Serif"/>
                <a:cs typeface="Liberation Serif"/>
              </a:rPr>
              <a:t> </a:t>
            </a:r>
            <a:r>
              <a:rPr dirty="0" sz="900">
                <a:latin typeface="Liberation Serif"/>
                <a:cs typeface="Liberation Serif"/>
              </a:rPr>
              <a:t>the</a:t>
            </a:r>
            <a:r>
              <a:rPr dirty="0" sz="900" spc="145">
                <a:latin typeface="Liberation Serif"/>
                <a:cs typeface="Liberation Serif"/>
              </a:rPr>
              <a:t> </a:t>
            </a:r>
            <a:r>
              <a:rPr dirty="0" sz="900">
                <a:latin typeface="Liberation Serif"/>
                <a:cs typeface="Liberation Serif"/>
              </a:rPr>
              <a:t>x-values</a:t>
            </a:r>
            <a:r>
              <a:rPr dirty="0" sz="900" spc="145">
                <a:latin typeface="Liberation Serif"/>
                <a:cs typeface="Liberation Serif"/>
              </a:rPr>
              <a:t> </a:t>
            </a:r>
            <a:r>
              <a:rPr dirty="0" sz="900">
                <a:latin typeface="Liberation Serif"/>
                <a:cs typeface="Liberation Serif"/>
              </a:rPr>
              <a:t>approach</a:t>
            </a:r>
            <a:r>
              <a:rPr dirty="0" sz="900" spc="150">
                <a:latin typeface="Liberation Serif"/>
                <a:cs typeface="Liberation Serif"/>
              </a:rPr>
              <a:t> </a:t>
            </a:r>
            <a:r>
              <a:rPr dirty="0" sz="900">
                <a:latin typeface="Liberation Serif"/>
                <a:cs typeface="Liberation Serif"/>
              </a:rPr>
              <a:t>−1</a:t>
            </a:r>
            <a:r>
              <a:rPr dirty="0" sz="900" spc="145">
                <a:latin typeface="Liberation Serif"/>
                <a:cs typeface="Liberation Serif"/>
              </a:rPr>
              <a:t> </a:t>
            </a:r>
            <a:r>
              <a:rPr dirty="0" sz="900">
                <a:latin typeface="Liberation Serif"/>
                <a:cs typeface="Liberation Serif"/>
              </a:rPr>
              <a:t>from</a:t>
            </a:r>
            <a:r>
              <a:rPr dirty="0" sz="900" spc="150">
                <a:latin typeface="Liberation Serif"/>
                <a:cs typeface="Liberation Serif"/>
              </a:rPr>
              <a:t> </a:t>
            </a:r>
            <a:r>
              <a:rPr dirty="0" sz="900">
                <a:latin typeface="Liberation Serif"/>
                <a:cs typeface="Liberation Serif"/>
              </a:rPr>
              <a:t>either</a:t>
            </a:r>
            <a:r>
              <a:rPr dirty="0" sz="900" spc="145">
                <a:latin typeface="Liberation Serif"/>
                <a:cs typeface="Liberation Serif"/>
              </a:rPr>
              <a:t> </a:t>
            </a:r>
            <a:r>
              <a:rPr dirty="0" sz="900">
                <a:latin typeface="Liberation Serif"/>
                <a:cs typeface="Liberation Serif"/>
              </a:rPr>
              <a:t>side,</a:t>
            </a:r>
            <a:r>
              <a:rPr dirty="0" sz="900" spc="145">
                <a:latin typeface="Liberation Serif"/>
                <a:cs typeface="Liberation Serif"/>
              </a:rPr>
              <a:t> </a:t>
            </a:r>
            <a:r>
              <a:rPr dirty="0" sz="900">
                <a:latin typeface="Liberation Serif"/>
                <a:cs typeface="Liberation Serif"/>
              </a:rPr>
              <a:t>the</a:t>
            </a:r>
            <a:r>
              <a:rPr dirty="0" sz="900" spc="145">
                <a:latin typeface="Liberation Serif"/>
                <a:cs typeface="Liberation Serif"/>
              </a:rPr>
              <a:t>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65">
                <a:latin typeface="DejaVu Sans"/>
                <a:cs typeface="DejaVu Sans"/>
              </a:rPr>
              <a:t> </a:t>
            </a:r>
            <a:r>
              <a:rPr dirty="0" sz="900">
                <a:latin typeface="Liberation Serif"/>
                <a:cs typeface="Liberation Serif"/>
              </a:rPr>
              <a:t>values</a:t>
            </a:r>
            <a:r>
              <a:rPr dirty="0" sz="900" spc="180">
                <a:latin typeface="Liberation Serif"/>
                <a:cs typeface="Liberation Serif"/>
              </a:rPr>
              <a:t> </a:t>
            </a:r>
            <a:r>
              <a:rPr dirty="0" sz="900">
                <a:latin typeface="Liberation Serif"/>
                <a:cs typeface="Liberation Serif"/>
              </a:rPr>
              <a:t>approach</a:t>
            </a:r>
            <a:r>
              <a:rPr dirty="0" sz="900" spc="185">
                <a:latin typeface="Liberation Serif"/>
                <a:cs typeface="Liberation Serif"/>
              </a:rPr>
              <a:t> </a:t>
            </a:r>
            <a:r>
              <a:rPr dirty="0" sz="900">
                <a:latin typeface="Liberation Serif"/>
                <a:cs typeface="Liberation Serif"/>
              </a:rPr>
              <a:t>3.</a:t>
            </a:r>
            <a:r>
              <a:rPr dirty="0" sz="900" spc="180">
                <a:latin typeface="Liberation Serif"/>
                <a:cs typeface="Liberation Serif"/>
              </a:rPr>
              <a:t> </a:t>
            </a:r>
            <a:r>
              <a:rPr dirty="0" sz="900">
                <a:latin typeface="Liberation Serif"/>
                <a:cs typeface="Liberation Serif"/>
              </a:rPr>
              <a:t>Therefore,</a:t>
            </a:r>
            <a:endParaRPr sz="900">
              <a:latin typeface="Liberation Serif"/>
              <a:cs typeface="Liberation Serif"/>
            </a:endParaRPr>
          </a:p>
          <a:p>
            <a:pPr marL="127635">
              <a:lnSpc>
                <a:spcPts val="1115"/>
              </a:lnSpc>
            </a:pPr>
            <a:r>
              <a:rPr dirty="0" sz="1050" spc="-65">
                <a:latin typeface="DejaVu Sans"/>
                <a:cs typeface="DejaVu Sans"/>
              </a:rPr>
              <a:t>lim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1050" spc="-110">
                <a:latin typeface="DejaVu Sans"/>
                <a:cs typeface="DejaVu Sans"/>
              </a:rPr>
              <a:t>= </a:t>
            </a:r>
            <a:r>
              <a:rPr dirty="0" sz="1050" spc="-175">
                <a:latin typeface="DejaVu Sans"/>
                <a:cs typeface="DejaVu Sans"/>
              </a:rPr>
              <a:t>3 </a:t>
            </a:r>
            <a:r>
              <a:rPr dirty="0" sz="900">
                <a:latin typeface="Liberation Serif"/>
                <a:cs typeface="Liberation Serif"/>
              </a:rPr>
              <a:t>. Note that we can determine this limit without even knowing the algebraic expression of the</a:t>
            </a:r>
            <a:r>
              <a:rPr dirty="0" sz="900" spc="-125">
                <a:latin typeface="Liberation Serif"/>
                <a:cs typeface="Liberation Serif"/>
              </a:rPr>
              <a:t> </a:t>
            </a:r>
            <a:r>
              <a:rPr dirty="0" sz="900">
                <a:latin typeface="Liberation Serif"/>
                <a:cs typeface="Liberation Serif"/>
              </a:rPr>
              <a:t>function.</a:t>
            </a:r>
            <a:endParaRPr sz="900">
              <a:latin typeface="Liberation Serif"/>
              <a:cs typeface="Liberation Serif"/>
            </a:endParaRPr>
          </a:p>
          <a:p>
            <a:pPr marL="88900">
              <a:lnSpc>
                <a:spcPts val="725"/>
              </a:lnSpc>
            </a:pPr>
            <a:r>
              <a:rPr dirty="0" sz="650" spc="-10" i="1">
                <a:latin typeface="Arial"/>
                <a:cs typeface="Arial"/>
              </a:rPr>
              <a:t>x</a:t>
            </a:r>
            <a:r>
              <a:rPr dirty="0" sz="700" spc="-10">
                <a:latin typeface="DejaVu Sans"/>
                <a:cs typeface="DejaVu Sans"/>
              </a:rPr>
              <a:t>→−1</a:t>
            </a:r>
            <a:endParaRPr sz="700">
              <a:latin typeface="DejaVu Sans"/>
              <a:cs typeface="DejaVu Sans"/>
            </a:endParaRPr>
          </a:p>
          <a:p>
            <a:pPr marL="12700" marR="5080">
              <a:lnSpc>
                <a:spcPct val="107200"/>
              </a:lnSpc>
              <a:spcBef>
                <a:spcPts val="525"/>
              </a:spcBef>
            </a:pPr>
            <a:r>
              <a:rPr dirty="0" sz="900">
                <a:latin typeface="Liberation Serif"/>
                <a:cs typeface="Liberation Serif"/>
              </a:rPr>
              <a:t>Based on Example </a:t>
            </a:r>
            <a:r>
              <a:rPr dirty="0" sz="1050" spc="-65">
                <a:latin typeface="DejaVu Sans"/>
                <a:cs typeface="DejaVu Sans"/>
              </a:rPr>
              <a:t>2.2.2</a:t>
            </a:r>
            <a:r>
              <a:rPr dirty="0" sz="900" spc="-65" i="1">
                <a:latin typeface="Arial"/>
                <a:cs typeface="Arial"/>
              </a:rPr>
              <a:t>A</a:t>
            </a:r>
            <a:r>
              <a:rPr dirty="0" sz="900" spc="-65">
                <a:latin typeface="Liberation Serif"/>
                <a:cs typeface="Liberation Serif"/>
              </a:rPr>
              <a:t>, </a:t>
            </a:r>
            <a:r>
              <a:rPr dirty="0" sz="900">
                <a:latin typeface="Liberation Serif"/>
                <a:cs typeface="Liberation Serif"/>
              </a:rPr>
              <a:t>we make the following observation: It is possible for the limit of a function to exist at a point, and for  the function to be defined at this point, but the limit of the function and the value of the function at the point may be</a:t>
            </a:r>
            <a:r>
              <a:rPr dirty="0" sz="900" spc="-55">
                <a:latin typeface="Liberation Serif"/>
                <a:cs typeface="Liberation Serif"/>
              </a:rPr>
              <a:t> </a:t>
            </a:r>
            <a:r>
              <a:rPr dirty="0" sz="900" spc="-5">
                <a:latin typeface="Liberation Serif"/>
                <a:cs typeface="Liberation Serif"/>
              </a:rPr>
              <a:t>different.</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2.2.2</a:t>
            </a:r>
            <a:endParaRPr sz="1250">
              <a:latin typeface="DejaVu Sans"/>
              <a:cs typeface="DejaVu Sans"/>
            </a:endParaRPr>
          </a:p>
          <a:p>
            <a:pPr marL="88900">
              <a:lnSpc>
                <a:spcPts val="1105"/>
              </a:lnSpc>
              <a:spcBef>
                <a:spcPts val="350"/>
              </a:spcBef>
            </a:pPr>
            <a:r>
              <a:rPr dirty="0" sz="900">
                <a:latin typeface="Liberation Serif"/>
                <a:cs typeface="Liberation Serif"/>
              </a:rPr>
              <a:t>Use</a:t>
            </a:r>
            <a:r>
              <a:rPr dirty="0" sz="900" spc="-5">
                <a:latin typeface="Liberation Serif"/>
                <a:cs typeface="Liberation Serif"/>
              </a:rPr>
              <a:t> </a:t>
            </a:r>
            <a:r>
              <a:rPr dirty="0" sz="900">
                <a:latin typeface="Liberation Serif"/>
                <a:cs typeface="Liberation Serif"/>
              </a:rPr>
              <a:t>the graph of </a:t>
            </a:r>
            <a:r>
              <a:rPr dirty="0" sz="900" spc="40" i="1">
                <a:latin typeface="Arial"/>
                <a:cs typeface="Arial"/>
              </a:rPr>
              <a:t>h</a:t>
            </a:r>
            <a:r>
              <a:rPr dirty="0" sz="1050" spc="40">
                <a:latin typeface="DejaVu Sans"/>
                <a:cs typeface="DejaVu Sans"/>
              </a:rPr>
              <a:t>(</a:t>
            </a:r>
            <a:r>
              <a:rPr dirty="0" sz="900" spc="40" i="1">
                <a:latin typeface="Arial"/>
                <a:cs typeface="Arial"/>
              </a:rPr>
              <a:t>x</a:t>
            </a:r>
            <a:r>
              <a:rPr dirty="0" sz="1050" spc="40">
                <a:latin typeface="DejaVu Sans"/>
                <a:cs typeface="DejaVu Sans"/>
              </a:rPr>
              <a:t>)</a:t>
            </a:r>
            <a:r>
              <a:rPr dirty="0" sz="1050" spc="-105">
                <a:latin typeface="DejaVu Sans"/>
                <a:cs typeface="DejaVu Sans"/>
              </a:rPr>
              <a:t> </a:t>
            </a:r>
            <a:r>
              <a:rPr dirty="0" sz="900">
                <a:latin typeface="Liberation Serif"/>
                <a:cs typeface="Liberation Serif"/>
              </a:rPr>
              <a:t>in Figure</a:t>
            </a:r>
            <a:r>
              <a:rPr dirty="0" sz="900" spc="-5">
                <a:latin typeface="Liberation Serif"/>
                <a:cs typeface="Liberation Serif"/>
              </a:rPr>
              <a:t> </a:t>
            </a:r>
            <a:r>
              <a:rPr dirty="0" sz="1050" spc="-110">
                <a:latin typeface="DejaVu Sans"/>
                <a:cs typeface="DejaVu Sans"/>
              </a:rPr>
              <a:t>2.2.5</a:t>
            </a:r>
            <a:r>
              <a:rPr dirty="0" sz="1050" spc="-135">
                <a:latin typeface="DejaVu Sans"/>
                <a:cs typeface="DejaVu Sans"/>
              </a:rPr>
              <a:t> </a:t>
            </a:r>
            <a:r>
              <a:rPr dirty="0" sz="900">
                <a:latin typeface="Liberation Serif"/>
                <a:cs typeface="Liberation Serif"/>
              </a:rPr>
              <a:t>to evaluate</a:t>
            </a:r>
            <a:r>
              <a:rPr dirty="0" sz="900" spc="30">
                <a:latin typeface="Liberation Serif"/>
                <a:cs typeface="Liberation Serif"/>
              </a:rPr>
              <a:t> </a:t>
            </a:r>
            <a:r>
              <a:rPr dirty="0" sz="1050" spc="-65">
                <a:latin typeface="DejaVu Sans"/>
                <a:cs typeface="DejaVu Sans"/>
              </a:rPr>
              <a:t>lim</a:t>
            </a:r>
            <a:r>
              <a:rPr dirty="0" sz="1050" spc="-200">
                <a:latin typeface="DejaVu Sans"/>
                <a:cs typeface="DejaVu Sans"/>
              </a:rPr>
              <a:t> </a:t>
            </a:r>
            <a:r>
              <a:rPr dirty="0" sz="900" spc="25" i="1">
                <a:latin typeface="Arial"/>
                <a:cs typeface="Arial"/>
              </a:rPr>
              <a:t>h</a:t>
            </a:r>
            <a:r>
              <a:rPr dirty="0" sz="1050" spc="25">
                <a:latin typeface="DejaVu Sans"/>
                <a:cs typeface="DejaVu Sans"/>
              </a:rPr>
              <a:t>(</a:t>
            </a:r>
            <a:r>
              <a:rPr dirty="0" sz="900" spc="25" i="1">
                <a:latin typeface="Arial"/>
                <a:cs typeface="Arial"/>
              </a:rPr>
              <a:t>x</a:t>
            </a:r>
            <a:r>
              <a:rPr dirty="0" sz="1050" spc="25">
                <a:latin typeface="DejaVu Sans"/>
                <a:cs typeface="DejaVu Sans"/>
              </a:rPr>
              <a:t>)</a:t>
            </a:r>
            <a:r>
              <a:rPr dirty="0" sz="900" spc="25">
                <a:latin typeface="Liberation Serif"/>
                <a:cs typeface="Liberation Serif"/>
              </a:rPr>
              <a:t>,</a:t>
            </a:r>
            <a:r>
              <a:rPr dirty="0" sz="900">
                <a:latin typeface="Liberation Serif"/>
                <a:cs typeface="Liberation Serif"/>
              </a:rPr>
              <a:t> if possible.</a:t>
            </a:r>
            <a:endParaRPr sz="900">
              <a:latin typeface="Liberation Serif"/>
              <a:cs typeface="Liberation Serif"/>
            </a:endParaRPr>
          </a:p>
          <a:p>
            <a:pPr algn="ctr" marR="972819">
              <a:lnSpc>
                <a:spcPts val="685"/>
              </a:lnSpc>
            </a:pPr>
            <a:r>
              <a:rPr dirty="0" sz="650" spc="10" i="1">
                <a:latin typeface="Arial"/>
                <a:cs typeface="Arial"/>
              </a:rPr>
              <a:t>x</a:t>
            </a:r>
            <a:r>
              <a:rPr dirty="0" sz="700" spc="10">
                <a:latin typeface="DejaVu Sans"/>
                <a:cs typeface="DejaVu Sans"/>
              </a:rPr>
              <a:t>→2</a:t>
            </a:r>
            <a:endParaRPr sz="700">
              <a:latin typeface="DejaVu Sans"/>
              <a:cs typeface="DejaVu Sans"/>
            </a:endParaRPr>
          </a:p>
        </p:txBody>
      </p:sp>
      <p:sp>
        <p:nvSpPr>
          <p:cNvPr id="19" name="object 19"/>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0" name="object 20"/>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21" name="object 21"/>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18" name="object 18"/>
          <p:cNvSpPr txBox="1"/>
          <p:nvPr/>
        </p:nvSpPr>
        <p:spPr>
          <a:xfrm>
            <a:off x="772121" y="7504562"/>
            <a:ext cx="6012180" cy="2488565"/>
          </a:xfrm>
          <a:prstGeom prst="rect">
            <a:avLst/>
          </a:prstGeom>
        </p:spPr>
        <p:txBody>
          <a:bodyPr wrap="square" lIns="0" tIns="17145" rIns="0" bIns="0" rtlCol="0" vert="horz">
            <a:spAutoFit/>
          </a:bodyPr>
          <a:lstStyle/>
          <a:p>
            <a:pPr algn="ctr">
              <a:lnSpc>
                <a:spcPct val="100000"/>
              </a:lnSpc>
              <a:spcBef>
                <a:spcPts val="135"/>
              </a:spcBef>
            </a:pPr>
            <a:r>
              <a:rPr dirty="0" sz="800">
                <a:latin typeface="Liberation Serif"/>
                <a:cs typeface="Liberation Serif"/>
              </a:rPr>
              <a:t>Figure</a:t>
            </a:r>
            <a:r>
              <a:rPr dirty="0" sz="800" spc="-5">
                <a:latin typeface="Liberation Serif"/>
                <a:cs typeface="Liberation Serif"/>
              </a:rPr>
              <a:t> </a:t>
            </a:r>
            <a:r>
              <a:rPr dirty="0" sz="900" spc="-85">
                <a:latin typeface="DejaVu Sans"/>
                <a:cs typeface="DejaVu Sans"/>
              </a:rPr>
              <a:t>2.2.5</a:t>
            </a:r>
            <a:r>
              <a:rPr dirty="0" sz="800" spc="-85">
                <a:latin typeface="Liberation Serif"/>
                <a:cs typeface="Liberation Serif"/>
              </a:rPr>
              <a:t>:</a:t>
            </a:r>
            <a:endParaRPr sz="800">
              <a:latin typeface="Liberation Serif"/>
              <a:cs typeface="Liberation Serif"/>
            </a:endParaRPr>
          </a:p>
          <a:p>
            <a:pPr marL="88900">
              <a:lnSpc>
                <a:spcPct val="100000"/>
              </a:lnSpc>
              <a:spcBef>
                <a:spcPts val="795"/>
              </a:spcBef>
            </a:pPr>
            <a:r>
              <a:rPr dirty="0" sz="900" b="1">
                <a:latin typeface="Liberation Serif"/>
                <a:cs typeface="Liberation Serif"/>
              </a:rPr>
              <a:t>Hint</a:t>
            </a:r>
            <a:endParaRPr sz="900">
              <a:latin typeface="Liberation Serif"/>
              <a:cs typeface="Liberation Serif"/>
            </a:endParaRPr>
          </a:p>
          <a:p>
            <a:pPr marL="248920">
              <a:lnSpc>
                <a:spcPct val="100000"/>
              </a:lnSpc>
              <a:spcBef>
                <a:spcPts val="345"/>
              </a:spcBef>
            </a:pPr>
            <a:r>
              <a:rPr dirty="0" sz="900">
                <a:latin typeface="Liberation Serif"/>
                <a:cs typeface="Liberation Serif"/>
              </a:rPr>
              <a:t>What y-value does the function approach as the x-values approach</a:t>
            </a:r>
            <a:r>
              <a:rPr dirty="0" sz="900" spc="-10">
                <a:latin typeface="Liberation Serif"/>
                <a:cs typeface="Liberation Serif"/>
              </a:rPr>
              <a:t> </a:t>
            </a:r>
            <a:r>
              <a:rPr dirty="0" sz="900">
                <a:latin typeface="Liberation Serif"/>
                <a:cs typeface="Liberation Serif"/>
              </a:rPr>
              <a:t>2?</a:t>
            </a:r>
            <a:endParaRPr sz="900">
              <a:latin typeface="Liberation Serif"/>
              <a:cs typeface="Liberation Serif"/>
            </a:endParaRPr>
          </a:p>
          <a:p>
            <a:pPr marL="88900">
              <a:lnSpc>
                <a:spcPct val="100000"/>
              </a:lnSpc>
              <a:spcBef>
                <a:spcPts val="345"/>
              </a:spcBef>
            </a:pPr>
            <a:r>
              <a:rPr dirty="0" sz="900" b="1">
                <a:latin typeface="Liberation Serif"/>
                <a:cs typeface="Liberation Serif"/>
              </a:rPr>
              <a:t>Solution</a:t>
            </a:r>
            <a:endParaRPr sz="900">
              <a:latin typeface="Liberation Serif"/>
              <a:cs typeface="Liberation Serif"/>
            </a:endParaRPr>
          </a:p>
          <a:p>
            <a:pPr marL="253365">
              <a:lnSpc>
                <a:spcPts val="1145"/>
              </a:lnSpc>
              <a:spcBef>
                <a:spcPts val="125"/>
              </a:spcBef>
            </a:pPr>
            <a:r>
              <a:rPr dirty="0" sz="1050" spc="-65">
                <a:latin typeface="DejaVu Sans"/>
                <a:cs typeface="DejaVu Sans"/>
              </a:rPr>
              <a:t>lim</a:t>
            </a:r>
            <a:r>
              <a:rPr dirty="0" sz="1050" spc="-204">
                <a:latin typeface="DejaVu Sans"/>
                <a:cs typeface="DejaVu Sans"/>
              </a:rPr>
              <a:t> </a:t>
            </a:r>
            <a:r>
              <a:rPr dirty="0" sz="900" spc="40" i="1">
                <a:latin typeface="Arial"/>
                <a:cs typeface="Arial"/>
              </a:rPr>
              <a:t>h</a:t>
            </a:r>
            <a:r>
              <a:rPr dirty="0" sz="1050" spc="40">
                <a:latin typeface="DejaVu Sans"/>
                <a:cs typeface="DejaVu Sans"/>
              </a:rPr>
              <a:t>(</a:t>
            </a:r>
            <a:r>
              <a:rPr dirty="0" sz="900" spc="40" i="1">
                <a:latin typeface="Arial"/>
                <a:cs typeface="Arial"/>
              </a:rPr>
              <a:t>x</a:t>
            </a:r>
            <a:r>
              <a:rPr dirty="0" sz="1050" spc="4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14">
                <a:latin typeface="DejaVu Sans"/>
                <a:cs typeface="DejaVu Sans"/>
              </a:rPr>
              <a:t>−1.</a:t>
            </a:r>
            <a:endParaRPr sz="1050">
              <a:latin typeface="DejaVu Sans"/>
              <a:cs typeface="DejaVu Sans"/>
            </a:endParaRPr>
          </a:p>
          <a:p>
            <a:pPr marL="248920">
              <a:lnSpc>
                <a:spcPts val="725"/>
              </a:lnSpc>
            </a:pPr>
            <a:r>
              <a:rPr dirty="0" sz="650" spc="10" i="1">
                <a:latin typeface="Arial"/>
                <a:cs typeface="Arial"/>
              </a:rPr>
              <a:t>x</a:t>
            </a:r>
            <a:r>
              <a:rPr dirty="0" sz="700" spc="10">
                <a:latin typeface="DejaVu Sans"/>
                <a:cs typeface="DejaVu Sans"/>
              </a:rPr>
              <a:t>→2</a:t>
            </a:r>
            <a:endParaRPr sz="700">
              <a:latin typeface="DejaVu Sans"/>
              <a:cs typeface="DejaVu Sans"/>
            </a:endParaRPr>
          </a:p>
          <a:p>
            <a:pPr>
              <a:lnSpc>
                <a:spcPct val="100000"/>
              </a:lnSpc>
            </a:pPr>
            <a:endParaRPr sz="700">
              <a:latin typeface="Times New Roman"/>
              <a:cs typeface="Times New Roman"/>
            </a:endParaRPr>
          </a:p>
          <a:p>
            <a:pPr algn="just" marL="12700" marR="5080">
              <a:lnSpc>
                <a:spcPct val="111200"/>
              </a:lnSpc>
              <a:spcBef>
                <a:spcPts val="434"/>
              </a:spcBef>
            </a:pPr>
            <a:r>
              <a:rPr dirty="0" sz="900">
                <a:latin typeface="Liberation Serif"/>
                <a:cs typeface="Liberation Serif"/>
              </a:rPr>
              <a:t>Looking at a table of functional values or looking at the graph of a function provides us with useful insight into the value of the  limit of a function at a given point. </a:t>
            </a:r>
            <a:r>
              <a:rPr dirty="0" sz="900" spc="-5">
                <a:latin typeface="Liberation Serif"/>
                <a:cs typeface="Liberation Serif"/>
              </a:rPr>
              <a:t>However, </a:t>
            </a:r>
            <a:r>
              <a:rPr dirty="0" sz="900">
                <a:latin typeface="Liberation Serif"/>
                <a:cs typeface="Liberation Serif"/>
              </a:rPr>
              <a:t>these techniques rely too much on guesswork. </a:t>
            </a:r>
            <a:r>
              <a:rPr dirty="0" sz="900" spc="-40">
                <a:latin typeface="Liberation Serif"/>
                <a:cs typeface="Liberation Serif"/>
              </a:rPr>
              <a:t>We </a:t>
            </a:r>
            <a:r>
              <a:rPr dirty="0" sz="900">
                <a:latin typeface="Liberation Serif"/>
                <a:cs typeface="Liberation Serif"/>
              </a:rPr>
              <a:t>eventually need to develop  alternative methods of evaluating limits. These new methods are more algebraic in nature and we explore them in the next section;  </a:t>
            </a:r>
            <a:r>
              <a:rPr dirty="0" sz="900" spc="-5">
                <a:latin typeface="Liberation Serif"/>
                <a:cs typeface="Liberation Serif"/>
              </a:rPr>
              <a:t>however, </a:t>
            </a:r>
            <a:r>
              <a:rPr dirty="0" sz="900">
                <a:latin typeface="Liberation Serif"/>
                <a:cs typeface="Liberation Serif"/>
              </a:rPr>
              <a:t>at this point we introduce two special limits that are foundational to the techniques to</a:t>
            </a:r>
            <a:r>
              <a:rPr dirty="0" sz="900" spc="-25">
                <a:latin typeface="Liberation Serif"/>
                <a:cs typeface="Liberation Serif"/>
              </a:rPr>
              <a:t> </a:t>
            </a:r>
            <a:r>
              <a:rPr dirty="0" sz="900">
                <a:latin typeface="Liberation Serif"/>
                <a:cs typeface="Liberation Serif"/>
              </a:rPr>
              <a:t>come.</a:t>
            </a:r>
            <a:endParaRPr sz="900">
              <a:latin typeface="Liberation Serif"/>
              <a:cs typeface="Liberation Serif"/>
            </a:endParaRPr>
          </a:p>
          <a:p>
            <a:pPr marL="88900">
              <a:lnSpc>
                <a:spcPct val="100000"/>
              </a:lnSpc>
              <a:spcBef>
                <a:spcPts val="645"/>
              </a:spcBef>
            </a:pPr>
            <a:r>
              <a:rPr dirty="0" sz="1050" spc="-5">
                <a:solidFill>
                  <a:srgbClr val="2E4E4E"/>
                </a:solidFill>
                <a:latin typeface="Liberation Sans"/>
                <a:cs typeface="Liberation Sans"/>
              </a:rPr>
              <a:t>Two </a:t>
            </a:r>
            <a:r>
              <a:rPr dirty="0" sz="1050" spc="5">
                <a:solidFill>
                  <a:srgbClr val="2E4E4E"/>
                </a:solidFill>
                <a:latin typeface="Liberation Sans"/>
                <a:cs typeface="Liberation Sans"/>
              </a:rPr>
              <a:t>Important</a:t>
            </a:r>
            <a:r>
              <a:rPr dirty="0" sz="1050" spc="10">
                <a:solidFill>
                  <a:srgbClr val="2E4E4E"/>
                </a:solidFill>
                <a:latin typeface="Liberation Sans"/>
                <a:cs typeface="Liberation Sans"/>
              </a:rPr>
              <a:t> </a:t>
            </a:r>
            <a:r>
              <a:rPr dirty="0" sz="1050" spc="5">
                <a:solidFill>
                  <a:srgbClr val="2E4E4E"/>
                </a:solidFill>
                <a:latin typeface="Liberation Sans"/>
                <a:cs typeface="Liberation Sans"/>
              </a:rPr>
              <a:t>Limits</a:t>
            </a:r>
            <a:endParaRPr sz="1050">
              <a:latin typeface="Liberation Sans"/>
              <a:cs typeface="Liberation Sans"/>
            </a:endParaRPr>
          </a:p>
          <a:p>
            <a:pPr marL="88900">
              <a:lnSpc>
                <a:spcPct val="100000"/>
              </a:lnSpc>
              <a:spcBef>
                <a:spcPts val="465"/>
              </a:spcBef>
            </a:pPr>
            <a:r>
              <a:rPr dirty="0" sz="900">
                <a:latin typeface="Liberation Serif"/>
                <a:cs typeface="Liberation Serif"/>
              </a:rPr>
              <a:t>Let a be a real number and c be a</a:t>
            </a:r>
            <a:r>
              <a:rPr dirty="0" sz="900" spc="-10">
                <a:latin typeface="Liberation Serif"/>
                <a:cs typeface="Liberation Serif"/>
              </a:rPr>
              <a:t> </a:t>
            </a:r>
            <a:r>
              <a:rPr dirty="0" sz="900">
                <a:latin typeface="Liberation Serif"/>
                <a:cs typeface="Liberation Serif"/>
              </a:rPr>
              <a:t>constant.</a:t>
            </a:r>
            <a:endParaRPr sz="900">
              <a:latin typeface="Liberation Serif"/>
              <a:cs typeface="Liberation Serif"/>
            </a:endParaRPr>
          </a:p>
          <a:p>
            <a:pPr marL="161290">
              <a:lnSpc>
                <a:spcPts val="1105"/>
              </a:lnSpc>
              <a:spcBef>
                <a:spcPts val="270"/>
              </a:spcBef>
            </a:pPr>
            <a:r>
              <a:rPr dirty="0" sz="900" spc="-15">
                <a:latin typeface="Liberation Serif"/>
                <a:cs typeface="Liberation Serif"/>
              </a:rPr>
              <a:t>i. </a:t>
            </a:r>
            <a:r>
              <a:rPr dirty="0" sz="1050" spc="-65">
                <a:latin typeface="DejaVu Sans"/>
                <a:cs typeface="DejaVu Sans"/>
              </a:rPr>
              <a:t>lim </a:t>
            </a:r>
            <a:r>
              <a:rPr dirty="0" sz="900" spc="114" i="1">
                <a:latin typeface="Arial"/>
                <a:cs typeface="Arial"/>
              </a:rPr>
              <a:t>x</a:t>
            </a:r>
            <a:r>
              <a:rPr dirty="0" sz="900" spc="-65" i="1">
                <a:latin typeface="Arial"/>
                <a:cs typeface="Arial"/>
              </a:rPr>
              <a:t> </a:t>
            </a:r>
            <a:r>
              <a:rPr dirty="0" sz="1050" spc="-110">
                <a:latin typeface="DejaVu Sans"/>
                <a:cs typeface="DejaVu Sans"/>
              </a:rPr>
              <a:t>= </a:t>
            </a:r>
            <a:r>
              <a:rPr dirty="0" sz="900" spc="20" i="1">
                <a:latin typeface="Arial"/>
                <a:cs typeface="Arial"/>
              </a:rPr>
              <a:t>a</a:t>
            </a:r>
            <a:endParaRPr sz="900">
              <a:latin typeface="Arial"/>
              <a:cs typeface="Arial"/>
            </a:endParaRPr>
          </a:p>
          <a:p>
            <a:pPr marL="248920">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902"/>
            <a:ext cx="5994400" cy="2068195"/>
          </a:xfrm>
          <a:custGeom>
            <a:avLst/>
            <a:gdLst/>
            <a:ahLst/>
            <a:cxnLst/>
            <a:rect l="l" t="t" r="r" b="b"/>
            <a:pathLst>
              <a:path w="5994400" h="2068195">
                <a:moveTo>
                  <a:pt x="5948296" y="2067838"/>
                </a:moveTo>
                <a:lnTo>
                  <a:pt x="46010" y="2067838"/>
                </a:lnTo>
                <a:lnTo>
                  <a:pt x="38141" y="2067116"/>
                </a:lnTo>
                <a:lnTo>
                  <a:pt x="3488" y="2038630"/>
                </a:lnTo>
                <a:lnTo>
                  <a:pt x="0" y="0"/>
                </a:lnTo>
                <a:lnTo>
                  <a:pt x="5994292" y="0"/>
                </a:lnTo>
                <a:lnTo>
                  <a:pt x="5994292" y="2020430"/>
                </a:lnTo>
                <a:lnTo>
                  <a:pt x="5993426" y="2029846"/>
                </a:lnTo>
                <a:lnTo>
                  <a:pt x="5964940" y="2064498"/>
                </a:lnTo>
                <a:lnTo>
                  <a:pt x="5948296" y="2067838"/>
                </a:lnTo>
                <a:close/>
              </a:path>
            </a:pathLst>
          </a:custGeom>
          <a:solidFill>
            <a:srgbClr val="87BF07">
              <a:alpha val="3138"/>
            </a:srgbClr>
          </a:solidFill>
        </p:spPr>
        <p:txBody>
          <a:bodyPr wrap="square" lIns="0" tIns="0" rIns="0" bIns="0" rtlCol="0"/>
          <a:lstStyle/>
          <a:p/>
        </p:txBody>
      </p:sp>
      <p:sp>
        <p:nvSpPr>
          <p:cNvPr id="8" name="object 8"/>
          <p:cNvSpPr/>
          <p:nvPr/>
        </p:nvSpPr>
        <p:spPr>
          <a:xfrm>
            <a:off x="790628" y="850902"/>
            <a:ext cx="5975350" cy="2058670"/>
          </a:xfrm>
          <a:custGeom>
            <a:avLst/>
            <a:gdLst/>
            <a:ahLst/>
            <a:cxnLst/>
            <a:rect l="l" t="t" r="r" b="b"/>
            <a:pathLst>
              <a:path w="5975350" h="2058670">
                <a:moveTo>
                  <a:pt x="5942163" y="2058308"/>
                </a:moveTo>
                <a:lnTo>
                  <a:pt x="33064" y="2058308"/>
                </a:lnTo>
                <a:lnTo>
                  <a:pt x="28201" y="2057355"/>
                </a:lnTo>
                <a:lnTo>
                  <a:pt x="23532" y="2055354"/>
                </a:lnTo>
                <a:lnTo>
                  <a:pt x="18861" y="2053448"/>
                </a:lnTo>
                <a:lnTo>
                  <a:pt x="0" y="2025239"/>
                </a:lnTo>
                <a:lnTo>
                  <a:pt x="0" y="0"/>
                </a:lnTo>
                <a:lnTo>
                  <a:pt x="5975232" y="0"/>
                </a:lnTo>
                <a:lnTo>
                  <a:pt x="5975232" y="2025239"/>
                </a:lnTo>
                <a:lnTo>
                  <a:pt x="5951703" y="2055354"/>
                </a:lnTo>
                <a:lnTo>
                  <a:pt x="5947033" y="2057355"/>
                </a:lnTo>
                <a:lnTo>
                  <a:pt x="5942163" y="2058308"/>
                </a:lnTo>
                <a:close/>
              </a:path>
            </a:pathLst>
          </a:custGeom>
          <a:solidFill>
            <a:srgbClr val="000000">
              <a:alpha val="50199"/>
            </a:srgbClr>
          </a:solidFill>
        </p:spPr>
        <p:txBody>
          <a:bodyPr wrap="square" lIns="0" tIns="0" rIns="0" bIns="0" rtlCol="0"/>
          <a:lstStyle/>
          <a:p/>
        </p:txBody>
      </p:sp>
      <p:sp>
        <p:nvSpPr>
          <p:cNvPr id="9" name="object 9"/>
          <p:cNvSpPr/>
          <p:nvPr/>
        </p:nvSpPr>
        <p:spPr>
          <a:xfrm>
            <a:off x="781098" y="3681284"/>
            <a:ext cx="5994400" cy="6432550"/>
          </a:xfrm>
          <a:custGeom>
            <a:avLst/>
            <a:gdLst/>
            <a:ahLst/>
            <a:cxnLst/>
            <a:rect l="l" t="t" r="r" b="b"/>
            <a:pathLst>
              <a:path w="5994400" h="6432550">
                <a:moveTo>
                  <a:pt x="5994292" y="6431981"/>
                </a:moveTo>
                <a:lnTo>
                  <a:pt x="0" y="6431981"/>
                </a:lnTo>
                <a:lnTo>
                  <a:pt x="8" y="47549"/>
                </a:lnTo>
                <a:lnTo>
                  <a:pt x="21295" y="7843"/>
                </a:lnTo>
                <a:lnTo>
                  <a:pt x="47649" y="0"/>
                </a:lnTo>
                <a:lnTo>
                  <a:pt x="5946660" y="0"/>
                </a:lnTo>
                <a:lnTo>
                  <a:pt x="5986443" y="21292"/>
                </a:lnTo>
                <a:lnTo>
                  <a:pt x="5994292" y="47549"/>
                </a:lnTo>
                <a:lnTo>
                  <a:pt x="5994292" y="6431981"/>
                </a:lnTo>
                <a:close/>
              </a:path>
            </a:pathLst>
          </a:custGeom>
          <a:solidFill>
            <a:srgbClr val="0753BF">
              <a:alpha val="3138"/>
            </a:srgbClr>
          </a:solidFill>
        </p:spPr>
        <p:txBody>
          <a:bodyPr wrap="square" lIns="0" tIns="0" rIns="0" bIns="0" rtlCol="0"/>
          <a:lstStyle/>
          <a:p/>
        </p:txBody>
      </p:sp>
      <p:sp>
        <p:nvSpPr>
          <p:cNvPr id="10" name="object 10"/>
          <p:cNvSpPr/>
          <p:nvPr/>
        </p:nvSpPr>
        <p:spPr>
          <a:xfrm>
            <a:off x="781098" y="3681284"/>
            <a:ext cx="5994400" cy="6432550"/>
          </a:xfrm>
          <a:custGeom>
            <a:avLst/>
            <a:gdLst/>
            <a:ahLst/>
            <a:cxnLst/>
            <a:rect l="l" t="t" r="r" b="b"/>
            <a:pathLst>
              <a:path w="5994400" h="6432550">
                <a:moveTo>
                  <a:pt x="9529" y="6431981"/>
                </a:moveTo>
                <a:lnTo>
                  <a:pt x="0" y="6431981"/>
                </a:lnTo>
                <a:lnTo>
                  <a:pt x="0" y="47640"/>
                </a:lnTo>
                <a:lnTo>
                  <a:pt x="21295" y="7843"/>
                </a:lnTo>
                <a:lnTo>
                  <a:pt x="47649" y="0"/>
                </a:lnTo>
                <a:lnTo>
                  <a:pt x="5946660" y="0"/>
                </a:lnTo>
                <a:lnTo>
                  <a:pt x="5956157" y="869"/>
                </a:lnTo>
                <a:lnTo>
                  <a:pt x="5964940" y="3482"/>
                </a:lnTo>
                <a:lnTo>
                  <a:pt x="5973003" y="7843"/>
                </a:lnTo>
                <a:lnTo>
                  <a:pt x="5974842" y="9376"/>
                </a:lnTo>
                <a:lnTo>
                  <a:pt x="42594" y="9376"/>
                </a:lnTo>
                <a:lnTo>
                  <a:pt x="37731" y="10329"/>
                </a:lnTo>
                <a:lnTo>
                  <a:pt x="10497" y="37584"/>
                </a:lnTo>
                <a:lnTo>
                  <a:pt x="9529" y="42445"/>
                </a:lnTo>
                <a:lnTo>
                  <a:pt x="9529" y="6431981"/>
                </a:lnTo>
                <a:close/>
              </a:path>
              <a:path w="5994400" h="6432550">
                <a:moveTo>
                  <a:pt x="5994300" y="6431981"/>
                </a:moveTo>
                <a:lnTo>
                  <a:pt x="5984762" y="6431981"/>
                </a:lnTo>
                <a:lnTo>
                  <a:pt x="5984762" y="42445"/>
                </a:lnTo>
                <a:lnTo>
                  <a:pt x="5983790" y="37584"/>
                </a:lnTo>
                <a:lnTo>
                  <a:pt x="5956563" y="10329"/>
                </a:lnTo>
                <a:lnTo>
                  <a:pt x="5951693" y="9376"/>
                </a:lnTo>
                <a:lnTo>
                  <a:pt x="5974842" y="9376"/>
                </a:lnTo>
                <a:lnTo>
                  <a:pt x="5994300" y="47640"/>
                </a:lnTo>
                <a:lnTo>
                  <a:pt x="5994300" y="6431981"/>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3886022"/>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txBox="1"/>
          <p:nvPr/>
        </p:nvSpPr>
        <p:spPr>
          <a:xfrm>
            <a:off x="848360" y="5711639"/>
            <a:ext cx="5852795" cy="483234"/>
          </a:xfrm>
          <a:prstGeom prst="rect">
            <a:avLst/>
          </a:prstGeom>
        </p:spPr>
        <p:txBody>
          <a:bodyPr wrap="square" lIns="0" tIns="12700" rIns="0" bIns="0" rtlCol="0" vert="horz">
            <a:spAutoFit/>
          </a:bodyPr>
          <a:lstStyle/>
          <a:p>
            <a:pPr algn="just" marL="12700" marR="5080">
              <a:lnSpc>
                <a:spcPct val="111200"/>
              </a:lnSpc>
              <a:spcBef>
                <a:spcPts val="100"/>
              </a:spcBef>
            </a:pPr>
            <a:r>
              <a:rPr dirty="0" sz="900">
                <a:latin typeface="Liberation Serif"/>
                <a:cs typeface="Liberation Serif"/>
              </a:rPr>
              <a:t>After examining the table of functional values, we can see that the y-values do not seem to approach any one single value. It  appears the limit does not exist. Before drawing this conclusion, </a:t>
            </a:r>
            <a:r>
              <a:rPr dirty="0" sz="900" spc="-10">
                <a:latin typeface="Liberation Serif"/>
                <a:cs typeface="Liberation Serif"/>
              </a:rPr>
              <a:t>let’s </a:t>
            </a:r>
            <a:r>
              <a:rPr dirty="0" sz="900">
                <a:latin typeface="Liberation Serif"/>
                <a:cs typeface="Liberation Serif"/>
              </a:rPr>
              <a:t>take a more systematic approach. </a:t>
            </a:r>
            <a:r>
              <a:rPr dirty="0" sz="900" spc="-20">
                <a:latin typeface="Liberation Serif"/>
                <a:cs typeface="Liberation Serif"/>
              </a:rPr>
              <a:t>Take </a:t>
            </a:r>
            <a:r>
              <a:rPr dirty="0" sz="900">
                <a:latin typeface="Liberation Serif"/>
                <a:cs typeface="Liberation Serif"/>
              </a:rPr>
              <a:t>the following  sequence of x-values approaching</a:t>
            </a:r>
            <a:r>
              <a:rPr dirty="0" sz="900" spc="-5">
                <a:latin typeface="Liberation Serif"/>
                <a:cs typeface="Liberation Serif"/>
              </a:rPr>
              <a:t> </a:t>
            </a:r>
            <a:r>
              <a:rPr dirty="0" sz="900">
                <a:latin typeface="Liberation Serif"/>
                <a:cs typeface="Liberation Serif"/>
              </a:rPr>
              <a:t>0:</a:t>
            </a:r>
            <a:endParaRPr sz="900">
              <a:latin typeface="Liberation Serif"/>
              <a:cs typeface="Liberation Serif"/>
            </a:endParaRPr>
          </a:p>
        </p:txBody>
      </p:sp>
      <p:sp>
        <p:nvSpPr>
          <p:cNvPr id="13" name="object 13"/>
          <p:cNvSpPr txBox="1"/>
          <p:nvPr/>
        </p:nvSpPr>
        <p:spPr>
          <a:xfrm>
            <a:off x="848360" y="820334"/>
            <a:ext cx="5306060" cy="847725"/>
          </a:xfrm>
          <a:prstGeom prst="rect">
            <a:avLst/>
          </a:prstGeom>
        </p:spPr>
        <p:txBody>
          <a:bodyPr wrap="square" lIns="0" tIns="11430" rIns="0" bIns="0" rtlCol="0" vert="horz">
            <a:spAutoFit/>
          </a:bodyPr>
          <a:lstStyle/>
          <a:p>
            <a:pPr marL="56515">
              <a:lnSpc>
                <a:spcPts val="1105"/>
              </a:lnSpc>
              <a:spcBef>
                <a:spcPts val="90"/>
              </a:spcBef>
            </a:pPr>
            <a:r>
              <a:rPr dirty="0" sz="900" spc="-20">
                <a:latin typeface="Liberation Serif"/>
                <a:cs typeface="Liberation Serif"/>
              </a:rPr>
              <a:t>ii. </a:t>
            </a:r>
            <a:r>
              <a:rPr dirty="0" sz="1050" spc="-65">
                <a:latin typeface="DejaVu Sans"/>
                <a:cs typeface="DejaVu Sans"/>
              </a:rPr>
              <a:t>lim </a:t>
            </a:r>
            <a:r>
              <a:rPr dirty="0" sz="900" spc="-25" i="1">
                <a:latin typeface="Arial"/>
                <a:cs typeface="Arial"/>
              </a:rPr>
              <a:t>c </a:t>
            </a:r>
            <a:r>
              <a:rPr dirty="0" sz="1050" spc="-110">
                <a:latin typeface="DejaVu Sans"/>
                <a:cs typeface="DejaVu Sans"/>
              </a:rPr>
              <a:t>=</a:t>
            </a:r>
            <a:r>
              <a:rPr dirty="0" sz="1050" spc="-155">
                <a:latin typeface="DejaVu Sans"/>
                <a:cs typeface="DejaVu Sans"/>
              </a:rPr>
              <a:t> </a:t>
            </a:r>
            <a:r>
              <a:rPr dirty="0" sz="900" spc="-25" i="1">
                <a:latin typeface="Arial"/>
                <a:cs typeface="Arial"/>
              </a:rPr>
              <a:t>c</a:t>
            </a:r>
            <a:endParaRPr sz="900">
              <a:latin typeface="Arial"/>
              <a:cs typeface="Arial"/>
            </a:endParaRPr>
          </a:p>
          <a:p>
            <a:pPr marL="172720">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12700">
              <a:lnSpc>
                <a:spcPct val="100000"/>
              </a:lnSpc>
              <a:spcBef>
                <a:spcPts val="459"/>
              </a:spcBef>
            </a:pPr>
            <a:r>
              <a:rPr dirty="0" sz="900" spc="-40">
                <a:latin typeface="Liberation Serif"/>
                <a:cs typeface="Liberation Serif"/>
              </a:rPr>
              <a:t>We </a:t>
            </a:r>
            <a:r>
              <a:rPr dirty="0" sz="900">
                <a:latin typeface="Liberation Serif"/>
                <a:cs typeface="Liberation Serif"/>
              </a:rPr>
              <a:t>can make the following observations about these two</a:t>
            </a:r>
            <a:r>
              <a:rPr dirty="0" sz="900" spc="30">
                <a:latin typeface="Liberation Serif"/>
                <a:cs typeface="Liberation Serif"/>
              </a:rPr>
              <a:t> </a:t>
            </a:r>
            <a:r>
              <a:rPr dirty="0" sz="900">
                <a:latin typeface="Liberation Serif"/>
                <a:cs typeface="Liberation Serif"/>
              </a:rPr>
              <a:t>limits.</a:t>
            </a:r>
            <a:endParaRPr sz="900">
              <a:latin typeface="Liberation Serif"/>
              <a:cs typeface="Liberation Serif"/>
            </a:endParaRPr>
          </a:p>
          <a:p>
            <a:pPr marL="172720" indent="-87630">
              <a:lnSpc>
                <a:spcPts val="1105"/>
              </a:lnSpc>
              <a:spcBef>
                <a:spcPts val="270"/>
              </a:spcBef>
              <a:buAutoNum type="romanLcPeriod"/>
              <a:tabLst>
                <a:tab pos="173355" algn="l"/>
              </a:tabLst>
            </a:pPr>
            <a:r>
              <a:rPr dirty="0" sz="900">
                <a:latin typeface="Liberation Serif"/>
                <a:cs typeface="Liberation Serif"/>
              </a:rPr>
              <a:t>For</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first limit,</a:t>
            </a:r>
            <a:r>
              <a:rPr dirty="0" sz="900" spc="-5">
                <a:latin typeface="Liberation Serif"/>
                <a:cs typeface="Liberation Serif"/>
              </a:rPr>
              <a:t> </a:t>
            </a:r>
            <a:r>
              <a:rPr dirty="0" sz="900">
                <a:latin typeface="Liberation Serif"/>
                <a:cs typeface="Liberation Serif"/>
              </a:rPr>
              <a:t>observe that</a:t>
            </a:r>
            <a:r>
              <a:rPr dirty="0" sz="900" spc="-5">
                <a:latin typeface="Liberation Serif"/>
                <a:cs typeface="Liberation Serif"/>
              </a:rPr>
              <a:t> </a:t>
            </a:r>
            <a:r>
              <a:rPr dirty="0" sz="900">
                <a:latin typeface="Liberation Serif"/>
                <a:cs typeface="Liberation Serif"/>
              </a:rPr>
              <a:t>as x</a:t>
            </a:r>
            <a:r>
              <a:rPr dirty="0" sz="900" spc="-5">
                <a:latin typeface="Liberation Serif"/>
                <a:cs typeface="Liberation Serif"/>
              </a:rPr>
              <a:t> </a:t>
            </a:r>
            <a:r>
              <a:rPr dirty="0" sz="900">
                <a:latin typeface="Liberation Serif"/>
                <a:cs typeface="Liberation Serif"/>
              </a:rPr>
              <a:t>approaches a,</a:t>
            </a:r>
            <a:r>
              <a:rPr dirty="0" sz="900" spc="-5">
                <a:latin typeface="Liberation Serif"/>
                <a:cs typeface="Liberation Serif"/>
              </a:rPr>
              <a:t> </a:t>
            </a:r>
            <a:r>
              <a:rPr dirty="0" sz="900">
                <a:latin typeface="Liberation Serif"/>
                <a:cs typeface="Liberation Serif"/>
              </a:rPr>
              <a:t>so does</a:t>
            </a:r>
            <a:r>
              <a:rPr dirty="0" sz="900" spc="-10">
                <a:latin typeface="Liberation Serif"/>
                <a:cs typeface="Liberation Serif"/>
              </a:rPr>
              <a:t> </a:t>
            </a:r>
            <a:r>
              <a:rPr dirty="0" sz="900" spc="85" i="1">
                <a:latin typeface="Arial"/>
                <a:cs typeface="Arial"/>
              </a:rPr>
              <a:t>f</a:t>
            </a:r>
            <a:r>
              <a:rPr dirty="0" sz="1050" spc="85">
                <a:latin typeface="DejaVu Sans"/>
                <a:cs typeface="DejaVu Sans"/>
              </a:rPr>
              <a:t>(</a:t>
            </a:r>
            <a:r>
              <a:rPr dirty="0" sz="900" spc="85" i="1">
                <a:latin typeface="Arial"/>
                <a:cs typeface="Arial"/>
              </a:rPr>
              <a:t>x</a:t>
            </a:r>
            <a:r>
              <a:rPr dirty="0" sz="1050" spc="85">
                <a:latin typeface="DejaVu Sans"/>
                <a:cs typeface="DejaVu Sans"/>
              </a:rPr>
              <a:t>)</a:t>
            </a:r>
            <a:r>
              <a:rPr dirty="0" sz="1050" spc="-240">
                <a:latin typeface="DejaVu Sans"/>
                <a:cs typeface="DejaVu Sans"/>
              </a:rPr>
              <a:t> </a:t>
            </a:r>
            <a:r>
              <a:rPr dirty="0" sz="900">
                <a:latin typeface="Liberation Serif"/>
                <a:cs typeface="Liberation Serif"/>
              </a:rPr>
              <a:t>, because</a:t>
            </a:r>
            <a:r>
              <a:rPr dirty="0" sz="900" spc="-1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5">
                <a:latin typeface="DejaVu Sans"/>
                <a:cs typeface="DejaVu Sans"/>
              </a:rPr>
              <a:t> </a:t>
            </a:r>
            <a:r>
              <a:rPr dirty="0" sz="900" spc="114" i="1">
                <a:latin typeface="Arial"/>
                <a:cs typeface="Arial"/>
              </a:rPr>
              <a:t>x</a:t>
            </a:r>
            <a:r>
              <a:rPr dirty="0" sz="900" spc="-10" i="1">
                <a:latin typeface="Arial"/>
                <a:cs typeface="Arial"/>
              </a:rPr>
              <a:t> </a:t>
            </a:r>
            <a:r>
              <a:rPr dirty="0" sz="900">
                <a:latin typeface="Liberation Serif"/>
                <a:cs typeface="Liberation Serif"/>
              </a:rPr>
              <a:t>. </a:t>
            </a:r>
            <a:r>
              <a:rPr dirty="0" sz="900" spc="-5">
                <a:latin typeface="Liberation Serif"/>
                <a:cs typeface="Liberation Serif"/>
              </a:rPr>
              <a:t>Consequently,</a:t>
            </a:r>
            <a:r>
              <a:rPr dirty="0" sz="900" spc="40">
                <a:latin typeface="Liberation Serif"/>
                <a:cs typeface="Liberation Serif"/>
              </a:rPr>
              <a:t> </a:t>
            </a:r>
            <a:r>
              <a:rPr dirty="0" sz="1050" spc="-65">
                <a:latin typeface="DejaVu Sans"/>
                <a:cs typeface="DejaVu Sans"/>
              </a:rPr>
              <a:t>lim</a:t>
            </a:r>
            <a:r>
              <a:rPr dirty="0" sz="1050" spc="-185">
                <a:latin typeface="DejaVu Sans"/>
                <a:cs typeface="DejaVu Sans"/>
              </a:rPr>
              <a:t> </a:t>
            </a:r>
            <a:r>
              <a:rPr dirty="0" sz="900" spc="114" i="1">
                <a:latin typeface="Arial"/>
                <a:cs typeface="Arial"/>
              </a:rPr>
              <a:t>x</a:t>
            </a:r>
            <a:r>
              <a:rPr dirty="0" sz="900" i="1">
                <a:latin typeface="Arial"/>
                <a:cs typeface="Arial"/>
              </a:rPr>
              <a:t> </a:t>
            </a:r>
            <a:r>
              <a:rPr dirty="0" sz="1050" spc="-110">
                <a:latin typeface="DejaVu Sans"/>
                <a:cs typeface="DejaVu Sans"/>
              </a:rPr>
              <a:t>=</a:t>
            </a:r>
            <a:r>
              <a:rPr dirty="0" sz="1050" spc="-130">
                <a:latin typeface="DejaVu Sans"/>
                <a:cs typeface="DejaVu Sans"/>
              </a:rPr>
              <a:t> </a:t>
            </a:r>
            <a:r>
              <a:rPr dirty="0" sz="900" spc="20" i="1">
                <a:latin typeface="Arial"/>
                <a:cs typeface="Arial"/>
              </a:rPr>
              <a:t>a</a:t>
            </a:r>
            <a:r>
              <a:rPr dirty="0" sz="900" spc="-170" i="1">
                <a:latin typeface="Arial"/>
                <a:cs typeface="Arial"/>
              </a:rPr>
              <a:t> </a:t>
            </a:r>
            <a:r>
              <a:rPr dirty="0" sz="900">
                <a:latin typeface="Liberation Serif"/>
                <a:cs typeface="Liberation Serif"/>
              </a:rPr>
              <a:t>.</a:t>
            </a:r>
            <a:endParaRPr sz="900">
              <a:latin typeface="Liberation Serif"/>
              <a:cs typeface="Liberation Serif"/>
            </a:endParaRPr>
          </a:p>
          <a:p>
            <a:pPr algn="r" marR="365125">
              <a:lnSpc>
                <a:spcPts val="685"/>
              </a:lnSpc>
            </a:pPr>
            <a:r>
              <a:rPr dirty="0" sz="650" spc="45" i="1">
                <a:latin typeface="Arial"/>
                <a:cs typeface="Arial"/>
              </a:rPr>
              <a:t>x</a:t>
            </a:r>
            <a:r>
              <a:rPr dirty="0" sz="700" spc="85">
                <a:latin typeface="DejaVu Sans"/>
                <a:cs typeface="DejaVu Sans"/>
              </a:rPr>
              <a:t>→</a:t>
            </a:r>
            <a:r>
              <a:rPr dirty="0" sz="650" spc="5" i="1">
                <a:latin typeface="Arial"/>
                <a:cs typeface="Arial"/>
              </a:rPr>
              <a:t>a</a:t>
            </a:r>
            <a:endParaRPr sz="650">
              <a:latin typeface="Arial"/>
              <a:cs typeface="Arial"/>
            </a:endParaRPr>
          </a:p>
          <a:p>
            <a:pPr marL="172720" indent="-116205">
              <a:lnSpc>
                <a:spcPct val="100000"/>
              </a:lnSpc>
              <a:spcBef>
                <a:spcPts val="10"/>
              </a:spcBef>
              <a:buAutoNum type="romanLcPeriod" startAt="2"/>
              <a:tabLst>
                <a:tab pos="173355" algn="l"/>
              </a:tabLst>
            </a:pPr>
            <a:r>
              <a:rPr dirty="0" sz="900">
                <a:latin typeface="Liberation Serif"/>
                <a:cs typeface="Liberation Serif"/>
              </a:rPr>
              <a:t>For the second limit, consider</a:t>
            </a:r>
            <a:r>
              <a:rPr dirty="0" sz="900" spc="-5">
                <a:latin typeface="Liberation Serif"/>
                <a:cs typeface="Liberation Serif"/>
              </a:rPr>
              <a:t> </a:t>
            </a:r>
            <a:r>
              <a:rPr dirty="0" sz="900" spc="-15">
                <a:latin typeface="Liberation Serif"/>
                <a:cs typeface="Liberation Serif"/>
              </a:rPr>
              <a:t>Table.</a:t>
            </a:r>
            <a:endParaRPr sz="900">
              <a:latin typeface="Liberation Serif"/>
              <a:cs typeface="Liberation Serif"/>
            </a:endParaRPr>
          </a:p>
        </p:txBody>
      </p:sp>
      <p:graphicFrame>
        <p:nvGraphicFramePr>
          <p:cNvPr id="14" name="object 14"/>
          <p:cNvGraphicFramePr>
            <a:graphicFrameLocks noGrp="1"/>
          </p:cNvGraphicFramePr>
          <p:nvPr/>
        </p:nvGraphicFramePr>
        <p:xfrm>
          <a:off x="857337" y="1727505"/>
          <a:ext cx="5832475" cy="753110"/>
        </p:xfrm>
        <a:graphic>
          <a:graphicData uri="http://schemas.openxmlformats.org/drawingml/2006/table">
            <a:tbl>
              <a:tblPr firstRow="1" bandRow="1">
                <a:tableStyleId>{2D5ABB26-0587-4C30-8999-92F81FD0307C}</a:tableStyleId>
              </a:tblPr>
              <a:tblGrid>
                <a:gridCol w="1461770"/>
                <a:gridCol w="1447165"/>
                <a:gridCol w="1471294"/>
                <a:gridCol w="1451610"/>
              </a:tblGrid>
              <a:tr h="156845">
                <a:tc>
                  <a:txBody>
                    <a:bodyPr/>
                    <a:lstStyle/>
                    <a:p>
                      <a:pPr algn="ctr" marL="4445">
                        <a:lnSpc>
                          <a:spcPct val="100000"/>
                        </a:lnSpc>
                        <a:spcBef>
                          <a:spcPts val="125"/>
                        </a:spcBef>
                      </a:pPr>
                      <a:r>
                        <a:rPr dirty="0" sz="700" i="1">
                          <a:latin typeface="Arial"/>
                          <a:cs typeface="Arial"/>
                        </a:rPr>
                        <a:t>x</a:t>
                      </a:r>
                      <a:endParaRPr sz="700">
                        <a:latin typeface="Arial"/>
                        <a:cs typeface="Arial"/>
                      </a:endParaRPr>
                    </a:p>
                  </a:txBody>
                  <a:tcPr marL="0" marR="0" marB="0" marT="15875">
                    <a:lnB w="28575">
                      <a:solidFill>
                        <a:srgbClr val="DDDDDD"/>
                      </a:solidFill>
                      <a:prstDash val="solid"/>
                    </a:lnB>
                    <a:solidFill>
                      <a:srgbClr val="E4F5FE"/>
                    </a:solidFill>
                  </a:tcPr>
                </a:tc>
                <a:tc>
                  <a:txBody>
                    <a:bodyPr/>
                    <a:lstStyle/>
                    <a:p>
                      <a:pPr algn="ctr" marL="3175">
                        <a:lnSpc>
                          <a:spcPct val="100000"/>
                        </a:lnSpc>
                        <a:spcBef>
                          <a:spcPts val="25"/>
                        </a:spcBef>
                      </a:pPr>
                      <a:r>
                        <a:rPr dirty="0" sz="700" spc="105" i="1">
                          <a:latin typeface="Arial"/>
                          <a:cs typeface="Arial"/>
                        </a:rPr>
                        <a:t>f</a:t>
                      </a:r>
                      <a:r>
                        <a:rPr dirty="0" sz="800" spc="105">
                          <a:latin typeface="Verdana"/>
                          <a:cs typeface="Verdana"/>
                        </a:rPr>
                        <a:t>(</a:t>
                      </a:r>
                      <a:r>
                        <a:rPr dirty="0" sz="700" spc="105" i="1">
                          <a:latin typeface="Arial"/>
                          <a:cs typeface="Arial"/>
                        </a:rPr>
                        <a:t>x</a:t>
                      </a:r>
                      <a:r>
                        <a:rPr dirty="0" sz="800" spc="105">
                          <a:latin typeface="Verdana"/>
                          <a:cs typeface="Verdana"/>
                        </a:rPr>
                        <a:t>0</a:t>
                      </a:r>
                      <a:r>
                        <a:rPr dirty="0" sz="800" spc="-150">
                          <a:latin typeface="Verdana"/>
                          <a:cs typeface="Verdana"/>
                        </a:rPr>
                        <a:t> </a:t>
                      </a:r>
                      <a:r>
                        <a:rPr dirty="0" sz="800" spc="60">
                          <a:latin typeface="Verdana"/>
                          <a:cs typeface="Verdana"/>
                        </a:rPr>
                        <a:t>=</a:t>
                      </a:r>
                      <a:r>
                        <a:rPr dirty="0" sz="800" spc="-105">
                          <a:latin typeface="Verdana"/>
                          <a:cs typeface="Verdana"/>
                        </a:rPr>
                        <a:t> </a:t>
                      </a:r>
                      <a:r>
                        <a:rPr dirty="0" sz="700" spc="60" i="1">
                          <a:latin typeface="Arial"/>
                          <a:cs typeface="Arial"/>
                        </a:rPr>
                        <a:t>c</a:t>
                      </a:r>
                      <a:endParaRPr sz="700">
                        <a:latin typeface="Arial"/>
                        <a:cs typeface="Arial"/>
                      </a:endParaRPr>
                    </a:p>
                  </a:txBody>
                  <a:tcPr marL="0" marR="0" marB="0" marT="3175">
                    <a:lnB w="12700">
                      <a:solidFill>
                        <a:srgbClr val="2FB3F5"/>
                      </a:solidFill>
                      <a:prstDash val="solid"/>
                    </a:lnB>
                    <a:solidFill>
                      <a:srgbClr val="E4F5FE"/>
                    </a:solidFill>
                  </a:tcPr>
                </a:tc>
                <a:tc>
                  <a:txBody>
                    <a:bodyPr/>
                    <a:lstStyle/>
                    <a:p>
                      <a:pPr algn="ctr" marL="8890">
                        <a:lnSpc>
                          <a:spcPct val="100000"/>
                        </a:lnSpc>
                        <a:spcBef>
                          <a:spcPts val="125"/>
                        </a:spcBef>
                      </a:pPr>
                      <a:r>
                        <a:rPr dirty="0" sz="700" i="1">
                          <a:latin typeface="Arial"/>
                          <a:cs typeface="Arial"/>
                        </a:rPr>
                        <a:t>x</a:t>
                      </a:r>
                      <a:endParaRPr sz="700">
                        <a:latin typeface="Arial"/>
                        <a:cs typeface="Arial"/>
                      </a:endParaRPr>
                    </a:p>
                  </a:txBody>
                  <a:tcPr marL="0" marR="0" marB="0" marT="15875">
                    <a:lnB w="12700">
                      <a:solidFill>
                        <a:srgbClr val="2FB3F5"/>
                      </a:solidFill>
                      <a:prstDash val="solid"/>
                    </a:lnB>
                    <a:solidFill>
                      <a:srgbClr val="E4F5FE"/>
                    </a:solidFill>
                  </a:tcPr>
                </a:tc>
                <a:tc>
                  <a:txBody>
                    <a:bodyPr/>
                    <a:lstStyle/>
                    <a:p>
                      <a:pPr algn="ctr">
                        <a:lnSpc>
                          <a:spcPct val="100000"/>
                        </a:lnSpc>
                        <a:spcBef>
                          <a:spcPts val="25"/>
                        </a:spcBef>
                      </a:pPr>
                      <a:r>
                        <a:rPr dirty="0" sz="700" spc="114" i="1">
                          <a:latin typeface="Arial"/>
                          <a:cs typeface="Arial"/>
                        </a:rPr>
                        <a:t>f</a:t>
                      </a:r>
                      <a:r>
                        <a:rPr dirty="0" sz="800" spc="114">
                          <a:latin typeface="Verdana"/>
                          <a:cs typeface="Verdana"/>
                        </a:rPr>
                        <a:t>(</a:t>
                      </a:r>
                      <a:r>
                        <a:rPr dirty="0" sz="700" spc="114" i="1">
                          <a:latin typeface="Arial"/>
                          <a:cs typeface="Arial"/>
                        </a:rPr>
                        <a:t>x</a:t>
                      </a:r>
                      <a:r>
                        <a:rPr dirty="0" sz="800" spc="114">
                          <a:latin typeface="Verdana"/>
                          <a:cs typeface="Verdana"/>
                        </a:rPr>
                        <a:t>)</a:t>
                      </a:r>
                      <a:r>
                        <a:rPr dirty="0" sz="800" spc="-120">
                          <a:latin typeface="Verdana"/>
                          <a:cs typeface="Verdana"/>
                        </a:rPr>
                        <a:t> </a:t>
                      </a:r>
                      <a:r>
                        <a:rPr dirty="0" sz="800" spc="60">
                          <a:latin typeface="Verdana"/>
                          <a:cs typeface="Verdana"/>
                        </a:rPr>
                        <a:t>=</a:t>
                      </a:r>
                      <a:r>
                        <a:rPr dirty="0" sz="800" spc="-105">
                          <a:latin typeface="Verdana"/>
                          <a:cs typeface="Verdana"/>
                        </a:rPr>
                        <a:t> </a:t>
                      </a:r>
                      <a:r>
                        <a:rPr dirty="0" sz="700" spc="60" i="1">
                          <a:latin typeface="Arial"/>
                          <a:cs typeface="Arial"/>
                        </a:rPr>
                        <a:t>c</a:t>
                      </a:r>
                      <a:endParaRPr sz="700">
                        <a:latin typeface="Arial"/>
                        <a:cs typeface="Arial"/>
                      </a:endParaRPr>
                    </a:p>
                  </a:txBody>
                  <a:tcPr marL="0" marR="0" marB="0" marT="3175">
                    <a:lnB w="12700">
                      <a:solidFill>
                        <a:srgbClr val="2FB3F5"/>
                      </a:solidFill>
                      <a:prstDash val="solid"/>
                    </a:lnB>
                    <a:solidFill>
                      <a:srgbClr val="E4F5FE"/>
                    </a:solidFill>
                  </a:tcPr>
                </a:tc>
              </a:tr>
              <a:tr h="156845">
                <a:tc>
                  <a:txBody>
                    <a:bodyPr/>
                    <a:lstStyle/>
                    <a:p>
                      <a:pPr algn="ctr">
                        <a:lnSpc>
                          <a:spcPct val="100000"/>
                        </a:lnSpc>
                        <a:spcBef>
                          <a:spcPts val="85"/>
                        </a:spcBef>
                      </a:pPr>
                      <a:r>
                        <a:rPr dirty="0" sz="700" spc="35" i="1">
                          <a:latin typeface="Arial"/>
                          <a:cs typeface="Arial"/>
                        </a:rPr>
                        <a:t>a </a:t>
                      </a:r>
                      <a:r>
                        <a:rPr dirty="0" sz="850" spc="-90">
                          <a:latin typeface="DejaVu Sans"/>
                          <a:cs typeface="DejaVu Sans"/>
                        </a:rPr>
                        <a:t>−</a:t>
                      </a:r>
                      <a:r>
                        <a:rPr dirty="0" sz="850" spc="-210">
                          <a:latin typeface="DejaVu Sans"/>
                          <a:cs typeface="DejaVu Sans"/>
                        </a:rPr>
                        <a:t> </a:t>
                      </a:r>
                      <a:r>
                        <a:rPr dirty="0" sz="850" spc="-120">
                          <a:latin typeface="DejaVu Sans"/>
                          <a:cs typeface="DejaVu Sans"/>
                        </a:rPr>
                        <a:t>0.1</a:t>
                      </a:r>
                      <a:endParaRPr sz="850">
                        <a:latin typeface="DejaVu Sans"/>
                        <a:cs typeface="DejaVu Sans"/>
                      </a:endParaRPr>
                    </a:p>
                  </a:txBody>
                  <a:tcPr marL="0" marR="0" marB="0" marT="10795">
                    <a:lnT w="28575">
                      <a:solidFill>
                        <a:srgbClr val="DDDDDD"/>
                      </a:solidFill>
                      <a:prstDash val="solid"/>
                    </a:lnT>
                    <a:solidFill>
                      <a:srgbClr val="FFFFFF"/>
                    </a:solidFill>
                  </a:tcPr>
                </a:tc>
                <a:tc>
                  <a:txBody>
                    <a:bodyPr/>
                    <a:lstStyle/>
                    <a:p>
                      <a:pPr algn="ctr" marL="10795">
                        <a:lnSpc>
                          <a:spcPct val="100000"/>
                        </a:lnSpc>
                        <a:spcBef>
                          <a:spcPts val="160"/>
                        </a:spcBef>
                      </a:pPr>
                      <a:r>
                        <a:rPr dirty="0" sz="700">
                          <a:latin typeface="Liberation Serif"/>
                          <a:cs typeface="Liberation Serif"/>
                        </a:rPr>
                        <a:t>c</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r" marR="576580">
                        <a:lnSpc>
                          <a:spcPct val="100000"/>
                        </a:lnSpc>
                        <a:spcBef>
                          <a:spcPts val="10"/>
                        </a:spcBef>
                      </a:pPr>
                      <a:r>
                        <a:rPr dirty="0" sz="700" spc="35" i="1">
                          <a:latin typeface="Arial"/>
                          <a:cs typeface="Arial"/>
                        </a:rPr>
                        <a:t>a</a:t>
                      </a:r>
                      <a:r>
                        <a:rPr dirty="0" sz="700" spc="-80" i="1">
                          <a:latin typeface="Arial"/>
                          <a:cs typeface="Arial"/>
                        </a:rPr>
                        <a:t> </a:t>
                      </a:r>
                      <a:r>
                        <a:rPr dirty="0" sz="850" spc="-90">
                          <a:latin typeface="DejaVu Sans"/>
                          <a:cs typeface="DejaVu Sans"/>
                        </a:rPr>
                        <a:t>+</a:t>
                      </a:r>
                      <a:r>
                        <a:rPr dirty="0" sz="850" spc="-180">
                          <a:latin typeface="DejaVu Sans"/>
                          <a:cs typeface="DejaVu Sans"/>
                        </a:rPr>
                        <a:t> </a:t>
                      </a:r>
                      <a:r>
                        <a:rPr dirty="0" sz="850" spc="-120">
                          <a:latin typeface="DejaVu Sans"/>
                          <a:cs typeface="DejaVu Sans"/>
                        </a:rPr>
                        <a:t>0.1</a:t>
                      </a:r>
                      <a:endParaRPr sz="850">
                        <a:latin typeface="DejaVu Sans"/>
                        <a:cs typeface="DejaVu Sans"/>
                      </a:endParaRPr>
                    </a:p>
                  </a:txBody>
                  <a:tcPr marL="0" marR="0" marB="0" marT="1270">
                    <a:lnT w="12700">
                      <a:solidFill>
                        <a:srgbClr val="2FB3F5"/>
                      </a:solidFill>
                      <a:prstDash val="solid"/>
                    </a:lnT>
                    <a:solidFill>
                      <a:srgbClr val="FFFFFF"/>
                    </a:solidFill>
                  </a:tcPr>
                </a:tc>
                <a:tc>
                  <a:txBody>
                    <a:bodyPr/>
                    <a:lstStyle/>
                    <a:p>
                      <a:pPr algn="ctr" marL="1270">
                        <a:lnSpc>
                          <a:spcPct val="100000"/>
                        </a:lnSpc>
                        <a:spcBef>
                          <a:spcPts val="160"/>
                        </a:spcBef>
                      </a:pPr>
                      <a:r>
                        <a:rPr dirty="0" sz="700">
                          <a:latin typeface="Liberation Serif"/>
                          <a:cs typeface="Liberation Serif"/>
                        </a:rPr>
                        <a:t>c</a:t>
                      </a:r>
                      <a:endParaRPr sz="700">
                        <a:latin typeface="Liberation Serif"/>
                        <a:cs typeface="Liberation Serif"/>
                      </a:endParaRPr>
                    </a:p>
                  </a:txBody>
                  <a:tcPr marL="0" marR="0" marB="0" marT="20320">
                    <a:lnT w="12700">
                      <a:solidFill>
                        <a:srgbClr val="2FB3F5"/>
                      </a:solidFill>
                      <a:prstDash val="solid"/>
                    </a:lnT>
                    <a:solidFill>
                      <a:srgbClr val="FFFFFF"/>
                    </a:solidFill>
                  </a:tcPr>
                </a:tc>
              </a:tr>
              <a:tr h="142875">
                <a:tc>
                  <a:txBody>
                    <a:bodyPr/>
                    <a:lstStyle/>
                    <a:p>
                      <a:pPr algn="r" marR="553085">
                        <a:lnSpc>
                          <a:spcPts val="994"/>
                        </a:lnSpc>
                      </a:pPr>
                      <a:r>
                        <a:rPr dirty="0" sz="700" spc="35" i="1">
                          <a:latin typeface="Arial"/>
                          <a:cs typeface="Arial"/>
                        </a:rPr>
                        <a:t>a</a:t>
                      </a:r>
                      <a:r>
                        <a:rPr dirty="0" sz="700" spc="-70" i="1">
                          <a:latin typeface="Arial"/>
                          <a:cs typeface="Arial"/>
                        </a:rPr>
                        <a:t> </a:t>
                      </a:r>
                      <a:r>
                        <a:rPr dirty="0" sz="850" spc="-90">
                          <a:latin typeface="DejaVu Sans"/>
                          <a:cs typeface="DejaVu Sans"/>
                        </a:rPr>
                        <a:t>−</a:t>
                      </a:r>
                      <a:r>
                        <a:rPr dirty="0" sz="850" spc="-180">
                          <a:latin typeface="DejaVu Sans"/>
                          <a:cs typeface="DejaVu Sans"/>
                        </a:rPr>
                        <a:t> </a:t>
                      </a:r>
                      <a:r>
                        <a:rPr dirty="0" sz="850" spc="-135">
                          <a:latin typeface="DejaVu Sans"/>
                          <a:cs typeface="DejaVu Sans"/>
                        </a:rPr>
                        <a:t>0.01</a:t>
                      </a:r>
                      <a:endParaRPr sz="850">
                        <a:latin typeface="DejaVu Sans"/>
                        <a:cs typeface="DejaVu Sans"/>
                      </a:endParaRPr>
                    </a:p>
                  </a:txBody>
                  <a:tcPr marL="0" marR="0" marB="0" marT="0">
                    <a:solidFill>
                      <a:srgbClr val="EFEFEF"/>
                    </a:solidFill>
                  </a:tcPr>
                </a:tc>
                <a:tc>
                  <a:txBody>
                    <a:bodyPr/>
                    <a:lstStyle/>
                    <a:p>
                      <a:pPr algn="ctr" marL="10795">
                        <a:lnSpc>
                          <a:spcPct val="100000"/>
                        </a:lnSpc>
                        <a:spcBef>
                          <a:spcPts val="125"/>
                        </a:spcBef>
                      </a:pPr>
                      <a:r>
                        <a:rPr dirty="0" sz="700">
                          <a:latin typeface="Liberation Serif"/>
                          <a:cs typeface="Liberation Serif"/>
                        </a:rPr>
                        <a:t>c</a:t>
                      </a:r>
                      <a:endParaRPr sz="700">
                        <a:latin typeface="Liberation Serif"/>
                        <a:cs typeface="Liberation Serif"/>
                      </a:endParaRPr>
                    </a:p>
                  </a:txBody>
                  <a:tcPr marL="0" marR="0" marB="0" marT="15875">
                    <a:solidFill>
                      <a:srgbClr val="EFEFEF"/>
                    </a:solidFill>
                  </a:tcPr>
                </a:tc>
                <a:tc>
                  <a:txBody>
                    <a:bodyPr/>
                    <a:lstStyle/>
                    <a:p>
                      <a:pPr algn="r" marR="555625">
                        <a:lnSpc>
                          <a:spcPts val="994"/>
                        </a:lnSpc>
                      </a:pPr>
                      <a:r>
                        <a:rPr dirty="0" sz="700" spc="35" i="1">
                          <a:latin typeface="Arial"/>
                          <a:cs typeface="Arial"/>
                        </a:rPr>
                        <a:t>a</a:t>
                      </a:r>
                      <a:r>
                        <a:rPr dirty="0" sz="700" spc="-70" i="1">
                          <a:latin typeface="Arial"/>
                          <a:cs typeface="Arial"/>
                        </a:rPr>
                        <a:t> </a:t>
                      </a:r>
                      <a:r>
                        <a:rPr dirty="0" sz="850" spc="-90">
                          <a:latin typeface="DejaVu Sans"/>
                          <a:cs typeface="DejaVu Sans"/>
                        </a:rPr>
                        <a:t>+</a:t>
                      </a:r>
                      <a:r>
                        <a:rPr dirty="0" sz="850" spc="-180">
                          <a:latin typeface="DejaVu Sans"/>
                          <a:cs typeface="DejaVu Sans"/>
                        </a:rPr>
                        <a:t> </a:t>
                      </a:r>
                      <a:r>
                        <a:rPr dirty="0" sz="850" spc="-135">
                          <a:latin typeface="DejaVu Sans"/>
                          <a:cs typeface="DejaVu Sans"/>
                        </a:rPr>
                        <a:t>0.01</a:t>
                      </a:r>
                      <a:endParaRPr sz="850">
                        <a:latin typeface="DejaVu Sans"/>
                        <a:cs typeface="DejaVu Sans"/>
                      </a:endParaRPr>
                    </a:p>
                  </a:txBody>
                  <a:tcPr marL="0" marR="0" marB="0" marT="0">
                    <a:solidFill>
                      <a:srgbClr val="EFEFEF"/>
                    </a:solidFill>
                  </a:tcPr>
                </a:tc>
                <a:tc>
                  <a:txBody>
                    <a:bodyPr/>
                    <a:lstStyle/>
                    <a:p>
                      <a:pPr algn="ctr" marL="1270">
                        <a:lnSpc>
                          <a:spcPct val="100000"/>
                        </a:lnSpc>
                        <a:spcBef>
                          <a:spcPts val="125"/>
                        </a:spcBef>
                      </a:pPr>
                      <a:r>
                        <a:rPr dirty="0" sz="700">
                          <a:latin typeface="Liberation Serif"/>
                          <a:cs typeface="Liberation Serif"/>
                        </a:rPr>
                        <a:t>c</a:t>
                      </a:r>
                      <a:endParaRPr sz="700">
                        <a:latin typeface="Liberation Serif"/>
                        <a:cs typeface="Liberation Serif"/>
                      </a:endParaRPr>
                    </a:p>
                  </a:txBody>
                  <a:tcPr marL="0" marR="0" marB="0" marT="15875">
                    <a:solidFill>
                      <a:srgbClr val="EFEFEF"/>
                    </a:solidFill>
                  </a:tcPr>
                </a:tc>
              </a:tr>
              <a:tr h="142875">
                <a:tc>
                  <a:txBody>
                    <a:bodyPr/>
                    <a:lstStyle/>
                    <a:p>
                      <a:pPr algn="r" marR="531495">
                        <a:lnSpc>
                          <a:spcPts val="994"/>
                        </a:lnSpc>
                      </a:pPr>
                      <a:r>
                        <a:rPr dirty="0" sz="700" spc="35" i="1">
                          <a:latin typeface="Arial"/>
                          <a:cs typeface="Arial"/>
                        </a:rPr>
                        <a:t>a</a:t>
                      </a:r>
                      <a:r>
                        <a:rPr dirty="0" sz="700" spc="-75" i="1">
                          <a:latin typeface="Arial"/>
                          <a:cs typeface="Arial"/>
                        </a:rPr>
                        <a:t> </a:t>
                      </a:r>
                      <a:r>
                        <a:rPr dirty="0" sz="850" spc="-90">
                          <a:latin typeface="DejaVu Sans"/>
                          <a:cs typeface="DejaVu Sans"/>
                        </a:rPr>
                        <a:t>−</a:t>
                      </a:r>
                      <a:r>
                        <a:rPr dirty="0" sz="850" spc="-185">
                          <a:latin typeface="DejaVu Sans"/>
                          <a:cs typeface="DejaVu Sans"/>
                        </a:rPr>
                        <a:t> </a:t>
                      </a:r>
                      <a:r>
                        <a:rPr dirty="0" sz="850" spc="-140">
                          <a:latin typeface="DejaVu Sans"/>
                          <a:cs typeface="DejaVu Sans"/>
                        </a:rPr>
                        <a:t>0.001</a:t>
                      </a:r>
                      <a:endParaRPr sz="850">
                        <a:latin typeface="DejaVu Sans"/>
                        <a:cs typeface="DejaVu Sans"/>
                      </a:endParaRPr>
                    </a:p>
                  </a:txBody>
                  <a:tcPr marL="0" marR="0" marB="0" marT="0">
                    <a:solidFill>
                      <a:srgbClr val="FFFFFF"/>
                    </a:solidFill>
                  </a:tcPr>
                </a:tc>
                <a:tc>
                  <a:txBody>
                    <a:bodyPr/>
                    <a:lstStyle/>
                    <a:p>
                      <a:pPr algn="ctr" marL="10795">
                        <a:lnSpc>
                          <a:spcPct val="100000"/>
                        </a:lnSpc>
                        <a:spcBef>
                          <a:spcPts val="125"/>
                        </a:spcBef>
                      </a:pPr>
                      <a:r>
                        <a:rPr dirty="0" sz="700">
                          <a:latin typeface="Liberation Serif"/>
                          <a:cs typeface="Liberation Serif"/>
                        </a:rPr>
                        <a:t>c</a:t>
                      </a:r>
                      <a:endParaRPr sz="700">
                        <a:latin typeface="Liberation Serif"/>
                        <a:cs typeface="Liberation Serif"/>
                      </a:endParaRPr>
                    </a:p>
                  </a:txBody>
                  <a:tcPr marL="0" marR="0" marB="0" marT="15875">
                    <a:solidFill>
                      <a:srgbClr val="FFFFFF"/>
                    </a:solidFill>
                  </a:tcPr>
                </a:tc>
                <a:tc>
                  <a:txBody>
                    <a:bodyPr/>
                    <a:lstStyle/>
                    <a:p>
                      <a:pPr algn="r" marR="534035">
                        <a:lnSpc>
                          <a:spcPts val="994"/>
                        </a:lnSpc>
                      </a:pPr>
                      <a:r>
                        <a:rPr dirty="0" sz="700" spc="35" i="1">
                          <a:latin typeface="Arial"/>
                          <a:cs typeface="Arial"/>
                        </a:rPr>
                        <a:t>a</a:t>
                      </a:r>
                      <a:r>
                        <a:rPr dirty="0" sz="700" spc="-75" i="1">
                          <a:latin typeface="Arial"/>
                          <a:cs typeface="Arial"/>
                        </a:rPr>
                        <a:t> </a:t>
                      </a:r>
                      <a:r>
                        <a:rPr dirty="0" sz="850" spc="-90">
                          <a:latin typeface="DejaVu Sans"/>
                          <a:cs typeface="DejaVu Sans"/>
                        </a:rPr>
                        <a:t>+</a:t>
                      </a:r>
                      <a:r>
                        <a:rPr dirty="0" sz="850" spc="-185">
                          <a:latin typeface="DejaVu Sans"/>
                          <a:cs typeface="DejaVu Sans"/>
                        </a:rPr>
                        <a:t> </a:t>
                      </a:r>
                      <a:r>
                        <a:rPr dirty="0" sz="850" spc="-140">
                          <a:latin typeface="DejaVu Sans"/>
                          <a:cs typeface="DejaVu Sans"/>
                        </a:rPr>
                        <a:t>0.001</a:t>
                      </a:r>
                      <a:endParaRPr sz="850">
                        <a:latin typeface="DejaVu Sans"/>
                        <a:cs typeface="DejaVu Sans"/>
                      </a:endParaRPr>
                    </a:p>
                  </a:txBody>
                  <a:tcPr marL="0" marR="0" marB="0" marT="0">
                    <a:solidFill>
                      <a:srgbClr val="FFFFFF"/>
                    </a:solidFill>
                  </a:tcPr>
                </a:tc>
                <a:tc>
                  <a:txBody>
                    <a:bodyPr/>
                    <a:lstStyle/>
                    <a:p>
                      <a:pPr algn="ctr" marL="1270">
                        <a:lnSpc>
                          <a:spcPct val="100000"/>
                        </a:lnSpc>
                        <a:spcBef>
                          <a:spcPts val="125"/>
                        </a:spcBef>
                      </a:pPr>
                      <a:r>
                        <a:rPr dirty="0" sz="700">
                          <a:latin typeface="Liberation Serif"/>
                          <a:cs typeface="Liberation Serif"/>
                        </a:rPr>
                        <a:t>c</a:t>
                      </a:r>
                      <a:endParaRPr sz="700">
                        <a:latin typeface="Liberation Serif"/>
                        <a:cs typeface="Liberation Serif"/>
                      </a:endParaRPr>
                    </a:p>
                  </a:txBody>
                  <a:tcPr marL="0" marR="0" marB="0" marT="15875">
                    <a:solidFill>
                      <a:srgbClr val="FFFFFF"/>
                    </a:solidFill>
                  </a:tcPr>
                </a:tc>
              </a:tr>
              <a:tr h="147320">
                <a:tc>
                  <a:txBody>
                    <a:bodyPr/>
                    <a:lstStyle/>
                    <a:p>
                      <a:pPr algn="r" marR="507365">
                        <a:lnSpc>
                          <a:spcPts val="994"/>
                        </a:lnSpc>
                      </a:pPr>
                      <a:r>
                        <a:rPr dirty="0" sz="700" spc="35" i="1">
                          <a:latin typeface="Arial"/>
                          <a:cs typeface="Arial"/>
                        </a:rPr>
                        <a:t>a</a:t>
                      </a:r>
                      <a:r>
                        <a:rPr dirty="0" sz="700" spc="-75" i="1">
                          <a:latin typeface="Arial"/>
                          <a:cs typeface="Arial"/>
                        </a:rPr>
                        <a:t> </a:t>
                      </a:r>
                      <a:r>
                        <a:rPr dirty="0" sz="850" spc="-90">
                          <a:latin typeface="DejaVu Sans"/>
                          <a:cs typeface="DejaVu Sans"/>
                        </a:rPr>
                        <a:t>−</a:t>
                      </a:r>
                      <a:r>
                        <a:rPr dirty="0" sz="850" spc="-185">
                          <a:latin typeface="DejaVu Sans"/>
                          <a:cs typeface="DejaVu Sans"/>
                        </a:rPr>
                        <a:t> </a:t>
                      </a:r>
                      <a:r>
                        <a:rPr dirty="0" sz="850" spc="-145">
                          <a:latin typeface="DejaVu Sans"/>
                          <a:cs typeface="DejaVu Sans"/>
                        </a:rPr>
                        <a:t>0.0001</a:t>
                      </a:r>
                      <a:endParaRPr sz="850">
                        <a:latin typeface="DejaVu Sans"/>
                        <a:cs typeface="DejaVu Sans"/>
                      </a:endParaRPr>
                    </a:p>
                  </a:txBody>
                  <a:tcPr marL="0" marR="0" marB="0" marT="0">
                    <a:lnB w="12700">
                      <a:solidFill>
                        <a:srgbClr val="DDDDDD"/>
                      </a:solidFill>
                      <a:prstDash val="solid"/>
                    </a:lnB>
                    <a:solidFill>
                      <a:srgbClr val="EFEFEF"/>
                    </a:solidFill>
                  </a:tcPr>
                </a:tc>
                <a:tc>
                  <a:txBody>
                    <a:bodyPr/>
                    <a:lstStyle/>
                    <a:p>
                      <a:pPr algn="ctr" marL="10795">
                        <a:lnSpc>
                          <a:spcPct val="100000"/>
                        </a:lnSpc>
                        <a:spcBef>
                          <a:spcPts val="125"/>
                        </a:spcBef>
                      </a:pPr>
                      <a:r>
                        <a:rPr dirty="0" sz="700">
                          <a:latin typeface="Liberation Serif"/>
                          <a:cs typeface="Liberation Serif"/>
                        </a:rPr>
                        <a:t>c</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r" marR="509905">
                        <a:lnSpc>
                          <a:spcPts val="994"/>
                        </a:lnSpc>
                      </a:pPr>
                      <a:r>
                        <a:rPr dirty="0" sz="700" spc="35" i="1">
                          <a:latin typeface="Arial"/>
                          <a:cs typeface="Arial"/>
                        </a:rPr>
                        <a:t>a</a:t>
                      </a:r>
                      <a:r>
                        <a:rPr dirty="0" sz="700" spc="-75" i="1">
                          <a:latin typeface="Arial"/>
                          <a:cs typeface="Arial"/>
                        </a:rPr>
                        <a:t> </a:t>
                      </a:r>
                      <a:r>
                        <a:rPr dirty="0" sz="850" spc="-90">
                          <a:latin typeface="DejaVu Sans"/>
                          <a:cs typeface="DejaVu Sans"/>
                        </a:rPr>
                        <a:t>+</a:t>
                      </a:r>
                      <a:r>
                        <a:rPr dirty="0" sz="850" spc="-185">
                          <a:latin typeface="DejaVu Sans"/>
                          <a:cs typeface="DejaVu Sans"/>
                        </a:rPr>
                        <a:t> </a:t>
                      </a:r>
                      <a:r>
                        <a:rPr dirty="0" sz="850" spc="-145">
                          <a:latin typeface="DejaVu Sans"/>
                          <a:cs typeface="DejaVu Sans"/>
                        </a:rPr>
                        <a:t>0.0001</a:t>
                      </a:r>
                      <a:endParaRPr sz="850">
                        <a:latin typeface="DejaVu Sans"/>
                        <a:cs typeface="DejaVu Sans"/>
                      </a:endParaRPr>
                    </a:p>
                  </a:txBody>
                  <a:tcPr marL="0" marR="0" marB="0" marT="0">
                    <a:lnB w="12700">
                      <a:solidFill>
                        <a:srgbClr val="DDDDDD"/>
                      </a:solidFill>
                      <a:prstDash val="solid"/>
                    </a:lnB>
                    <a:solidFill>
                      <a:srgbClr val="EFEFEF"/>
                    </a:solidFill>
                  </a:tcPr>
                </a:tc>
                <a:tc>
                  <a:txBody>
                    <a:bodyPr/>
                    <a:lstStyle/>
                    <a:p>
                      <a:pPr algn="ctr" marL="1270">
                        <a:lnSpc>
                          <a:spcPct val="100000"/>
                        </a:lnSpc>
                        <a:spcBef>
                          <a:spcPts val="125"/>
                        </a:spcBef>
                      </a:pPr>
                      <a:r>
                        <a:rPr dirty="0" sz="700">
                          <a:latin typeface="Liberation Serif"/>
                          <a:cs typeface="Liberation Serif"/>
                        </a:rPr>
                        <a:t>c</a:t>
                      </a:r>
                      <a:endParaRPr sz="700">
                        <a:latin typeface="Liberation Serif"/>
                        <a:cs typeface="Liberation Serif"/>
                      </a:endParaRPr>
                    </a:p>
                  </a:txBody>
                  <a:tcPr marL="0" marR="0" marB="0" marT="15875">
                    <a:lnB w="12700">
                      <a:solidFill>
                        <a:srgbClr val="DDDDDD"/>
                      </a:solidFill>
                      <a:prstDash val="solid"/>
                    </a:lnB>
                    <a:solidFill>
                      <a:srgbClr val="EFEFEF"/>
                    </a:solidFill>
                  </a:tcPr>
                </a:tc>
              </a:tr>
            </a:tbl>
          </a:graphicData>
        </a:graphic>
      </p:graphicFrame>
      <p:sp>
        <p:nvSpPr>
          <p:cNvPr id="15" name="object 15"/>
          <p:cNvSpPr txBox="1"/>
          <p:nvPr/>
        </p:nvSpPr>
        <p:spPr>
          <a:xfrm>
            <a:off x="772121" y="2478533"/>
            <a:ext cx="6005830" cy="2200910"/>
          </a:xfrm>
          <a:prstGeom prst="rect">
            <a:avLst/>
          </a:prstGeom>
        </p:spPr>
        <p:txBody>
          <a:bodyPr wrap="square" lIns="0" tIns="22860" rIns="0" bIns="0" rtlCol="0" vert="horz">
            <a:spAutoFit/>
          </a:bodyPr>
          <a:lstStyle/>
          <a:p>
            <a:pPr marL="88900" marR="76200">
              <a:lnSpc>
                <a:spcPts val="1200"/>
              </a:lnSpc>
              <a:spcBef>
                <a:spcPts val="180"/>
              </a:spcBef>
            </a:pPr>
            <a:r>
              <a:rPr dirty="0" sz="900">
                <a:latin typeface="Liberation Serif"/>
                <a:cs typeface="Liberation Serif"/>
              </a:rPr>
              <a:t>Observe that for all values of x (regardless of whether they are approaching a), the values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remain constant at c. </a:t>
            </a:r>
            <a:r>
              <a:rPr dirty="0" sz="900" spc="-40">
                <a:latin typeface="Liberation Serif"/>
                <a:cs typeface="Liberation Serif"/>
              </a:rPr>
              <a:t>We </a:t>
            </a:r>
            <a:r>
              <a:rPr dirty="0" sz="900">
                <a:latin typeface="Liberation Serif"/>
                <a:cs typeface="Liberation Serif"/>
              </a:rPr>
              <a:t>have  no choice but to conclude </a:t>
            </a:r>
            <a:r>
              <a:rPr dirty="0" sz="1050" spc="-65">
                <a:latin typeface="DejaVu Sans"/>
                <a:cs typeface="DejaVu Sans"/>
              </a:rPr>
              <a:t>lim </a:t>
            </a:r>
            <a:r>
              <a:rPr dirty="0" sz="900" spc="-25" i="1">
                <a:latin typeface="Arial"/>
                <a:cs typeface="Arial"/>
              </a:rPr>
              <a:t>c </a:t>
            </a:r>
            <a:r>
              <a:rPr dirty="0" sz="1050" spc="-110">
                <a:latin typeface="DejaVu Sans"/>
                <a:cs typeface="DejaVu Sans"/>
              </a:rPr>
              <a:t>= </a:t>
            </a:r>
            <a:r>
              <a:rPr dirty="0" sz="900" spc="-25" i="1">
                <a:latin typeface="Arial"/>
                <a:cs typeface="Arial"/>
              </a:rPr>
              <a:t>c</a:t>
            </a:r>
            <a:r>
              <a:rPr dirty="0" sz="900" spc="-155" i="1">
                <a:latin typeface="Arial"/>
                <a:cs typeface="Arial"/>
              </a:rPr>
              <a:t> </a:t>
            </a:r>
            <a:r>
              <a:rPr dirty="0" sz="900">
                <a:latin typeface="Liberation Serif"/>
                <a:cs typeface="Liberation Serif"/>
              </a:rPr>
              <a:t>.</a:t>
            </a:r>
            <a:endParaRPr sz="900">
              <a:latin typeface="Liberation Serif"/>
              <a:cs typeface="Liberation Serif"/>
            </a:endParaRPr>
          </a:p>
          <a:p>
            <a:pPr marL="1292225">
              <a:lnSpc>
                <a:spcPts val="500"/>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a:lnSpc>
                <a:spcPct val="100000"/>
              </a:lnSpc>
              <a:spcBef>
                <a:spcPts val="25"/>
              </a:spcBef>
            </a:pPr>
            <a:endParaRPr sz="900">
              <a:latin typeface="Times New Roman"/>
              <a:cs typeface="Times New Roman"/>
            </a:endParaRPr>
          </a:p>
          <a:p>
            <a:pPr marL="12700">
              <a:lnSpc>
                <a:spcPct val="100000"/>
              </a:lnSpc>
            </a:pPr>
            <a:r>
              <a:rPr dirty="0" sz="900" b="1">
                <a:solidFill>
                  <a:srgbClr val="1279C2"/>
                </a:solidFill>
                <a:latin typeface="Liberation Sans"/>
                <a:cs typeface="Liberation Sans"/>
              </a:rPr>
              <a:t>THE EXISTENCE OF A</a:t>
            </a:r>
            <a:r>
              <a:rPr dirty="0" sz="900" spc="-5" b="1">
                <a:solidFill>
                  <a:srgbClr val="1279C2"/>
                </a:solidFill>
                <a:latin typeface="Liberation Sans"/>
                <a:cs typeface="Liberation Sans"/>
              </a:rPr>
              <a:t> </a:t>
            </a:r>
            <a:r>
              <a:rPr dirty="0" sz="900" b="1">
                <a:solidFill>
                  <a:srgbClr val="1279C2"/>
                </a:solidFill>
                <a:latin typeface="Liberation Sans"/>
                <a:cs typeface="Liberation Sans"/>
              </a:rPr>
              <a:t>LIMIT</a:t>
            </a:r>
            <a:endParaRPr sz="900">
              <a:latin typeface="Liberation Sans"/>
              <a:cs typeface="Liberation Sans"/>
            </a:endParaRPr>
          </a:p>
          <a:p>
            <a:pPr algn="just" marL="12700" marR="5080">
              <a:lnSpc>
                <a:spcPct val="111200"/>
              </a:lnSpc>
              <a:spcBef>
                <a:spcPts val="150"/>
              </a:spcBef>
            </a:pPr>
            <a:r>
              <a:rPr dirty="0" sz="900">
                <a:latin typeface="Liberation Serif"/>
                <a:cs typeface="Liberation Serif"/>
              </a:rPr>
              <a:t>As we consider the limit in the next example, keep in mind that for the limit of a function to exist at a point, the functional values  must approach a single real-number value at that point. If the functional values do not approach a single value, then the limit does  not</a:t>
            </a:r>
            <a:r>
              <a:rPr dirty="0" sz="900" spc="-5">
                <a:latin typeface="Liberation Serif"/>
                <a:cs typeface="Liberation Serif"/>
              </a:rPr>
              <a:t> </a:t>
            </a:r>
            <a:r>
              <a:rPr dirty="0" sz="900">
                <a:latin typeface="Liberation Serif"/>
                <a:cs typeface="Liberation Serif"/>
              </a:rPr>
              <a:t>exist.</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2.2.3</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Evaluating </a:t>
            </a:r>
            <a:r>
              <a:rPr dirty="0" sz="1050" spc="15">
                <a:solidFill>
                  <a:srgbClr val="2E4E4E"/>
                </a:solidFill>
                <a:latin typeface="Liberation Sans"/>
                <a:cs typeface="Liberation Sans"/>
              </a:rPr>
              <a:t>a </a:t>
            </a:r>
            <a:r>
              <a:rPr dirty="0" sz="1050" spc="5">
                <a:solidFill>
                  <a:srgbClr val="2E4E4E"/>
                </a:solidFill>
                <a:latin typeface="Liberation Sans"/>
                <a:cs typeface="Liberation Sans"/>
              </a:rPr>
              <a:t>Limit </a:t>
            </a:r>
            <a:r>
              <a:rPr dirty="0" sz="1050" spc="10">
                <a:solidFill>
                  <a:srgbClr val="2E4E4E"/>
                </a:solidFill>
                <a:latin typeface="Liberation Sans"/>
                <a:cs typeface="Liberation Sans"/>
              </a:rPr>
              <a:t>That </a:t>
            </a:r>
            <a:r>
              <a:rPr dirty="0" sz="1050" spc="5">
                <a:solidFill>
                  <a:srgbClr val="2E4E4E"/>
                </a:solidFill>
                <a:latin typeface="Liberation Sans"/>
                <a:cs typeface="Liberation Sans"/>
              </a:rPr>
              <a:t>Fails </a:t>
            </a:r>
            <a:r>
              <a:rPr dirty="0" sz="1050" spc="10">
                <a:solidFill>
                  <a:srgbClr val="2E4E4E"/>
                </a:solidFill>
                <a:latin typeface="Liberation Sans"/>
                <a:cs typeface="Liberation Sans"/>
              </a:rPr>
              <a:t>to</a:t>
            </a:r>
            <a:r>
              <a:rPr dirty="0" sz="1050" spc="-40">
                <a:solidFill>
                  <a:srgbClr val="2E4E4E"/>
                </a:solidFill>
                <a:latin typeface="Liberation Sans"/>
                <a:cs typeface="Liberation Sans"/>
              </a:rPr>
              <a:t> </a:t>
            </a:r>
            <a:r>
              <a:rPr dirty="0" sz="1050" spc="5">
                <a:solidFill>
                  <a:srgbClr val="2E4E4E"/>
                </a:solidFill>
                <a:latin typeface="Liberation Sans"/>
                <a:cs typeface="Liberation Sans"/>
              </a:rPr>
              <a:t>Exist</a:t>
            </a:r>
            <a:endParaRPr sz="1050">
              <a:latin typeface="Liberation Sans"/>
              <a:cs typeface="Liberation Sans"/>
            </a:endParaRPr>
          </a:p>
          <a:p>
            <a:pPr marL="88900">
              <a:lnSpc>
                <a:spcPts val="1105"/>
              </a:lnSpc>
              <a:spcBef>
                <a:spcPts val="350"/>
              </a:spcBef>
            </a:pPr>
            <a:r>
              <a:rPr dirty="0" sz="900">
                <a:latin typeface="Liberation Serif"/>
                <a:cs typeface="Liberation Serif"/>
              </a:rPr>
              <a:t>Evaluate </a:t>
            </a:r>
            <a:r>
              <a:rPr dirty="0" sz="1050" spc="-65">
                <a:latin typeface="DejaVu Sans"/>
                <a:cs typeface="DejaVu Sans"/>
              </a:rPr>
              <a:t>lim </a:t>
            </a:r>
            <a:r>
              <a:rPr dirty="0" sz="1050" spc="-30">
                <a:latin typeface="DejaVu Sans"/>
                <a:cs typeface="DejaVu Sans"/>
              </a:rPr>
              <a:t>sin(1/</a:t>
            </a:r>
            <a:r>
              <a:rPr dirty="0" sz="900" spc="-30" i="1">
                <a:latin typeface="Arial"/>
                <a:cs typeface="Arial"/>
              </a:rPr>
              <a:t>x</a:t>
            </a:r>
            <a:r>
              <a:rPr dirty="0" sz="1050" spc="-30">
                <a:latin typeface="DejaVu Sans"/>
                <a:cs typeface="DejaVu Sans"/>
              </a:rPr>
              <a:t>)</a:t>
            </a:r>
            <a:r>
              <a:rPr dirty="0" sz="1050" spc="-204">
                <a:latin typeface="DejaVu Sans"/>
                <a:cs typeface="DejaVu Sans"/>
              </a:rPr>
              <a:t> </a:t>
            </a:r>
            <a:r>
              <a:rPr dirty="0" sz="900">
                <a:latin typeface="Liberation Serif"/>
                <a:cs typeface="Liberation Serif"/>
              </a:rPr>
              <a:t>using a table of values.</a:t>
            </a:r>
            <a:endParaRPr sz="900">
              <a:latin typeface="Liberation Serif"/>
              <a:cs typeface="Liberation Serif"/>
            </a:endParaRPr>
          </a:p>
          <a:p>
            <a:pPr marL="516890">
              <a:lnSpc>
                <a:spcPts val="685"/>
              </a:lnSpc>
            </a:pPr>
            <a:r>
              <a:rPr dirty="0" sz="650" spc="10" i="1">
                <a:latin typeface="Arial"/>
                <a:cs typeface="Arial"/>
              </a:rPr>
              <a:t>x</a:t>
            </a:r>
            <a:r>
              <a:rPr dirty="0" sz="700" spc="10">
                <a:latin typeface="DejaVu Sans"/>
                <a:cs typeface="DejaVu Sans"/>
              </a:rPr>
              <a:t>→0</a:t>
            </a:r>
            <a:endParaRPr sz="700">
              <a:latin typeface="DejaVu Sans"/>
              <a:cs typeface="DejaVu Sans"/>
            </a:endParaRPr>
          </a:p>
          <a:p>
            <a:pPr marL="88900">
              <a:lnSpc>
                <a:spcPct val="100000"/>
              </a:lnSpc>
              <a:spcBef>
                <a:spcPts val="310"/>
              </a:spcBef>
            </a:pPr>
            <a:r>
              <a:rPr dirty="0" sz="900" b="1">
                <a:latin typeface="Liberation Serif"/>
                <a:cs typeface="Liberation Serif"/>
              </a:rPr>
              <a:t>Solution</a:t>
            </a:r>
            <a:endParaRPr sz="900">
              <a:latin typeface="Liberation Serif"/>
              <a:cs typeface="Liberation Serif"/>
            </a:endParaRPr>
          </a:p>
          <a:p>
            <a:pPr marL="88900">
              <a:lnSpc>
                <a:spcPct val="100000"/>
              </a:lnSpc>
              <a:spcBef>
                <a:spcPts val="275"/>
              </a:spcBef>
            </a:pPr>
            <a:r>
              <a:rPr dirty="0" sz="900" spc="-15">
                <a:latin typeface="Liberation Serif"/>
                <a:cs typeface="Liberation Serif"/>
              </a:rPr>
              <a:t>Table </a:t>
            </a:r>
            <a:r>
              <a:rPr dirty="0" sz="1050" spc="-110">
                <a:latin typeface="DejaVu Sans"/>
                <a:cs typeface="DejaVu Sans"/>
              </a:rPr>
              <a:t>2.2.3 </a:t>
            </a:r>
            <a:r>
              <a:rPr dirty="0" sz="900">
                <a:latin typeface="Liberation Serif"/>
                <a:cs typeface="Liberation Serif"/>
              </a:rPr>
              <a:t>lists values for the function </a:t>
            </a:r>
            <a:r>
              <a:rPr dirty="0" sz="1050" spc="-30">
                <a:latin typeface="DejaVu Sans"/>
                <a:cs typeface="DejaVu Sans"/>
              </a:rPr>
              <a:t>sin(1/</a:t>
            </a:r>
            <a:r>
              <a:rPr dirty="0" sz="900" spc="-30" i="1">
                <a:latin typeface="Arial"/>
                <a:cs typeface="Arial"/>
              </a:rPr>
              <a:t>x</a:t>
            </a:r>
            <a:r>
              <a:rPr dirty="0" sz="1050" spc="-30">
                <a:latin typeface="DejaVu Sans"/>
                <a:cs typeface="DejaVu Sans"/>
              </a:rPr>
              <a:t>) </a:t>
            </a:r>
            <a:r>
              <a:rPr dirty="0" sz="900">
                <a:latin typeface="Liberation Serif"/>
                <a:cs typeface="Liberation Serif"/>
              </a:rPr>
              <a:t>for the given values of</a:t>
            </a:r>
            <a:r>
              <a:rPr dirty="0" sz="900" spc="-45">
                <a:latin typeface="Liberation Serif"/>
                <a:cs typeface="Liberation Serif"/>
              </a:rPr>
              <a:t> </a:t>
            </a:r>
            <a:r>
              <a:rPr dirty="0" sz="900" spc="55" i="1">
                <a:latin typeface="Arial"/>
                <a:cs typeface="Arial"/>
              </a:rPr>
              <a:t>x</a:t>
            </a:r>
            <a:r>
              <a:rPr dirty="0" sz="900" spc="55">
                <a:latin typeface="Liberation Serif"/>
                <a:cs typeface="Liberation Serif"/>
              </a:rPr>
              <a:t>.</a:t>
            </a:r>
            <a:endParaRPr sz="900">
              <a:latin typeface="Liberation Serif"/>
              <a:cs typeface="Liberation Serif"/>
            </a:endParaRPr>
          </a:p>
          <a:p>
            <a:pPr algn="ctr" marL="12700">
              <a:lnSpc>
                <a:spcPct val="100000"/>
              </a:lnSpc>
              <a:spcBef>
                <a:spcPts val="165"/>
              </a:spcBef>
            </a:pPr>
            <a:r>
              <a:rPr dirty="0" sz="800" spc="-15" b="1" i="1">
                <a:latin typeface="Liberation Serif"/>
                <a:cs typeface="Liberation Serif"/>
              </a:rPr>
              <a:t>Table</a:t>
            </a:r>
            <a:r>
              <a:rPr dirty="0" sz="800" spc="-5" b="1" i="1">
                <a:latin typeface="Liberation Serif"/>
                <a:cs typeface="Liberation Serif"/>
              </a:rPr>
              <a:t> </a:t>
            </a:r>
            <a:r>
              <a:rPr dirty="0" sz="900" spc="-45">
                <a:latin typeface="Verdana"/>
                <a:cs typeface="Verdana"/>
              </a:rPr>
              <a:t>2.2.3</a:t>
            </a:r>
            <a:endParaRPr sz="900">
              <a:latin typeface="Verdana"/>
              <a:cs typeface="Verdana"/>
            </a:endParaRPr>
          </a:p>
        </p:txBody>
      </p:sp>
      <p:graphicFrame>
        <p:nvGraphicFramePr>
          <p:cNvPr id="16" name="object 16"/>
          <p:cNvGraphicFramePr>
            <a:graphicFrameLocks noGrp="1"/>
          </p:cNvGraphicFramePr>
          <p:nvPr/>
        </p:nvGraphicFramePr>
        <p:xfrm>
          <a:off x="857337" y="4662708"/>
          <a:ext cx="5832475" cy="1038860"/>
        </p:xfrm>
        <a:graphic>
          <a:graphicData uri="http://schemas.openxmlformats.org/drawingml/2006/table">
            <a:tbl>
              <a:tblPr firstRow="1" bandRow="1">
                <a:tableStyleId>{2D5ABB26-0587-4C30-8999-92F81FD0307C}</a:tableStyleId>
              </a:tblPr>
              <a:tblGrid>
                <a:gridCol w="1375410"/>
                <a:gridCol w="1638300"/>
                <a:gridCol w="1281430"/>
                <a:gridCol w="1536700"/>
              </a:tblGrid>
              <a:tr h="156845">
                <a:tc>
                  <a:txBody>
                    <a:bodyPr/>
                    <a:lstStyle/>
                    <a:p>
                      <a:pPr algn="ctr" marL="90805">
                        <a:lnSpc>
                          <a:spcPct val="100000"/>
                        </a:lnSpc>
                        <a:spcBef>
                          <a:spcPts val="125"/>
                        </a:spcBef>
                      </a:pPr>
                      <a:r>
                        <a:rPr dirty="0" sz="700" i="1">
                          <a:latin typeface="Arial"/>
                          <a:cs typeface="Arial"/>
                        </a:rPr>
                        <a:t>x</a:t>
                      </a:r>
                      <a:endParaRPr sz="700">
                        <a:latin typeface="Arial"/>
                        <a:cs typeface="Arial"/>
                      </a:endParaRPr>
                    </a:p>
                  </a:txBody>
                  <a:tcPr marL="0" marR="0" marB="0" marT="15875">
                    <a:lnB w="28575">
                      <a:solidFill>
                        <a:srgbClr val="DDDDDD"/>
                      </a:solidFill>
                      <a:prstDash val="solid"/>
                    </a:lnB>
                    <a:solidFill>
                      <a:srgbClr val="E4F5FE"/>
                    </a:solidFill>
                  </a:tcPr>
                </a:tc>
                <a:tc>
                  <a:txBody>
                    <a:bodyPr/>
                    <a:lstStyle/>
                    <a:p>
                      <a:pPr algn="ctr" marR="4445">
                        <a:lnSpc>
                          <a:spcPts val="994"/>
                        </a:lnSpc>
                      </a:pPr>
                      <a:r>
                        <a:rPr dirty="0" sz="800" spc="20">
                          <a:latin typeface="Verdana"/>
                          <a:cs typeface="Verdana"/>
                        </a:rPr>
                        <a:t>sin(1</a:t>
                      </a:r>
                      <a:r>
                        <a:rPr dirty="0" sz="850" spc="20">
                          <a:latin typeface="DejaVu Sans"/>
                          <a:cs typeface="DejaVu Sans"/>
                        </a:rPr>
                        <a:t>/</a:t>
                      </a:r>
                      <a:r>
                        <a:rPr dirty="0" sz="700" spc="20" i="1">
                          <a:latin typeface="Arial"/>
                          <a:cs typeface="Arial"/>
                        </a:rPr>
                        <a:t>x</a:t>
                      </a:r>
                      <a:r>
                        <a:rPr dirty="0" sz="800" spc="20">
                          <a:latin typeface="Verdana"/>
                          <a:cs typeface="Verdana"/>
                        </a:rPr>
                        <a:t>)</a:t>
                      </a:r>
                      <a:endParaRPr sz="800">
                        <a:latin typeface="Verdana"/>
                        <a:cs typeface="Verdana"/>
                      </a:endParaRPr>
                    </a:p>
                  </a:txBody>
                  <a:tcPr marL="0" marR="0" marB="0" marT="0">
                    <a:lnB w="28575">
                      <a:solidFill>
                        <a:srgbClr val="DDDDDD"/>
                      </a:solidFill>
                      <a:prstDash val="solid"/>
                    </a:lnB>
                    <a:solidFill>
                      <a:srgbClr val="E4F5FE"/>
                    </a:solidFill>
                  </a:tcPr>
                </a:tc>
                <a:tc>
                  <a:txBody>
                    <a:bodyPr/>
                    <a:lstStyle/>
                    <a:p>
                      <a:pPr algn="ctr" marR="2540">
                        <a:lnSpc>
                          <a:spcPct val="100000"/>
                        </a:lnSpc>
                        <a:spcBef>
                          <a:spcPts val="125"/>
                        </a:spcBef>
                      </a:pPr>
                      <a:r>
                        <a:rPr dirty="0" sz="700" i="1">
                          <a:latin typeface="Arial"/>
                          <a:cs typeface="Arial"/>
                        </a:rPr>
                        <a:t>x</a:t>
                      </a:r>
                      <a:endParaRPr sz="700">
                        <a:latin typeface="Arial"/>
                        <a:cs typeface="Arial"/>
                      </a:endParaRPr>
                    </a:p>
                  </a:txBody>
                  <a:tcPr marL="0" marR="0" marB="0" marT="15875">
                    <a:lnB w="12700">
                      <a:solidFill>
                        <a:srgbClr val="2FB3F5"/>
                      </a:solidFill>
                      <a:prstDash val="solid"/>
                    </a:lnB>
                    <a:solidFill>
                      <a:srgbClr val="E4F5FE"/>
                    </a:solidFill>
                  </a:tcPr>
                </a:tc>
                <a:tc>
                  <a:txBody>
                    <a:bodyPr/>
                    <a:lstStyle/>
                    <a:p>
                      <a:pPr algn="ctr" marL="81915">
                        <a:lnSpc>
                          <a:spcPts val="994"/>
                        </a:lnSpc>
                      </a:pPr>
                      <a:r>
                        <a:rPr dirty="0" sz="800" spc="20">
                          <a:latin typeface="Verdana"/>
                          <a:cs typeface="Verdana"/>
                        </a:rPr>
                        <a:t>sin(1</a:t>
                      </a:r>
                      <a:r>
                        <a:rPr dirty="0" sz="850" spc="20">
                          <a:latin typeface="DejaVu Sans"/>
                          <a:cs typeface="DejaVu Sans"/>
                        </a:rPr>
                        <a:t>/</a:t>
                      </a:r>
                      <a:r>
                        <a:rPr dirty="0" sz="700" spc="20" i="1">
                          <a:latin typeface="Arial"/>
                          <a:cs typeface="Arial"/>
                        </a:rPr>
                        <a:t>x</a:t>
                      </a:r>
                      <a:r>
                        <a:rPr dirty="0" sz="800" spc="20">
                          <a:latin typeface="Verdana"/>
                          <a:cs typeface="Verdana"/>
                        </a:rPr>
                        <a:t>)</a:t>
                      </a:r>
                      <a:endParaRPr sz="800">
                        <a:latin typeface="Verdana"/>
                        <a:cs typeface="Verdana"/>
                      </a:endParaRPr>
                    </a:p>
                  </a:txBody>
                  <a:tcPr marL="0" marR="0" marB="0" marT="0">
                    <a:lnB w="12700">
                      <a:solidFill>
                        <a:srgbClr val="2FB3F5"/>
                      </a:solidFill>
                      <a:prstDash val="solid"/>
                    </a:lnB>
                    <a:solidFill>
                      <a:srgbClr val="E4F5FE"/>
                    </a:solidFill>
                  </a:tcPr>
                </a:tc>
              </a:tr>
              <a:tr h="156845">
                <a:tc>
                  <a:txBody>
                    <a:bodyPr/>
                    <a:lstStyle/>
                    <a:p>
                      <a:pPr algn="ctr" marL="90170">
                        <a:lnSpc>
                          <a:spcPct val="100000"/>
                        </a:lnSpc>
                        <a:spcBef>
                          <a:spcPts val="235"/>
                        </a:spcBef>
                      </a:pPr>
                      <a:r>
                        <a:rPr dirty="0" sz="700" spc="10">
                          <a:latin typeface="Liberation Serif"/>
                          <a:cs typeface="Liberation Serif"/>
                        </a:rPr>
                        <a:t>-0.1</a:t>
                      </a:r>
                      <a:endParaRPr sz="700">
                        <a:latin typeface="Liberation Serif"/>
                        <a:cs typeface="Liberation Serif"/>
                      </a:endParaRPr>
                    </a:p>
                  </a:txBody>
                  <a:tcPr marL="0" marR="0" marB="0" marT="29845">
                    <a:lnT w="28575">
                      <a:solidFill>
                        <a:srgbClr val="DDDDDD"/>
                      </a:solidFill>
                      <a:prstDash val="solid"/>
                    </a:lnT>
                    <a:solidFill>
                      <a:srgbClr val="FFFFFF"/>
                    </a:solidFill>
                  </a:tcPr>
                </a:tc>
                <a:tc>
                  <a:txBody>
                    <a:bodyPr/>
                    <a:lstStyle/>
                    <a:p>
                      <a:pPr algn="ctr">
                        <a:lnSpc>
                          <a:spcPct val="100000"/>
                        </a:lnSpc>
                        <a:spcBef>
                          <a:spcPts val="160"/>
                        </a:spcBef>
                      </a:pPr>
                      <a:r>
                        <a:rPr dirty="0" sz="700" spc="5">
                          <a:latin typeface="Liberation Serif"/>
                          <a:cs typeface="Liberation Serif"/>
                        </a:rPr>
                        <a:t>0.544021110889</a:t>
                      </a:r>
                      <a:endParaRPr sz="700">
                        <a:latin typeface="Liberation Serif"/>
                        <a:cs typeface="Liberation Serif"/>
                      </a:endParaRPr>
                    </a:p>
                  </a:txBody>
                  <a:tcPr marL="0" marR="0" marB="0" marT="20320">
                    <a:lnT w="28575">
                      <a:solidFill>
                        <a:srgbClr val="DDDDDD"/>
                      </a:solidFill>
                      <a:prstDash val="solid"/>
                    </a:lnT>
                    <a:solidFill>
                      <a:srgbClr val="FFFFFF"/>
                    </a:solidFill>
                  </a:tcPr>
                </a:tc>
                <a:tc>
                  <a:txBody>
                    <a:bodyPr/>
                    <a:lstStyle/>
                    <a:p>
                      <a:pPr algn="ctr" marR="3175">
                        <a:lnSpc>
                          <a:spcPct val="100000"/>
                        </a:lnSpc>
                        <a:spcBef>
                          <a:spcPts val="160"/>
                        </a:spcBef>
                      </a:pPr>
                      <a:r>
                        <a:rPr dirty="0" sz="700" spc="10">
                          <a:latin typeface="Liberation Serif"/>
                          <a:cs typeface="Liberation Serif"/>
                        </a:rPr>
                        <a:t>0.1</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ctr" marL="86360">
                        <a:lnSpc>
                          <a:spcPct val="100000"/>
                        </a:lnSpc>
                        <a:spcBef>
                          <a:spcPts val="160"/>
                        </a:spcBef>
                      </a:pPr>
                      <a:r>
                        <a:rPr dirty="0" sz="700" spc="10">
                          <a:latin typeface="Liberation Serif"/>
                          <a:cs typeface="Liberation Serif"/>
                        </a:rPr>
                        <a:t>−0.544021110889</a:t>
                      </a:r>
                      <a:endParaRPr sz="700">
                        <a:latin typeface="Liberation Serif"/>
                        <a:cs typeface="Liberation Serif"/>
                      </a:endParaRPr>
                    </a:p>
                  </a:txBody>
                  <a:tcPr marL="0" marR="0" marB="0" marT="20320">
                    <a:lnT w="12700">
                      <a:solidFill>
                        <a:srgbClr val="2FB3F5"/>
                      </a:solidFill>
                      <a:prstDash val="solid"/>
                    </a:lnT>
                    <a:solidFill>
                      <a:srgbClr val="FFFFFF"/>
                    </a:solidFill>
                  </a:tcPr>
                </a:tc>
              </a:tr>
              <a:tr h="142875">
                <a:tc>
                  <a:txBody>
                    <a:bodyPr/>
                    <a:lstStyle/>
                    <a:p>
                      <a:pPr algn="ctr" marL="89535">
                        <a:lnSpc>
                          <a:spcPct val="100000"/>
                        </a:lnSpc>
                        <a:spcBef>
                          <a:spcPts val="125"/>
                        </a:spcBef>
                      </a:pPr>
                      <a:r>
                        <a:rPr dirty="0" sz="700" spc="10">
                          <a:latin typeface="Liberation Serif"/>
                          <a:cs typeface="Liberation Serif"/>
                        </a:rPr>
                        <a:t>-0.01</a:t>
                      </a:r>
                      <a:endParaRPr sz="700">
                        <a:latin typeface="Liberation Serif"/>
                        <a:cs typeface="Liberation Serif"/>
                      </a:endParaRPr>
                    </a:p>
                  </a:txBody>
                  <a:tcPr marL="0" marR="0" marB="0" marT="15875">
                    <a:solidFill>
                      <a:srgbClr val="EFEFEF"/>
                    </a:solidFill>
                  </a:tcPr>
                </a:tc>
                <a:tc>
                  <a:txBody>
                    <a:bodyPr/>
                    <a:lstStyle/>
                    <a:p>
                      <a:pPr algn="ctr">
                        <a:lnSpc>
                          <a:spcPct val="100000"/>
                        </a:lnSpc>
                        <a:spcBef>
                          <a:spcPts val="125"/>
                        </a:spcBef>
                      </a:pPr>
                      <a:r>
                        <a:rPr dirty="0" sz="700" spc="5">
                          <a:latin typeface="Liberation Serif"/>
                          <a:cs typeface="Liberation Serif"/>
                        </a:rPr>
                        <a:t>0.50636564111</a:t>
                      </a:r>
                      <a:endParaRPr sz="700">
                        <a:latin typeface="Liberation Serif"/>
                        <a:cs typeface="Liberation Serif"/>
                      </a:endParaRPr>
                    </a:p>
                  </a:txBody>
                  <a:tcPr marL="0" marR="0" marB="0" marT="15875">
                    <a:solidFill>
                      <a:srgbClr val="EFEFEF"/>
                    </a:solidFill>
                  </a:tcPr>
                </a:tc>
                <a:tc>
                  <a:txBody>
                    <a:bodyPr/>
                    <a:lstStyle/>
                    <a:p>
                      <a:pPr algn="ctr" marR="3175">
                        <a:lnSpc>
                          <a:spcPct val="100000"/>
                        </a:lnSpc>
                        <a:spcBef>
                          <a:spcPts val="125"/>
                        </a:spcBef>
                      </a:pPr>
                      <a:r>
                        <a:rPr dirty="0" sz="700" spc="10">
                          <a:latin typeface="Liberation Serif"/>
                          <a:cs typeface="Liberation Serif"/>
                        </a:rPr>
                        <a:t>0.01</a:t>
                      </a:r>
                      <a:endParaRPr sz="700">
                        <a:latin typeface="Liberation Serif"/>
                        <a:cs typeface="Liberation Serif"/>
                      </a:endParaRPr>
                    </a:p>
                  </a:txBody>
                  <a:tcPr marL="0" marR="0" marB="0" marT="15875">
                    <a:solidFill>
                      <a:srgbClr val="EFEFEF"/>
                    </a:solidFill>
                  </a:tcPr>
                </a:tc>
                <a:tc>
                  <a:txBody>
                    <a:bodyPr/>
                    <a:lstStyle/>
                    <a:p>
                      <a:pPr algn="ctr" marL="86360">
                        <a:lnSpc>
                          <a:spcPct val="100000"/>
                        </a:lnSpc>
                        <a:spcBef>
                          <a:spcPts val="125"/>
                        </a:spcBef>
                      </a:pPr>
                      <a:r>
                        <a:rPr dirty="0" sz="700" spc="5">
                          <a:latin typeface="Liberation Serif"/>
                          <a:cs typeface="Liberation Serif"/>
                        </a:rPr>
                        <a:t>−0.50636564111</a:t>
                      </a:r>
                      <a:endParaRPr sz="700">
                        <a:latin typeface="Liberation Serif"/>
                        <a:cs typeface="Liberation Serif"/>
                      </a:endParaRPr>
                    </a:p>
                  </a:txBody>
                  <a:tcPr marL="0" marR="0" marB="0" marT="15875">
                    <a:solidFill>
                      <a:srgbClr val="EFEFEF"/>
                    </a:solidFill>
                  </a:tcPr>
                </a:tc>
              </a:tr>
              <a:tr h="142875">
                <a:tc>
                  <a:txBody>
                    <a:bodyPr/>
                    <a:lstStyle/>
                    <a:p>
                      <a:pPr marL="612775">
                        <a:lnSpc>
                          <a:spcPct val="100000"/>
                        </a:lnSpc>
                        <a:spcBef>
                          <a:spcPts val="125"/>
                        </a:spcBef>
                      </a:pPr>
                      <a:r>
                        <a:rPr dirty="0" sz="700" spc="10">
                          <a:latin typeface="Liberation Serif"/>
                          <a:cs typeface="Liberation Serif"/>
                        </a:rPr>
                        <a:t>-0.001</a:t>
                      </a:r>
                      <a:endParaRPr sz="700">
                        <a:latin typeface="Liberation Serif"/>
                        <a:cs typeface="Liberation Serif"/>
                      </a:endParaRPr>
                    </a:p>
                  </a:txBody>
                  <a:tcPr marL="0" marR="0" marB="0" marT="15875">
                    <a:solidFill>
                      <a:srgbClr val="FFFFFF"/>
                    </a:solidFill>
                  </a:tcPr>
                </a:tc>
                <a:tc>
                  <a:txBody>
                    <a:bodyPr/>
                    <a:lstStyle/>
                    <a:p>
                      <a:pPr algn="ctr">
                        <a:lnSpc>
                          <a:spcPct val="100000"/>
                        </a:lnSpc>
                        <a:spcBef>
                          <a:spcPts val="125"/>
                        </a:spcBef>
                      </a:pPr>
                      <a:r>
                        <a:rPr dirty="0" sz="700" spc="10">
                          <a:latin typeface="Liberation Serif"/>
                          <a:cs typeface="Liberation Serif"/>
                        </a:rPr>
                        <a:t>−0.8268795405312</a:t>
                      </a:r>
                      <a:endParaRPr sz="700">
                        <a:latin typeface="Liberation Serif"/>
                        <a:cs typeface="Liberation Serif"/>
                      </a:endParaRPr>
                    </a:p>
                  </a:txBody>
                  <a:tcPr marL="0" marR="0" marB="0" marT="15875">
                    <a:solidFill>
                      <a:srgbClr val="FFFFFF"/>
                    </a:solidFill>
                  </a:tcPr>
                </a:tc>
                <a:tc>
                  <a:txBody>
                    <a:bodyPr/>
                    <a:lstStyle/>
                    <a:p>
                      <a:pPr algn="ctr" marR="3175">
                        <a:lnSpc>
                          <a:spcPct val="100000"/>
                        </a:lnSpc>
                        <a:spcBef>
                          <a:spcPts val="125"/>
                        </a:spcBef>
                      </a:pPr>
                      <a:r>
                        <a:rPr dirty="0" sz="700" spc="10">
                          <a:latin typeface="Liberation Serif"/>
                          <a:cs typeface="Liberation Serif"/>
                        </a:rPr>
                        <a:t>0.001</a:t>
                      </a:r>
                      <a:endParaRPr sz="700">
                        <a:latin typeface="Liberation Serif"/>
                        <a:cs typeface="Liberation Serif"/>
                      </a:endParaRPr>
                    </a:p>
                  </a:txBody>
                  <a:tcPr marL="0" marR="0" marB="0" marT="15875">
                    <a:solidFill>
                      <a:srgbClr val="FFFFFF"/>
                    </a:solidFill>
                  </a:tcPr>
                </a:tc>
                <a:tc>
                  <a:txBody>
                    <a:bodyPr/>
                    <a:lstStyle/>
                    <a:p>
                      <a:pPr algn="ctr" marL="86360">
                        <a:lnSpc>
                          <a:spcPct val="100000"/>
                        </a:lnSpc>
                        <a:spcBef>
                          <a:spcPts val="125"/>
                        </a:spcBef>
                      </a:pPr>
                      <a:r>
                        <a:rPr dirty="0" sz="700" spc="10">
                          <a:latin typeface="Liberation Serif"/>
                          <a:cs typeface="Liberation Serif"/>
                        </a:rPr>
                        <a:t>0.8268795405312</a:t>
                      </a:r>
                      <a:endParaRPr sz="700">
                        <a:latin typeface="Liberation Serif"/>
                        <a:cs typeface="Liberation Serif"/>
                      </a:endParaRPr>
                    </a:p>
                  </a:txBody>
                  <a:tcPr marL="0" marR="0" marB="0" marT="15875">
                    <a:solidFill>
                      <a:srgbClr val="FFFFFF"/>
                    </a:solidFill>
                  </a:tcPr>
                </a:tc>
              </a:tr>
              <a:tr h="142875">
                <a:tc>
                  <a:txBody>
                    <a:bodyPr/>
                    <a:lstStyle/>
                    <a:p>
                      <a:pPr marL="589915">
                        <a:lnSpc>
                          <a:spcPct val="100000"/>
                        </a:lnSpc>
                        <a:spcBef>
                          <a:spcPts val="125"/>
                        </a:spcBef>
                      </a:pPr>
                      <a:r>
                        <a:rPr dirty="0" sz="700" spc="10">
                          <a:latin typeface="Liberation Serif"/>
                          <a:cs typeface="Liberation Serif"/>
                        </a:rPr>
                        <a:t>-0.0001</a:t>
                      </a:r>
                      <a:endParaRPr sz="700">
                        <a:latin typeface="Liberation Serif"/>
                        <a:cs typeface="Liberation Serif"/>
                      </a:endParaRPr>
                    </a:p>
                  </a:txBody>
                  <a:tcPr marL="0" marR="0" marB="0" marT="15875">
                    <a:solidFill>
                      <a:srgbClr val="EFEFEF"/>
                    </a:solidFill>
                  </a:tcPr>
                </a:tc>
                <a:tc>
                  <a:txBody>
                    <a:bodyPr/>
                    <a:lstStyle/>
                    <a:p>
                      <a:pPr algn="ctr">
                        <a:lnSpc>
                          <a:spcPct val="100000"/>
                        </a:lnSpc>
                        <a:spcBef>
                          <a:spcPts val="125"/>
                        </a:spcBef>
                      </a:pPr>
                      <a:r>
                        <a:rPr dirty="0" sz="700" spc="10">
                          <a:latin typeface="Liberation Serif"/>
                          <a:cs typeface="Liberation Serif"/>
                        </a:rPr>
                        <a:t>0.305614388888</a:t>
                      </a:r>
                      <a:endParaRPr sz="700">
                        <a:latin typeface="Liberation Serif"/>
                        <a:cs typeface="Liberation Serif"/>
                      </a:endParaRPr>
                    </a:p>
                  </a:txBody>
                  <a:tcPr marL="0" marR="0" marB="0" marT="15875">
                    <a:solidFill>
                      <a:srgbClr val="EFEFEF"/>
                    </a:solidFill>
                  </a:tcPr>
                </a:tc>
                <a:tc>
                  <a:txBody>
                    <a:bodyPr/>
                    <a:lstStyle/>
                    <a:p>
                      <a:pPr algn="ctr" marR="3175">
                        <a:lnSpc>
                          <a:spcPct val="100000"/>
                        </a:lnSpc>
                        <a:spcBef>
                          <a:spcPts val="125"/>
                        </a:spcBef>
                      </a:pPr>
                      <a:r>
                        <a:rPr dirty="0" sz="700" spc="10">
                          <a:latin typeface="Liberation Serif"/>
                          <a:cs typeface="Liberation Serif"/>
                        </a:rPr>
                        <a:t>0.0001</a:t>
                      </a:r>
                      <a:endParaRPr sz="700">
                        <a:latin typeface="Liberation Serif"/>
                        <a:cs typeface="Liberation Serif"/>
                      </a:endParaRPr>
                    </a:p>
                  </a:txBody>
                  <a:tcPr marL="0" marR="0" marB="0" marT="15875">
                    <a:solidFill>
                      <a:srgbClr val="EFEFEF"/>
                    </a:solidFill>
                  </a:tcPr>
                </a:tc>
                <a:tc>
                  <a:txBody>
                    <a:bodyPr/>
                    <a:lstStyle/>
                    <a:p>
                      <a:pPr algn="ctr" marL="86360">
                        <a:lnSpc>
                          <a:spcPct val="100000"/>
                        </a:lnSpc>
                        <a:spcBef>
                          <a:spcPts val="125"/>
                        </a:spcBef>
                      </a:pPr>
                      <a:r>
                        <a:rPr dirty="0" sz="700" spc="10">
                          <a:latin typeface="Liberation Serif"/>
                          <a:cs typeface="Liberation Serif"/>
                        </a:rPr>
                        <a:t>−0.305614388888</a:t>
                      </a:r>
                      <a:endParaRPr sz="700">
                        <a:latin typeface="Liberation Serif"/>
                        <a:cs typeface="Liberation Serif"/>
                      </a:endParaRPr>
                    </a:p>
                  </a:txBody>
                  <a:tcPr marL="0" marR="0" marB="0" marT="15875">
                    <a:solidFill>
                      <a:srgbClr val="EFEFEF"/>
                    </a:solidFill>
                  </a:tcPr>
                </a:tc>
              </a:tr>
              <a:tr h="142875">
                <a:tc>
                  <a:txBody>
                    <a:bodyPr/>
                    <a:lstStyle/>
                    <a:p>
                      <a:pPr marL="566420">
                        <a:lnSpc>
                          <a:spcPct val="100000"/>
                        </a:lnSpc>
                        <a:spcBef>
                          <a:spcPts val="125"/>
                        </a:spcBef>
                      </a:pPr>
                      <a:r>
                        <a:rPr dirty="0" sz="700" spc="10">
                          <a:latin typeface="Liberation Serif"/>
                          <a:cs typeface="Liberation Serif"/>
                        </a:rPr>
                        <a:t>-0.00001</a:t>
                      </a:r>
                      <a:endParaRPr sz="700">
                        <a:latin typeface="Liberation Serif"/>
                        <a:cs typeface="Liberation Serif"/>
                      </a:endParaRPr>
                    </a:p>
                  </a:txBody>
                  <a:tcPr marL="0" marR="0" marB="0" marT="15875">
                    <a:solidFill>
                      <a:srgbClr val="FFFFFF"/>
                    </a:solidFill>
                  </a:tcPr>
                </a:tc>
                <a:tc>
                  <a:txBody>
                    <a:bodyPr/>
                    <a:lstStyle/>
                    <a:p>
                      <a:pPr algn="ctr">
                        <a:lnSpc>
                          <a:spcPct val="100000"/>
                        </a:lnSpc>
                        <a:spcBef>
                          <a:spcPts val="125"/>
                        </a:spcBef>
                      </a:pPr>
                      <a:r>
                        <a:rPr dirty="0" sz="700" spc="10">
                          <a:latin typeface="Liberation Serif"/>
                          <a:cs typeface="Liberation Serif"/>
                        </a:rPr>
                        <a:t>−0.035748797987</a:t>
                      </a:r>
                      <a:endParaRPr sz="700">
                        <a:latin typeface="Liberation Serif"/>
                        <a:cs typeface="Liberation Serif"/>
                      </a:endParaRPr>
                    </a:p>
                  </a:txBody>
                  <a:tcPr marL="0" marR="0" marB="0" marT="15875">
                    <a:solidFill>
                      <a:srgbClr val="FFFFFF"/>
                    </a:solidFill>
                  </a:tcPr>
                </a:tc>
                <a:tc>
                  <a:txBody>
                    <a:bodyPr/>
                    <a:lstStyle/>
                    <a:p>
                      <a:pPr algn="ctr" marR="3175">
                        <a:lnSpc>
                          <a:spcPct val="100000"/>
                        </a:lnSpc>
                        <a:spcBef>
                          <a:spcPts val="125"/>
                        </a:spcBef>
                      </a:pPr>
                      <a:r>
                        <a:rPr dirty="0" sz="700" spc="10">
                          <a:latin typeface="Liberation Serif"/>
                          <a:cs typeface="Liberation Serif"/>
                        </a:rPr>
                        <a:t>0.00001</a:t>
                      </a:r>
                      <a:endParaRPr sz="700">
                        <a:latin typeface="Liberation Serif"/>
                        <a:cs typeface="Liberation Serif"/>
                      </a:endParaRPr>
                    </a:p>
                  </a:txBody>
                  <a:tcPr marL="0" marR="0" marB="0" marT="15875">
                    <a:solidFill>
                      <a:srgbClr val="FFFFFF"/>
                    </a:solidFill>
                  </a:tcPr>
                </a:tc>
                <a:tc>
                  <a:txBody>
                    <a:bodyPr/>
                    <a:lstStyle/>
                    <a:p>
                      <a:pPr algn="ctr" marL="86995">
                        <a:lnSpc>
                          <a:spcPct val="100000"/>
                        </a:lnSpc>
                        <a:spcBef>
                          <a:spcPts val="125"/>
                        </a:spcBef>
                      </a:pPr>
                      <a:r>
                        <a:rPr dirty="0" sz="700" spc="10">
                          <a:latin typeface="Liberation Serif"/>
                          <a:cs typeface="Liberation Serif"/>
                        </a:rPr>
                        <a:t>0.035748797987</a:t>
                      </a:r>
                      <a:endParaRPr sz="700">
                        <a:latin typeface="Liberation Serif"/>
                        <a:cs typeface="Liberation Serif"/>
                      </a:endParaRPr>
                    </a:p>
                  </a:txBody>
                  <a:tcPr marL="0" marR="0" marB="0" marT="15875">
                    <a:solidFill>
                      <a:srgbClr val="FFFFFF"/>
                    </a:solidFill>
                  </a:tcPr>
                </a:tc>
              </a:tr>
              <a:tr h="147320">
                <a:tc>
                  <a:txBody>
                    <a:bodyPr/>
                    <a:lstStyle/>
                    <a:p>
                      <a:pPr marL="543560">
                        <a:lnSpc>
                          <a:spcPct val="100000"/>
                        </a:lnSpc>
                        <a:spcBef>
                          <a:spcPts val="125"/>
                        </a:spcBef>
                      </a:pPr>
                      <a:r>
                        <a:rPr dirty="0" sz="700" spc="10">
                          <a:latin typeface="Liberation Serif"/>
                          <a:cs typeface="Liberation Serif"/>
                        </a:rPr>
                        <a:t>-0.000001</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ctr">
                        <a:lnSpc>
                          <a:spcPct val="100000"/>
                        </a:lnSpc>
                        <a:spcBef>
                          <a:spcPts val="125"/>
                        </a:spcBef>
                      </a:pPr>
                      <a:r>
                        <a:rPr dirty="0" sz="700" spc="10">
                          <a:latin typeface="Liberation Serif"/>
                          <a:cs typeface="Liberation Serif"/>
                        </a:rPr>
                        <a:t>0.349993504187</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ctr" marR="3175">
                        <a:lnSpc>
                          <a:spcPct val="100000"/>
                        </a:lnSpc>
                        <a:spcBef>
                          <a:spcPts val="125"/>
                        </a:spcBef>
                      </a:pPr>
                      <a:r>
                        <a:rPr dirty="0" sz="700" spc="10">
                          <a:latin typeface="Liberation Serif"/>
                          <a:cs typeface="Liberation Serif"/>
                        </a:rPr>
                        <a:t>0.000001</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ctr" marL="86360">
                        <a:lnSpc>
                          <a:spcPct val="100000"/>
                        </a:lnSpc>
                        <a:spcBef>
                          <a:spcPts val="125"/>
                        </a:spcBef>
                      </a:pPr>
                      <a:r>
                        <a:rPr dirty="0" sz="700" spc="10">
                          <a:latin typeface="Liberation Serif"/>
                          <a:cs typeface="Liberation Serif"/>
                        </a:rPr>
                        <a:t>−0.349993504187</a:t>
                      </a:r>
                      <a:endParaRPr sz="700">
                        <a:latin typeface="Liberation Serif"/>
                        <a:cs typeface="Liberation Serif"/>
                      </a:endParaRPr>
                    </a:p>
                  </a:txBody>
                  <a:tcPr marL="0" marR="0" marB="0" marT="15875">
                    <a:lnB w="12700">
                      <a:solidFill>
                        <a:srgbClr val="DDDDDD"/>
                      </a:solidFill>
                      <a:prstDash val="solid"/>
                    </a:lnB>
                    <a:solidFill>
                      <a:srgbClr val="EFEFEF"/>
                    </a:solidFill>
                  </a:tcPr>
                </a:tc>
              </a:tr>
            </a:tbl>
          </a:graphicData>
        </a:graphic>
      </p:graphicFrame>
      <p:sp>
        <p:nvSpPr>
          <p:cNvPr id="17" name="object 17"/>
          <p:cNvSpPr/>
          <p:nvPr/>
        </p:nvSpPr>
        <p:spPr>
          <a:xfrm>
            <a:off x="2992029" y="6420970"/>
            <a:ext cx="86360" cy="0"/>
          </a:xfrm>
          <a:custGeom>
            <a:avLst/>
            <a:gdLst/>
            <a:ahLst/>
            <a:cxnLst/>
            <a:rect l="l" t="t" r="r" b="b"/>
            <a:pathLst>
              <a:path w="86360" h="0">
                <a:moveTo>
                  <a:pt x="0" y="0"/>
                </a:moveTo>
                <a:lnTo>
                  <a:pt x="85768" y="0"/>
                </a:lnTo>
              </a:path>
            </a:pathLst>
          </a:custGeom>
          <a:ln w="9529">
            <a:solidFill>
              <a:srgbClr val="000000"/>
            </a:solidFill>
          </a:ln>
        </p:spPr>
        <p:txBody>
          <a:bodyPr wrap="square" lIns="0" tIns="0" rIns="0" bIns="0" rtlCol="0"/>
          <a:lstStyle/>
          <a:p/>
        </p:txBody>
      </p:sp>
      <p:sp>
        <p:nvSpPr>
          <p:cNvPr id="18" name="object 18"/>
          <p:cNvSpPr/>
          <p:nvPr/>
        </p:nvSpPr>
        <p:spPr>
          <a:xfrm>
            <a:off x="3163567" y="6420970"/>
            <a:ext cx="153035" cy="0"/>
          </a:xfrm>
          <a:custGeom>
            <a:avLst/>
            <a:gdLst/>
            <a:ahLst/>
            <a:cxnLst/>
            <a:rect l="l" t="t" r="r" b="b"/>
            <a:pathLst>
              <a:path w="153035" h="0">
                <a:moveTo>
                  <a:pt x="0" y="0"/>
                </a:moveTo>
                <a:lnTo>
                  <a:pt x="152478" y="0"/>
                </a:lnTo>
              </a:path>
            </a:pathLst>
          </a:custGeom>
          <a:ln w="9529">
            <a:solidFill>
              <a:srgbClr val="000000"/>
            </a:solidFill>
          </a:ln>
        </p:spPr>
        <p:txBody>
          <a:bodyPr wrap="square" lIns="0" tIns="0" rIns="0" bIns="0" rtlCol="0"/>
          <a:lstStyle/>
          <a:p/>
        </p:txBody>
      </p:sp>
      <p:sp>
        <p:nvSpPr>
          <p:cNvPr id="19" name="object 19"/>
          <p:cNvSpPr/>
          <p:nvPr/>
        </p:nvSpPr>
        <p:spPr>
          <a:xfrm>
            <a:off x="3401814" y="6420970"/>
            <a:ext cx="153035" cy="0"/>
          </a:xfrm>
          <a:custGeom>
            <a:avLst/>
            <a:gdLst/>
            <a:ahLst/>
            <a:cxnLst/>
            <a:rect l="l" t="t" r="r" b="b"/>
            <a:pathLst>
              <a:path w="153035" h="0">
                <a:moveTo>
                  <a:pt x="0" y="0"/>
                </a:moveTo>
                <a:lnTo>
                  <a:pt x="152478" y="0"/>
                </a:lnTo>
              </a:path>
            </a:pathLst>
          </a:custGeom>
          <a:ln w="9529">
            <a:solidFill>
              <a:srgbClr val="000000"/>
            </a:solidFill>
          </a:ln>
        </p:spPr>
        <p:txBody>
          <a:bodyPr wrap="square" lIns="0" tIns="0" rIns="0" bIns="0" rtlCol="0"/>
          <a:lstStyle/>
          <a:p/>
        </p:txBody>
      </p:sp>
      <p:sp>
        <p:nvSpPr>
          <p:cNvPr id="20" name="object 20"/>
          <p:cNvSpPr/>
          <p:nvPr/>
        </p:nvSpPr>
        <p:spPr>
          <a:xfrm>
            <a:off x="3640061" y="6420970"/>
            <a:ext cx="153035" cy="0"/>
          </a:xfrm>
          <a:custGeom>
            <a:avLst/>
            <a:gdLst/>
            <a:ahLst/>
            <a:cxnLst/>
            <a:rect l="l" t="t" r="r" b="b"/>
            <a:pathLst>
              <a:path w="153035" h="0">
                <a:moveTo>
                  <a:pt x="0" y="0"/>
                </a:moveTo>
                <a:lnTo>
                  <a:pt x="152478" y="0"/>
                </a:lnTo>
              </a:path>
            </a:pathLst>
          </a:custGeom>
          <a:ln w="9529">
            <a:solidFill>
              <a:srgbClr val="000000"/>
            </a:solidFill>
          </a:ln>
        </p:spPr>
        <p:txBody>
          <a:bodyPr wrap="square" lIns="0" tIns="0" rIns="0" bIns="0" rtlCol="0"/>
          <a:lstStyle/>
          <a:p/>
        </p:txBody>
      </p:sp>
      <p:sp>
        <p:nvSpPr>
          <p:cNvPr id="21" name="object 21"/>
          <p:cNvSpPr/>
          <p:nvPr/>
        </p:nvSpPr>
        <p:spPr>
          <a:xfrm>
            <a:off x="3878308" y="6420970"/>
            <a:ext cx="143510" cy="0"/>
          </a:xfrm>
          <a:custGeom>
            <a:avLst/>
            <a:gdLst/>
            <a:ahLst/>
            <a:cxnLst/>
            <a:rect l="l" t="t" r="r" b="b"/>
            <a:pathLst>
              <a:path w="143510" h="0">
                <a:moveTo>
                  <a:pt x="0" y="0"/>
                </a:moveTo>
                <a:lnTo>
                  <a:pt x="142948" y="0"/>
                </a:lnTo>
              </a:path>
            </a:pathLst>
          </a:custGeom>
          <a:ln w="9529">
            <a:solidFill>
              <a:srgbClr val="000000"/>
            </a:solidFill>
          </a:ln>
        </p:spPr>
        <p:txBody>
          <a:bodyPr wrap="square" lIns="0" tIns="0" rIns="0" bIns="0" rtlCol="0"/>
          <a:lstStyle/>
          <a:p/>
        </p:txBody>
      </p:sp>
      <p:sp>
        <p:nvSpPr>
          <p:cNvPr id="22" name="object 22"/>
          <p:cNvSpPr txBox="1"/>
          <p:nvPr/>
        </p:nvSpPr>
        <p:spPr>
          <a:xfrm>
            <a:off x="2989755" y="6223774"/>
            <a:ext cx="1273175" cy="184150"/>
          </a:xfrm>
          <a:prstGeom prst="rect">
            <a:avLst/>
          </a:prstGeom>
        </p:spPr>
        <p:txBody>
          <a:bodyPr wrap="square" lIns="0" tIns="11430" rIns="0" bIns="0" rtlCol="0" vert="horz">
            <a:spAutoFit/>
          </a:bodyPr>
          <a:lstStyle/>
          <a:p>
            <a:pPr marL="12700">
              <a:lnSpc>
                <a:spcPct val="100000"/>
              </a:lnSpc>
              <a:spcBef>
                <a:spcPts val="90"/>
              </a:spcBef>
            </a:pPr>
            <a:r>
              <a:rPr dirty="0" sz="1050" spc="-175">
                <a:latin typeface="DejaVu Sans"/>
                <a:cs typeface="DejaVu Sans"/>
              </a:rPr>
              <a:t>2 </a:t>
            </a:r>
            <a:r>
              <a:rPr dirty="0" baseline="-37037" sz="1575" spc="-89">
                <a:latin typeface="DejaVu Sans"/>
                <a:cs typeface="DejaVu Sans"/>
              </a:rPr>
              <a:t>, </a:t>
            </a:r>
            <a:r>
              <a:rPr dirty="0" sz="1050" spc="-175">
                <a:latin typeface="DejaVu Sans"/>
                <a:cs typeface="DejaVu Sans"/>
              </a:rPr>
              <a:t>2 </a:t>
            </a:r>
            <a:r>
              <a:rPr dirty="0" baseline="-37037" sz="1575" spc="-89">
                <a:latin typeface="DejaVu Sans"/>
                <a:cs typeface="DejaVu Sans"/>
              </a:rPr>
              <a:t>, </a:t>
            </a:r>
            <a:r>
              <a:rPr dirty="0" sz="1050" spc="-175">
                <a:latin typeface="DejaVu Sans"/>
                <a:cs typeface="DejaVu Sans"/>
              </a:rPr>
              <a:t>2 </a:t>
            </a:r>
            <a:r>
              <a:rPr dirty="0" baseline="-37037" sz="1575" spc="-89">
                <a:latin typeface="DejaVu Sans"/>
                <a:cs typeface="DejaVu Sans"/>
              </a:rPr>
              <a:t>, </a:t>
            </a:r>
            <a:r>
              <a:rPr dirty="0" sz="1050" spc="-175">
                <a:latin typeface="DejaVu Sans"/>
                <a:cs typeface="DejaVu Sans"/>
              </a:rPr>
              <a:t>2 </a:t>
            </a:r>
            <a:r>
              <a:rPr dirty="0" baseline="-37037" sz="1575" spc="-89">
                <a:latin typeface="DejaVu Sans"/>
                <a:cs typeface="DejaVu Sans"/>
              </a:rPr>
              <a:t>,</a:t>
            </a:r>
            <a:r>
              <a:rPr dirty="0" baseline="-37037" sz="1575" spc="-52">
                <a:latin typeface="DejaVu Sans"/>
                <a:cs typeface="DejaVu Sans"/>
              </a:rPr>
              <a:t> </a:t>
            </a:r>
            <a:r>
              <a:rPr dirty="0" sz="1050" spc="-175">
                <a:latin typeface="DejaVu Sans"/>
                <a:cs typeface="DejaVu Sans"/>
              </a:rPr>
              <a:t>2 </a:t>
            </a:r>
            <a:r>
              <a:rPr dirty="0" baseline="-37037" sz="1575" spc="-89">
                <a:latin typeface="DejaVu Sans"/>
                <a:cs typeface="DejaVu Sans"/>
              </a:rPr>
              <a:t>, </a:t>
            </a:r>
            <a:r>
              <a:rPr dirty="0" sz="1050" spc="-175">
                <a:latin typeface="DejaVu Sans"/>
                <a:cs typeface="DejaVu Sans"/>
              </a:rPr>
              <a:t>2</a:t>
            </a:r>
            <a:endParaRPr sz="1050">
              <a:latin typeface="DejaVu Sans"/>
              <a:cs typeface="DejaVu Sans"/>
            </a:endParaRPr>
          </a:p>
        </p:txBody>
      </p:sp>
      <p:sp>
        <p:nvSpPr>
          <p:cNvPr id="23" name="object 23"/>
          <p:cNvSpPr txBox="1"/>
          <p:nvPr/>
        </p:nvSpPr>
        <p:spPr>
          <a:xfrm>
            <a:off x="2985438" y="6395312"/>
            <a:ext cx="1351915" cy="184150"/>
          </a:xfrm>
          <a:prstGeom prst="rect">
            <a:avLst/>
          </a:prstGeom>
        </p:spPr>
        <p:txBody>
          <a:bodyPr wrap="square" lIns="0" tIns="11430" rIns="0" bIns="0" rtlCol="0" vert="horz">
            <a:spAutoFit/>
          </a:bodyPr>
          <a:lstStyle/>
          <a:p>
            <a:pPr marL="12700">
              <a:lnSpc>
                <a:spcPct val="100000"/>
              </a:lnSpc>
              <a:spcBef>
                <a:spcPts val="90"/>
              </a:spcBef>
            </a:pPr>
            <a:r>
              <a:rPr dirty="0" sz="900" spc="-40" i="1">
                <a:latin typeface="Arial"/>
                <a:cs typeface="Arial"/>
              </a:rPr>
              <a:t>π </a:t>
            </a:r>
            <a:r>
              <a:rPr dirty="0" sz="1050" spc="-95">
                <a:latin typeface="DejaVu Sans"/>
                <a:cs typeface="DejaVu Sans"/>
              </a:rPr>
              <a:t>3</a:t>
            </a:r>
            <a:r>
              <a:rPr dirty="0" sz="900" spc="-95" i="1">
                <a:latin typeface="Arial"/>
                <a:cs typeface="Arial"/>
              </a:rPr>
              <a:t>π </a:t>
            </a:r>
            <a:r>
              <a:rPr dirty="0" sz="1050" spc="-95">
                <a:latin typeface="DejaVu Sans"/>
                <a:cs typeface="DejaVu Sans"/>
              </a:rPr>
              <a:t>5</a:t>
            </a:r>
            <a:r>
              <a:rPr dirty="0" sz="900" spc="-95" i="1">
                <a:latin typeface="Arial"/>
                <a:cs typeface="Arial"/>
              </a:rPr>
              <a:t>π </a:t>
            </a:r>
            <a:r>
              <a:rPr dirty="0" sz="1050" spc="-95">
                <a:latin typeface="DejaVu Sans"/>
                <a:cs typeface="DejaVu Sans"/>
              </a:rPr>
              <a:t>7</a:t>
            </a:r>
            <a:r>
              <a:rPr dirty="0" sz="900" spc="-95" i="1">
                <a:latin typeface="Arial"/>
                <a:cs typeface="Arial"/>
              </a:rPr>
              <a:t>π </a:t>
            </a:r>
            <a:r>
              <a:rPr dirty="0" sz="1050" spc="-95">
                <a:latin typeface="DejaVu Sans"/>
                <a:cs typeface="DejaVu Sans"/>
              </a:rPr>
              <a:t>9</a:t>
            </a:r>
            <a:r>
              <a:rPr dirty="0" sz="900" spc="-95" i="1">
                <a:latin typeface="Arial"/>
                <a:cs typeface="Arial"/>
              </a:rPr>
              <a:t>π</a:t>
            </a:r>
            <a:r>
              <a:rPr dirty="0" sz="900" spc="-45" i="1">
                <a:latin typeface="Arial"/>
                <a:cs typeface="Arial"/>
              </a:rPr>
              <a:t> </a:t>
            </a:r>
            <a:r>
              <a:rPr dirty="0" sz="1050" spc="-110">
                <a:latin typeface="DejaVu Sans"/>
                <a:cs typeface="DejaVu Sans"/>
              </a:rPr>
              <a:t>11</a:t>
            </a:r>
            <a:r>
              <a:rPr dirty="0" sz="900" spc="-110" i="1">
                <a:latin typeface="Arial"/>
                <a:cs typeface="Arial"/>
              </a:rPr>
              <a:t>π</a:t>
            </a:r>
            <a:endParaRPr sz="900">
              <a:latin typeface="Arial"/>
              <a:cs typeface="Arial"/>
            </a:endParaRPr>
          </a:p>
        </p:txBody>
      </p:sp>
      <p:sp>
        <p:nvSpPr>
          <p:cNvPr id="24" name="object 24"/>
          <p:cNvSpPr/>
          <p:nvPr/>
        </p:nvSpPr>
        <p:spPr>
          <a:xfrm>
            <a:off x="4116555" y="6420970"/>
            <a:ext cx="210185" cy="0"/>
          </a:xfrm>
          <a:custGeom>
            <a:avLst/>
            <a:gdLst/>
            <a:ahLst/>
            <a:cxnLst/>
            <a:rect l="l" t="t" r="r" b="b"/>
            <a:pathLst>
              <a:path w="210185" h="0">
                <a:moveTo>
                  <a:pt x="0" y="0"/>
                </a:moveTo>
                <a:lnTo>
                  <a:pt x="209657" y="0"/>
                </a:lnTo>
              </a:path>
            </a:pathLst>
          </a:custGeom>
          <a:ln w="9529">
            <a:solidFill>
              <a:srgbClr val="000000"/>
            </a:solidFill>
          </a:ln>
        </p:spPr>
        <p:txBody>
          <a:bodyPr wrap="square" lIns="0" tIns="0" rIns="0" bIns="0" rtlCol="0"/>
          <a:lstStyle/>
          <a:p/>
        </p:txBody>
      </p:sp>
      <p:sp>
        <p:nvSpPr>
          <p:cNvPr id="25" name="object 25"/>
          <p:cNvSpPr txBox="1"/>
          <p:nvPr/>
        </p:nvSpPr>
        <p:spPr>
          <a:xfrm>
            <a:off x="4326911" y="6309543"/>
            <a:ext cx="2380615" cy="184150"/>
          </a:xfrm>
          <a:prstGeom prst="rect">
            <a:avLst/>
          </a:prstGeom>
        </p:spPr>
        <p:txBody>
          <a:bodyPr wrap="square" lIns="0" tIns="11430" rIns="0" bIns="0" rtlCol="0" vert="horz">
            <a:spAutoFit/>
          </a:bodyPr>
          <a:lstStyle/>
          <a:p>
            <a:pPr marL="12700">
              <a:lnSpc>
                <a:spcPct val="100000"/>
              </a:lnSpc>
              <a:spcBef>
                <a:spcPts val="90"/>
              </a:spcBef>
              <a:tabLst>
                <a:tab pos="1994535" algn="l"/>
              </a:tabLst>
            </a:pPr>
            <a:r>
              <a:rPr dirty="0" sz="1050" spc="-60">
                <a:latin typeface="DejaVu Sans"/>
                <a:cs typeface="DejaVu Sans"/>
              </a:rPr>
              <a:t>,</a:t>
            </a:r>
            <a:r>
              <a:rPr dirty="0" sz="1050" spc="-160">
                <a:latin typeface="DejaVu Sans"/>
                <a:cs typeface="DejaVu Sans"/>
              </a:rPr>
              <a:t> </a:t>
            </a:r>
            <a:r>
              <a:rPr dirty="0" sz="1050" spc="110">
                <a:latin typeface="DejaVu Sans"/>
                <a:cs typeface="DejaVu Sans"/>
              </a:rPr>
              <a:t>…</a:t>
            </a:r>
            <a:r>
              <a:rPr dirty="0" sz="1050" spc="-220">
                <a:latin typeface="DejaVu Sans"/>
                <a:cs typeface="DejaVu Sans"/>
              </a:rPr>
              <a:t> </a:t>
            </a:r>
            <a:r>
              <a:rPr dirty="0" sz="1050" spc="-60">
                <a:latin typeface="DejaVu Sans"/>
                <a:cs typeface="DejaVu Sans"/>
              </a:rPr>
              <a:t>.	</a:t>
            </a:r>
            <a:r>
              <a:rPr dirty="0" sz="1050" spc="-85">
                <a:latin typeface="DejaVu Sans"/>
                <a:cs typeface="DejaVu Sans"/>
              </a:rPr>
              <a:t>(2.2.3)</a:t>
            </a:r>
            <a:endParaRPr sz="1050">
              <a:latin typeface="DejaVu Sans"/>
              <a:cs typeface="DejaVu Sans"/>
            </a:endParaRPr>
          </a:p>
        </p:txBody>
      </p:sp>
      <p:sp>
        <p:nvSpPr>
          <p:cNvPr id="27" name="object 27"/>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8" name="object 28"/>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29" name="object 29"/>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26" name="object 26"/>
          <p:cNvSpPr txBox="1"/>
          <p:nvPr/>
        </p:nvSpPr>
        <p:spPr>
          <a:xfrm>
            <a:off x="848360" y="6558832"/>
            <a:ext cx="5859145" cy="1265555"/>
          </a:xfrm>
          <a:prstGeom prst="rect">
            <a:avLst/>
          </a:prstGeom>
        </p:spPr>
        <p:txBody>
          <a:bodyPr wrap="square" lIns="0" tIns="76200" rIns="0" bIns="0" rtlCol="0" vert="horz">
            <a:spAutoFit/>
          </a:bodyPr>
          <a:lstStyle/>
          <a:p>
            <a:pPr marL="12700">
              <a:lnSpc>
                <a:spcPct val="100000"/>
              </a:lnSpc>
              <a:spcBef>
                <a:spcPts val="600"/>
              </a:spcBef>
            </a:pPr>
            <a:r>
              <a:rPr dirty="0" sz="900">
                <a:latin typeface="Liberation Serif"/>
                <a:cs typeface="Liberation Serif"/>
              </a:rPr>
              <a:t>The corresponding y-values</a:t>
            </a:r>
            <a:r>
              <a:rPr dirty="0" sz="900" spc="-5">
                <a:latin typeface="Liberation Serif"/>
                <a:cs typeface="Liberation Serif"/>
              </a:rPr>
              <a:t> </a:t>
            </a:r>
            <a:r>
              <a:rPr dirty="0" sz="900">
                <a:latin typeface="Liberation Serif"/>
                <a:cs typeface="Liberation Serif"/>
              </a:rPr>
              <a:t>are</a:t>
            </a:r>
            <a:endParaRPr sz="900">
              <a:latin typeface="Liberation Serif"/>
              <a:cs typeface="Liberation Serif"/>
            </a:endParaRPr>
          </a:p>
          <a:p>
            <a:pPr marL="2332355">
              <a:lnSpc>
                <a:spcPct val="100000"/>
              </a:lnSpc>
              <a:spcBef>
                <a:spcPts val="575"/>
              </a:spcBef>
              <a:tabLst>
                <a:tab pos="5473065" algn="l"/>
              </a:tabLst>
            </a:pPr>
            <a:r>
              <a:rPr dirty="0" sz="1050" spc="-105">
                <a:latin typeface="DejaVu Sans"/>
                <a:cs typeface="DejaVu Sans"/>
              </a:rPr>
              <a:t>1,</a:t>
            </a:r>
            <a:r>
              <a:rPr dirty="0" sz="1050" spc="-160">
                <a:latin typeface="DejaVu Sans"/>
                <a:cs typeface="DejaVu Sans"/>
              </a:rPr>
              <a:t> </a:t>
            </a:r>
            <a:r>
              <a:rPr dirty="0" sz="1050" spc="-114">
                <a:latin typeface="DejaVu Sans"/>
                <a:cs typeface="DejaVu Sans"/>
              </a:rPr>
              <a:t>−1,</a:t>
            </a:r>
            <a:r>
              <a:rPr dirty="0" sz="1050" spc="-155">
                <a:latin typeface="DejaVu Sans"/>
                <a:cs typeface="DejaVu Sans"/>
              </a:rPr>
              <a:t> </a:t>
            </a:r>
            <a:r>
              <a:rPr dirty="0" sz="1050" spc="-105">
                <a:latin typeface="DejaVu Sans"/>
                <a:cs typeface="DejaVu Sans"/>
              </a:rPr>
              <a:t>1,</a:t>
            </a:r>
            <a:r>
              <a:rPr dirty="0" sz="1050" spc="-155">
                <a:latin typeface="DejaVu Sans"/>
                <a:cs typeface="DejaVu Sans"/>
              </a:rPr>
              <a:t> </a:t>
            </a:r>
            <a:r>
              <a:rPr dirty="0" sz="1050" spc="-114">
                <a:latin typeface="DejaVu Sans"/>
                <a:cs typeface="DejaVu Sans"/>
              </a:rPr>
              <a:t>−1,</a:t>
            </a:r>
            <a:r>
              <a:rPr dirty="0" sz="1050" spc="-155">
                <a:latin typeface="DejaVu Sans"/>
                <a:cs typeface="DejaVu Sans"/>
              </a:rPr>
              <a:t> </a:t>
            </a:r>
            <a:r>
              <a:rPr dirty="0" sz="1050" spc="-105">
                <a:latin typeface="DejaVu Sans"/>
                <a:cs typeface="DejaVu Sans"/>
              </a:rPr>
              <a:t>1,</a:t>
            </a:r>
            <a:r>
              <a:rPr dirty="0" sz="1050" spc="-155">
                <a:latin typeface="DejaVu Sans"/>
                <a:cs typeface="DejaVu Sans"/>
              </a:rPr>
              <a:t> </a:t>
            </a:r>
            <a:r>
              <a:rPr dirty="0" sz="1050" spc="-114">
                <a:latin typeface="DejaVu Sans"/>
                <a:cs typeface="DejaVu Sans"/>
              </a:rPr>
              <a:t>−1,</a:t>
            </a:r>
            <a:r>
              <a:rPr dirty="0" sz="1050" spc="-155">
                <a:latin typeface="DejaVu Sans"/>
                <a:cs typeface="DejaVu Sans"/>
              </a:rPr>
              <a:t> </a:t>
            </a:r>
            <a:r>
              <a:rPr dirty="0" sz="1050" spc="-60">
                <a:latin typeface="DejaVu Sans"/>
                <a:cs typeface="DejaVu Sans"/>
              </a:rPr>
              <a:t>.</a:t>
            </a:r>
            <a:r>
              <a:rPr dirty="0" sz="1050" spc="-155">
                <a:latin typeface="DejaVu Sans"/>
                <a:cs typeface="DejaVu Sans"/>
              </a:rPr>
              <a:t> </a:t>
            </a:r>
            <a:r>
              <a:rPr dirty="0" sz="1050" spc="-60">
                <a:latin typeface="DejaVu Sans"/>
                <a:cs typeface="DejaVu Sans"/>
              </a:rPr>
              <a:t>.</a:t>
            </a:r>
            <a:r>
              <a:rPr dirty="0" sz="1050" spc="-155">
                <a:latin typeface="DejaVu Sans"/>
                <a:cs typeface="DejaVu Sans"/>
              </a:rPr>
              <a:t> </a:t>
            </a:r>
            <a:r>
              <a:rPr dirty="0" sz="1050" spc="-60">
                <a:latin typeface="DejaVu Sans"/>
                <a:cs typeface="DejaVu Sans"/>
              </a:rPr>
              <a:t>.</a:t>
            </a:r>
            <a:r>
              <a:rPr dirty="0" sz="1050" spc="-155">
                <a:latin typeface="DejaVu Sans"/>
                <a:cs typeface="DejaVu Sans"/>
              </a:rPr>
              <a:t> </a:t>
            </a:r>
            <a:r>
              <a:rPr dirty="0" sz="1050" spc="-60">
                <a:latin typeface="DejaVu Sans"/>
                <a:cs typeface="DejaVu Sans"/>
              </a:rPr>
              <a:t>.	</a:t>
            </a:r>
            <a:r>
              <a:rPr dirty="0" sz="1050" spc="-85">
                <a:latin typeface="DejaVu Sans"/>
                <a:cs typeface="DejaVu Sans"/>
              </a:rPr>
              <a:t>(2.2.4)</a:t>
            </a:r>
            <a:endParaRPr sz="1050">
              <a:latin typeface="DejaVu Sans"/>
              <a:cs typeface="DejaVu Sans"/>
            </a:endParaRPr>
          </a:p>
          <a:p>
            <a:pPr marL="12700">
              <a:lnSpc>
                <a:spcPts val="1105"/>
              </a:lnSpc>
              <a:spcBef>
                <a:spcPts val="540"/>
              </a:spcBef>
            </a:pPr>
            <a:r>
              <a:rPr dirty="0" sz="900">
                <a:latin typeface="Liberation Serif"/>
                <a:cs typeface="Liberation Serif"/>
              </a:rPr>
              <a:t>At this point we can indeed conclude that </a:t>
            </a:r>
            <a:r>
              <a:rPr dirty="0" sz="1050" spc="-65">
                <a:latin typeface="DejaVu Sans"/>
                <a:cs typeface="DejaVu Sans"/>
              </a:rPr>
              <a:t>lim </a:t>
            </a:r>
            <a:r>
              <a:rPr dirty="0" sz="1050" spc="-30">
                <a:latin typeface="DejaVu Sans"/>
                <a:cs typeface="DejaVu Sans"/>
              </a:rPr>
              <a:t>sin(1/</a:t>
            </a:r>
            <a:r>
              <a:rPr dirty="0" sz="900" spc="-30" i="1">
                <a:latin typeface="Arial"/>
                <a:cs typeface="Arial"/>
              </a:rPr>
              <a:t>x</a:t>
            </a:r>
            <a:r>
              <a:rPr dirty="0" sz="1050" spc="-30">
                <a:latin typeface="DejaVu Sans"/>
                <a:cs typeface="DejaVu Sans"/>
              </a:rPr>
              <a:t>)</a:t>
            </a:r>
            <a:r>
              <a:rPr dirty="0" sz="1050" spc="-265">
                <a:latin typeface="DejaVu Sans"/>
                <a:cs typeface="DejaVu Sans"/>
              </a:rPr>
              <a:t> </a:t>
            </a:r>
            <a:r>
              <a:rPr dirty="0" sz="900">
                <a:latin typeface="Liberation Serif"/>
                <a:cs typeface="Liberation Serif"/>
              </a:rPr>
              <a:t>does not exist. (Mathematicians frequently abbreviate “does not exist”</a:t>
            </a:r>
            <a:endParaRPr sz="900">
              <a:latin typeface="Liberation Serif"/>
              <a:cs typeface="Liberation Serif"/>
            </a:endParaRPr>
          </a:p>
          <a:p>
            <a:pPr marL="1936750">
              <a:lnSpc>
                <a:spcPts val="615"/>
              </a:lnSpc>
            </a:pPr>
            <a:r>
              <a:rPr dirty="0" sz="650" spc="10" i="1">
                <a:latin typeface="Arial"/>
                <a:cs typeface="Arial"/>
              </a:rPr>
              <a:t>x</a:t>
            </a:r>
            <a:r>
              <a:rPr dirty="0" sz="700" spc="10">
                <a:latin typeface="DejaVu Sans"/>
                <a:cs typeface="DejaVu Sans"/>
              </a:rPr>
              <a:t>→0</a:t>
            </a:r>
            <a:endParaRPr sz="700">
              <a:latin typeface="DejaVu Sans"/>
              <a:cs typeface="DejaVu Sans"/>
            </a:endParaRPr>
          </a:p>
          <a:p>
            <a:pPr marL="12700">
              <a:lnSpc>
                <a:spcPts val="1075"/>
              </a:lnSpc>
            </a:pPr>
            <a:r>
              <a:rPr dirty="0" sz="900">
                <a:latin typeface="Liberation Serif"/>
                <a:cs typeface="Liberation Serif"/>
              </a:rPr>
              <a:t>as DNE. Thus, we would write </a:t>
            </a:r>
            <a:r>
              <a:rPr dirty="0" sz="1050" spc="-65">
                <a:latin typeface="DejaVu Sans"/>
                <a:cs typeface="DejaVu Sans"/>
              </a:rPr>
              <a:t>lim </a:t>
            </a:r>
            <a:r>
              <a:rPr dirty="0" sz="1050" spc="-30">
                <a:latin typeface="DejaVu Sans"/>
                <a:cs typeface="DejaVu Sans"/>
              </a:rPr>
              <a:t>sin(1/</a:t>
            </a:r>
            <a:r>
              <a:rPr dirty="0" sz="900" spc="-30" i="1">
                <a:latin typeface="Arial"/>
                <a:cs typeface="Arial"/>
              </a:rPr>
              <a:t>x</a:t>
            </a:r>
            <a:r>
              <a:rPr dirty="0" sz="1050" spc="-30">
                <a:latin typeface="DejaVu Sans"/>
                <a:cs typeface="DejaVu Sans"/>
              </a:rPr>
              <a:t>) </a:t>
            </a:r>
            <a:r>
              <a:rPr dirty="0" sz="900">
                <a:latin typeface="Liberation Serif"/>
                <a:cs typeface="Liberation Serif"/>
              </a:rPr>
              <a:t>DNE.) The 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30">
                <a:latin typeface="DejaVu Sans"/>
                <a:cs typeface="DejaVu Sans"/>
              </a:rPr>
              <a:t>sin(1/</a:t>
            </a:r>
            <a:r>
              <a:rPr dirty="0" sz="900" spc="-30" i="1">
                <a:latin typeface="Arial"/>
                <a:cs typeface="Arial"/>
              </a:rPr>
              <a:t>x</a:t>
            </a:r>
            <a:r>
              <a:rPr dirty="0" sz="1050" spc="-30">
                <a:latin typeface="DejaVu Sans"/>
                <a:cs typeface="DejaVu Sans"/>
              </a:rPr>
              <a:t>) </a:t>
            </a:r>
            <a:r>
              <a:rPr dirty="0" sz="900">
                <a:latin typeface="Liberation Serif"/>
                <a:cs typeface="Liberation Serif"/>
              </a:rPr>
              <a:t>is shown in Figure </a:t>
            </a:r>
            <a:r>
              <a:rPr dirty="0" sz="1050" spc="-110">
                <a:latin typeface="DejaVu Sans"/>
                <a:cs typeface="DejaVu Sans"/>
              </a:rPr>
              <a:t>2.2.6 </a:t>
            </a:r>
            <a:r>
              <a:rPr dirty="0" sz="900">
                <a:latin typeface="Liberation Serif"/>
                <a:cs typeface="Liberation Serif"/>
              </a:rPr>
              <a:t>and it gives</a:t>
            </a:r>
            <a:r>
              <a:rPr dirty="0" sz="900" spc="-120">
                <a:latin typeface="Liberation Serif"/>
                <a:cs typeface="Liberation Serif"/>
              </a:rPr>
              <a:t> </a:t>
            </a:r>
            <a:r>
              <a:rPr dirty="0" sz="900">
                <a:latin typeface="Liberation Serif"/>
                <a:cs typeface="Liberation Serif"/>
              </a:rPr>
              <a:t>a</a:t>
            </a:r>
            <a:endParaRPr sz="900">
              <a:latin typeface="Liberation Serif"/>
              <a:cs typeface="Liberation Serif"/>
            </a:endParaRPr>
          </a:p>
          <a:p>
            <a:pPr marL="1463675">
              <a:lnSpc>
                <a:spcPts val="655"/>
              </a:lnSpc>
            </a:pPr>
            <a:r>
              <a:rPr dirty="0" sz="650" spc="10" i="1">
                <a:latin typeface="Arial"/>
                <a:cs typeface="Arial"/>
              </a:rPr>
              <a:t>x</a:t>
            </a:r>
            <a:r>
              <a:rPr dirty="0" sz="700" spc="10">
                <a:latin typeface="DejaVu Sans"/>
                <a:cs typeface="DejaVu Sans"/>
              </a:rPr>
              <a:t>→0</a:t>
            </a:r>
            <a:endParaRPr sz="700">
              <a:latin typeface="DejaVu Sans"/>
              <a:cs typeface="DejaVu Sans"/>
            </a:endParaRPr>
          </a:p>
          <a:p>
            <a:pPr marL="12700">
              <a:lnSpc>
                <a:spcPts val="1190"/>
              </a:lnSpc>
            </a:pPr>
            <a:r>
              <a:rPr dirty="0" sz="900">
                <a:latin typeface="Liberation Serif"/>
                <a:cs typeface="Liberation Serif"/>
              </a:rPr>
              <a:t>clearer picture of the behavior of </a:t>
            </a:r>
            <a:r>
              <a:rPr dirty="0" sz="1050" spc="-30">
                <a:latin typeface="DejaVu Sans"/>
                <a:cs typeface="DejaVu Sans"/>
              </a:rPr>
              <a:t>sin(1/</a:t>
            </a:r>
            <a:r>
              <a:rPr dirty="0" sz="900" spc="-30" i="1">
                <a:latin typeface="Arial"/>
                <a:cs typeface="Arial"/>
              </a:rPr>
              <a:t>x</a:t>
            </a:r>
            <a:r>
              <a:rPr dirty="0" sz="1050" spc="-30">
                <a:latin typeface="DejaVu Sans"/>
                <a:cs typeface="DejaVu Sans"/>
              </a:rPr>
              <a:t>) </a:t>
            </a:r>
            <a:r>
              <a:rPr dirty="0" sz="900">
                <a:latin typeface="Liberation Serif"/>
                <a:cs typeface="Liberation Serif"/>
              </a:rPr>
              <a:t>as x approaches 0. </a:t>
            </a:r>
            <a:r>
              <a:rPr dirty="0" sz="900" spc="-35">
                <a:latin typeface="Liberation Serif"/>
                <a:cs typeface="Liberation Serif"/>
              </a:rPr>
              <a:t>You </a:t>
            </a:r>
            <a:r>
              <a:rPr dirty="0" sz="900">
                <a:latin typeface="Liberation Serif"/>
                <a:cs typeface="Liberation Serif"/>
              </a:rPr>
              <a:t>can see that </a:t>
            </a:r>
            <a:r>
              <a:rPr dirty="0" sz="1050" spc="-30">
                <a:latin typeface="DejaVu Sans"/>
                <a:cs typeface="DejaVu Sans"/>
              </a:rPr>
              <a:t>sin(1/</a:t>
            </a:r>
            <a:r>
              <a:rPr dirty="0" sz="900" spc="-30" i="1">
                <a:latin typeface="Arial"/>
                <a:cs typeface="Arial"/>
              </a:rPr>
              <a:t>x</a:t>
            </a:r>
            <a:r>
              <a:rPr dirty="0" sz="1050" spc="-30">
                <a:latin typeface="DejaVu Sans"/>
                <a:cs typeface="DejaVu Sans"/>
              </a:rPr>
              <a:t>) </a:t>
            </a:r>
            <a:r>
              <a:rPr dirty="0" sz="900">
                <a:latin typeface="Liberation Serif"/>
                <a:cs typeface="Liberation Serif"/>
              </a:rPr>
              <a:t>oscillates ever more wildly</a:t>
            </a:r>
            <a:r>
              <a:rPr dirty="0" sz="900" spc="85">
                <a:latin typeface="Liberation Serif"/>
                <a:cs typeface="Liberation Serif"/>
              </a:rPr>
              <a:t> </a:t>
            </a:r>
            <a:r>
              <a:rPr dirty="0" sz="900">
                <a:latin typeface="Liberation Serif"/>
                <a:cs typeface="Liberation Serif"/>
              </a:rPr>
              <a:t>between</a:t>
            </a:r>
            <a:endParaRPr sz="900">
              <a:latin typeface="Liberation Serif"/>
              <a:cs typeface="Liberation Serif"/>
            </a:endParaRPr>
          </a:p>
          <a:p>
            <a:pPr marL="12700">
              <a:lnSpc>
                <a:spcPct val="100000"/>
              </a:lnSpc>
              <a:spcBef>
                <a:spcPts val="90"/>
              </a:spcBef>
            </a:pPr>
            <a:r>
              <a:rPr dirty="0" sz="900">
                <a:latin typeface="Liberation Serif"/>
                <a:cs typeface="Liberation Serif"/>
              </a:rPr>
              <a:t>−1 and 1 as </a:t>
            </a:r>
            <a:r>
              <a:rPr dirty="0" sz="900" spc="114" i="1">
                <a:latin typeface="Arial"/>
                <a:cs typeface="Arial"/>
              </a:rPr>
              <a:t>x </a:t>
            </a:r>
            <a:r>
              <a:rPr dirty="0" sz="900">
                <a:latin typeface="Liberation Serif"/>
                <a:cs typeface="Liberation Serif"/>
              </a:rPr>
              <a:t>approaches</a:t>
            </a:r>
            <a:r>
              <a:rPr dirty="0" sz="900" spc="-150">
                <a:latin typeface="Liberation Serif"/>
                <a:cs typeface="Liberation Serif"/>
              </a:rPr>
              <a:t> </a:t>
            </a:r>
            <a:r>
              <a:rPr dirty="0" sz="900">
                <a:latin typeface="Liberation Serif"/>
                <a:cs typeface="Liberation Serif"/>
              </a:rPr>
              <a:t>0.</a:t>
            </a:r>
            <a:endParaRPr sz="900">
              <a:latin typeface="Liberation Serif"/>
              <a:cs typeface="Liberation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902"/>
            <a:ext cx="5994400" cy="2382520"/>
          </a:xfrm>
          <a:custGeom>
            <a:avLst/>
            <a:gdLst/>
            <a:ahLst/>
            <a:cxnLst/>
            <a:rect l="l" t="t" r="r" b="b"/>
            <a:pathLst>
              <a:path w="5994400" h="2382520">
                <a:moveTo>
                  <a:pt x="5946660" y="2382478"/>
                </a:moveTo>
                <a:lnTo>
                  <a:pt x="47649" y="2382478"/>
                </a:lnTo>
                <a:lnTo>
                  <a:pt x="38141" y="2381604"/>
                </a:lnTo>
                <a:lnTo>
                  <a:pt x="3488" y="2353118"/>
                </a:lnTo>
                <a:lnTo>
                  <a:pt x="0" y="0"/>
                </a:lnTo>
                <a:lnTo>
                  <a:pt x="5994292" y="0"/>
                </a:lnTo>
                <a:lnTo>
                  <a:pt x="5994292" y="2334929"/>
                </a:lnTo>
                <a:lnTo>
                  <a:pt x="5993426" y="2344335"/>
                </a:lnTo>
                <a:lnTo>
                  <a:pt x="5964940" y="2378984"/>
                </a:lnTo>
                <a:lnTo>
                  <a:pt x="5946660" y="2382478"/>
                </a:lnTo>
                <a:close/>
              </a:path>
            </a:pathLst>
          </a:custGeom>
          <a:solidFill>
            <a:srgbClr val="0753BF">
              <a:alpha val="3138"/>
            </a:srgbClr>
          </a:solidFill>
        </p:spPr>
        <p:txBody>
          <a:bodyPr wrap="square" lIns="0" tIns="0" rIns="0" bIns="0" rtlCol="0"/>
          <a:lstStyle/>
          <a:p/>
        </p:txBody>
      </p:sp>
      <p:sp>
        <p:nvSpPr>
          <p:cNvPr id="8" name="object 8"/>
          <p:cNvSpPr/>
          <p:nvPr/>
        </p:nvSpPr>
        <p:spPr>
          <a:xfrm>
            <a:off x="790628" y="850902"/>
            <a:ext cx="5975350" cy="2372995"/>
          </a:xfrm>
          <a:custGeom>
            <a:avLst/>
            <a:gdLst/>
            <a:ahLst/>
            <a:cxnLst/>
            <a:rect l="l" t="t" r="r" b="b"/>
            <a:pathLst>
              <a:path w="5975350" h="2372995">
                <a:moveTo>
                  <a:pt x="5942163" y="2372961"/>
                </a:moveTo>
                <a:lnTo>
                  <a:pt x="33064" y="2372961"/>
                </a:lnTo>
                <a:lnTo>
                  <a:pt x="28201" y="2372008"/>
                </a:lnTo>
                <a:lnTo>
                  <a:pt x="23532" y="2370007"/>
                </a:lnTo>
                <a:lnTo>
                  <a:pt x="18861" y="2368101"/>
                </a:lnTo>
                <a:lnTo>
                  <a:pt x="0" y="2339893"/>
                </a:lnTo>
                <a:lnTo>
                  <a:pt x="0" y="0"/>
                </a:lnTo>
                <a:lnTo>
                  <a:pt x="5975232" y="0"/>
                </a:lnTo>
                <a:lnTo>
                  <a:pt x="5975232" y="2339893"/>
                </a:lnTo>
                <a:lnTo>
                  <a:pt x="5951703" y="2370007"/>
                </a:lnTo>
                <a:lnTo>
                  <a:pt x="5947033" y="2372008"/>
                </a:lnTo>
                <a:lnTo>
                  <a:pt x="5942163" y="2372961"/>
                </a:lnTo>
                <a:close/>
              </a:path>
            </a:pathLst>
          </a:custGeom>
          <a:solidFill>
            <a:srgbClr val="000000">
              <a:alpha val="50199"/>
            </a:srgbClr>
          </a:solidFill>
        </p:spPr>
        <p:txBody>
          <a:bodyPr wrap="square" lIns="0" tIns="0" rIns="0" bIns="0" rtlCol="0"/>
          <a:lstStyle/>
          <a:p/>
        </p:txBody>
      </p:sp>
      <p:sp>
        <p:nvSpPr>
          <p:cNvPr id="9" name="object 9"/>
          <p:cNvSpPr/>
          <p:nvPr/>
        </p:nvSpPr>
        <p:spPr>
          <a:xfrm>
            <a:off x="781107" y="3281043"/>
            <a:ext cx="5994400" cy="1639570"/>
          </a:xfrm>
          <a:custGeom>
            <a:avLst/>
            <a:gdLst/>
            <a:ahLst/>
            <a:cxnLst/>
            <a:rect l="l" t="t" r="r" b="b"/>
            <a:pathLst>
              <a:path w="5994400" h="1639570">
                <a:moveTo>
                  <a:pt x="5946651" y="1639130"/>
                </a:moveTo>
                <a:lnTo>
                  <a:pt x="47641" y="1639130"/>
                </a:lnTo>
                <a:lnTo>
                  <a:pt x="38133" y="1638256"/>
                </a:lnTo>
                <a:lnTo>
                  <a:pt x="3480" y="1609767"/>
                </a:lnTo>
                <a:lnTo>
                  <a:pt x="0" y="47526"/>
                </a:lnTo>
                <a:lnTo>
                  <a:pt x="863" y="38120"/>
                </a:lnTo>
                <a:lnTo>
                  <a:pt x="29348" y="3471"/>
                </a:lnTo>
                <a:lnTo>
                  <a:pt x="47394" y="0"/>
                </a:lnTo>
                <a:lnTo>
                  <a:pt x="5946897" y="0"/>
                </a:lnTo>
                <a:lnTo>
                  <a:pt x="5986435" y="21274"/>
                </a:lnTo>
                <a:lnTo>
                  <a:pt x="5994283" y="47526"/>
                </a:lnTo>
                <a:lnTo>
                  <a:pt x="5994283" y="1591551"/>
                </a:lnTo>
                <a:lnTo>
                  <a:pt x="5972995" y="1631274"/>
                </a:lnTo>
                <a:lnTo>
                  <a:pt x="5946651" y="1639130"/>
                </a:lnTo>
                <a:close/>
              </a:path>
            </a:pathLst>
          </a:custGeom>
          <a:solidFill>
            <a:srgbClr val="560475">
              <a:alpha val="3138"/>
            </a:srgbClr>
          </a:solidFill>
        </p:spPr>
        <p:txBody>
          <a:bodyPr wrap="square" lIns="0" tIns="0" rIns="0" bIns="0" rtlCol="0"/>
          <a:lstStyle/>
          <a:p/>
        </p:txBody>
      </p:sp>
      <p:sp>
        <p:nvSpPr>
          <p:cNvPr id="10" name="object 10"/>
          <p:cNvSpPr/>
          <p:nvPr/>
        </p:nvSpPr>
        <p:spPr>
          <a:xfrm>
            <a:off x="781098" y="3281020"/>
            <a:ext cx="5994400" cy="1639570"/>
          </a:xfrm>
          <a:custGeom>
            <a:avLst/>
            <a:gdLst/>
            <a:ahLst/>
            <a:cxnLst/>
            <a:rect l="l" t="t" r="r" b="b"/>
            <a:pathLst>
              <a:path w="5994400" h="1639570">
                <a:moveTo>
                  <a:pt x="5946660" y="1639153"/>
                </a:moveTo>
                <a:lnTo>
                  <a:pt x="47649" y="1639153"/>
                </a:lnTo>
                <a:lnTo>
                  <a:pt x="38141" y="1638279"/>
                </a:lnTo>
                <a:lnTo>
                  <a:pt x="3488" y="1609789"/>
                </a:lnTo>
                <a:lnTo>
                  <a:pt x="0" y="1591482"/>
                </a:lnTo>
                <a:lnTo>
                  <a:pt x="0" y="47640"/>
                </a:lnTo>
                <a:lnTo>
                  <a:pt x="21295" y="7856"/>
                </a:lnTo>
                <a:lnTo>
                  <a:pt x="47649" y="0"/>
                </a:lnTo>
                <a:lnTo>
                  <a:pt x="5946660" y="0"/>
                </a:lnTo>
                <a:lnTo>
                  <a:pt x="5956157" y="873"/>
                </a:lnTo>
                <a:lnTo>
                  <a:pt x="5964940" y="3493"/>
                </a:lnTo>
                <a:lnTo>
                  <a:pt x="5973003" y="7856"/>
                </a:lnTo>
                <a:lnTo>
                  <a:pt x="5975042" y="9552"/>
                </a:lnTo>
                <a:lnTo>
                  <a:pt x="42594" y="9552"/>
                </a:lnTo>
                <a:lnTo>
                  <a:pt x="37731" y="10505"/>
                </a:lnTo>
                <a:lnTo>
                  <a:pt x="10497" y="37760"/>
                </a:lnTo>
                <a:lnTo>
                  <a:pt x="9529" y="42621"/>
                </a:lnTo>
                <a:lnTo>
                  <a:pt x="9529" y="1596562"/>
                </a:lnTo>
                <a:lnTo>
                  <a:pt x="33061" y="1626677"/>
                </a:lnTo>
                <a:lnTo>
                  <a:pt x="37731" y="1628678"/>
                </a:lnTo>
                <a:lnTo>
                  <a:pt x="42594" y="1629631"/>
                </a:lnTo>
                <a:lnTo>
                  <a:pt x="5975005" y="1629631"/>
                </a:lnTo>
                <a:lnTo>
                  <a:pt x="5973003" y="1631296"/>
                </a:lnTo>
                <a:lnTo>
                  <a:pt x="5964940" y="1635659"/>
                </a:lnTo>
                <a:lnTo>
                  <a:pt x="5956157" y="1638279"/>
                </a:lnTo>
                <a:lnTo>
                  <a:pt x="5946660" y="1639153"/>
                </a:lnTo>
                <a:close/>
              </a:path>
              <a:path w="5994400" h="1639570">
                <a:moveTo>
                  <a:pt x="5975005" y="1629631"/>
                </a:moveTo>
                <a:lnTo>
                  <a:pt x="5951693" y="1629631"/>
                </a:lnTo>
                <a:lnTo>
                  <a:pt x="5956563" y="1628678"/>
                </a:lnTo>
                <a:lnTo>
                  <a:pt x="5961232" y="1626677"/>
                </a:lnTo>
                <a:lnTo>
                  <a:pt x="5984762" y="1596562"/>
                </a:lnTo>
                <a:lnTo>
                  <a:pt x="5984762" y="42621"/>
                </a:lnTo>
                <a:lnTo>
                  <a:pt x="5961232" y="12411"/>
                </a:lnTo>
                <a:lnTo>
                  <a:pt x="5951693" y="9552"/>
                </a:lnTo>
                <a:lnTo>
                  <a:pt x="5975042" y="9552"/>
                </a:lnTo>
                <a:lnTo>
                  <a:pt x="5994300" y="47640"/>
                </a:lnTo>
                <a:lnTo>
                  <a:pt x="5994300" y="1591482"/>
                </a:lnTo>
                <a:lnTo>
                  <a:pt x="5993426" y="1600997"/>
                </a:lnTo>
                <a:lnTo>
                  <a:pt x="5990806" y="1609789"/>
                </a:lnTo>
                <a:lnTo>
                  <a:pt x="5986443" y="1617856"/>
                </a:lnTo>
                <a:lnTo>
                  <a:pt x="5980340" y="1625193"/>
                </a:lnTo>
                <a:lnTo>
                  <a:pt x="5975005" y="1629631"/>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348593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781107" y="7455129"/>
            <a:ext cx="5994400" cy="2477770"/>
          </a:xfrm>
          <a:custGeom>
            <a:avLst/>
            <a:gdLst/>
            <a:ahLst/>
            <a:cxnLst/>
            <a:rect l="l" t="t" r="r" b="b"/>
            <a:pathLst>
              <a:path w="5994400" h="2477770">
                <a:moveTo>
                  <a:pt x="5946651" y="2477755"/>
                </a:moveTo>
                <a:lnTo>
                  <a:pt x="47641" y="2477755"/>
                </a:lnTo>
                <a:lnTo>
                  <a:pt x="38133" y="2476881"/>
                </a:lnTo>
                <a:lnTo>
                  <a:pt x="3480" y="2448395"/>
                </a:lnTo>
                <a:lnTo>
                  <a:pt x="0" y="2430206"/>
                </a:lnTo>
                <a:lnTo>
                  <a:pt x="0" y="47554"/>
                </a:lnTo>
                <a:lnTo>
                  <a:pt x="21287" y="7831"/>
                </a:lnTo>
                <a:lnTo>
                  <a:pt x="47371" y="0"/>
                </a:lnTo>
                <a:lnTo>
                  <a:pt x="5946921" y="0"/>
                </a:lnTo>
                <a:lnTo>
                  <a:pt x="5986435" y="21272"/>
                </a:lnTo>
                <a:lnTo>
                  <a:pt x="5994283" y="47554"/>
                </a:lnTo>
                <a:lnTo>
                  <a:pt x="5994283" y="2430206"/>
                </a:lnTo>
                <a:lnTo>
                  <a:pt x="5972995" y="2469898"/>
                </a:lnTo>
                <a:lnTo>
                  <a:pt x="5946651" y="2477755"/>
                </a:lnTo>
                <a:close/>
              </a:path>
            </a:pathLst>
          </a:custGeom>
          <a:solidFill>
            <a:srgbClr val="CA1D07">
              <a:alpha val="3138"/>
            </a:srgbClr>
          </a:solidFill>
        </p:spPr>
        <p:txBody>
          <a:bodyPr wrap="square" lIns="0" tIns="0" rIns="0" bIns="0" rtlCol="0"/>
          <a:lstStyle/>
          <a:p/>
        </p:txBody>
      </p:sp>
      <p:sp>
        <p:nvSpPr>
          <p:cNvPr id="13" name="object 13"/>
          <p:cNvSpPr/>
          <p:nvPr/>
        </p:nvSpPr>
        <p:spPr>
          <a:xfrm>
            <a:off x="781098" y="7455104"/>
            <a:ext cx="5994400" cy="2478405"/>
          </a:xfrm>
          <a:custGeom>
            <a:avLst/>
            <a:gdLst/>
            <a:ahLst/>
            <a:cxnLst/>
            <a:rect l="l" t="t" r="r" b="b"/>
            <a:pathLst>
              <a:path w="5994400" h="2478404">
                <a:moveTo>
                  <a:pt x="5946660" y="2477780"/>
                </a:moveTo>
                <a:lnTo>
                  <a:pt x="47649" y="2477780"/>
                </a:lnTo>
                <a:lnTo>
                  <a:pt x="38141" y="2476906"/>
                </a:lnTo>
                <a:lnTo>
                  <a:pt x="3488" y="2448420"/>
                </a:lnTo>
                <a:lnTo>
                  <a:pt x="0" y="2430139"/>
                </a:lnTo>
                <a:lnTo>
                  <a:pt x="0" y="47670"/>
                </a:lnTo>
                <a:lnTo>
                  <a:pt x="21295" y="7856"/>
                </a:lnTo>
                <a:lnTo>
                  <a:pt x="47649" y="0"/>
                </a:lnTo>
                <a:lnTo>
                  <a:pt x="5946660" y="0"/>
                </a:lnTo>
                <a:lnTo>
                  <a:pt x="5956157" y="873"/>
                </a:lnTo>
                <a:lnTo>
                  <a:pt x="5964940" y="3493"/>
                </a:lnTo>
                <a:lnTo>
                  <a:pt x="5973003" y="7856"/>
                </a:lnTo>
                <a:lnTo>
                  <a:pt x="5975044" y="9554"/>
                </a:lnTo>
                <a:lnTo>
                  <a:pt x="42594" y="9554"/>
                </a:lnTo>
                <a:lnTo>
                  <a:pt x="37731" y="10507"/>
                </a:lnTo>
                <a:lnTo>
                  <a:pt x="10497" y="37763"/>
                </a:lnTo>
                <a:lnTo>
                  <a:pt x="9529" y="42623"/>
                </a:lnTo>
                <a:lnTo>
                  <a:pt x="9529" y="2435194"/>
                </a:lnTo>
                <a:lnTo>
                  <a:pt x="33061" y="2465308"/>
                </a:lnTo>
                <a:lnTo>
                  <a:pt x="37731" y="2467309"/>
                </a:lnTo>
                <a:lnTo>
                  <a:pt x="42594" y="2468262"/>
                </a:lnTo>
                <a:lnTo>
                  <a:pt x="5975000" y="2468262"/>
                </a:lnTo>
                <a:lnTo>
                  <a:pt x="5973003" y="2469923"/>
                </a:lnTo>
                <a:lnTo>
                  <a:pt x="5964940" y="2474286"/>
                </a:lnTo>
                <a:lnTo>
                  <a:pt x="5956157" y="2476906"/>
                </a:lnTo>
                <a:lnTo>
                  <a:pt x="5946660" y="2477780"/>
                </a:lnTo>
                <a:close/>
              </a:path>
              <a:path w="5994400" h="2478404">
                <a:moveTo>
                  <a:pt x="5975000" y="2468262"/>
                </a:moveTo>
                <a:lnTo>
                  <a:pt x="5951693" y="2468262"/>
                </a:lnTo>
                <a:lnTo>
                  <a:pt x="5956563" y="2467309"/>
                </a:lnTo>
                <a:lnTo>
                  <a:pt x="5961232" y="2465308"/>
                </a:lnTo>
                <a:lnTo>
                  <a:pt x="5984762" y="2435194"/>
                </a:lnTo>
                <a:lnTo>
                  <a:pt x="5984762" y="42623"/>
                </a:lnTo>
                <a:lnTo>
                  <a:pt x="5961232" y="12413"/>
                </a:lnTo>
                <a:lnTo>
                  <a:pt x="5951693" y="9554"/>
                </a:lnTo>
                <a:lnTo>
                  <a:pt x="5975044" y="9554"/>
                </a:lnTo>
                <a:lnTo>
                  <a:pt x="5994300" y="47670"/>
                </a:lnTo>
                <a:lnTo>
                  <a:pt x="5994300" y="2430139"/>
                </a:lnTo>
                <a:lnTo>
                  <a:pt x="5993426" y="2439637"/>
                </a:lnTo>
                <a:lnTo>
                  <a:pt x="5990806" y="2448420"/>
                </a:lnTo>
                <a:lnTo>
                  <a:pt x="5986443" y="2456483"/>
                </a:lnTo>
                <a:lnTo>
                  <a:pt x="5980340" y="2463820"/>
                </a:lnTo>
                <a:lnTo>
                  <a:pt x="5975000" y="2468262"/>
                </a:lnTo>
                <a:close/>
              </a:path>
            </a:pathLst>
          </a:custGeom>
          <a:solidFill>
            <a:srgbClr val="000000">
              <a:alpha val="50199"/>
            </a:srgbClr>
          </a:solidFill>
        </p:spPr>
        <p:txBody>
          <a:bodyPr wrap="square" lIns="0" tIns="0" rIns="0" bIns="0" rtlCol="0"/>
          <a:lstStyle/>
          <a:p/>
        </p:txBody>
      </p:sp>
      <p:sp>
        <p:nvSpPr>
          <p:cNvPr id="14" name="object 14"/>
          <p:cNvSpPr/>
          <p:nvPr/>
        </p:nvSpPr>
        <p:spPr>
          <a:xfrm>
            <a:off x="857337" y="7660021"/>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5" name="object 15"/>
          <p:cNvSpPr/>
          <p:nvPr/>
        </p:nvSpPr>
        <p:spPr>
          <a:xfrm>
            <a:off x="2458361" y="850900"/>
            <a:ext cx="2639781" cy="2172815"/>
          </a:xfrm>
          <a:prstGeom prst="rect">
            <a:avLst/>
          </a:prstGeom>
          <a:blipFill>
            <a:blip r:embed="rId4" cstate="print"/>
            <a:stretch>
              <a:fillRect/>
            </a:stretch>
          </a:blipFill>
        </p:spPr>
        <p:txBody>
          <a:bodyPr wrap="square" lIns="0" tIns="0" rIns="0" bIns="0" rtlCol="0"/>
          <a:lstStyle/>
          <a:p/>
        </p:txBody>
      </p:sp>
      <p:sp>
        <p:nvSpPr>
          <p:cNvPr id="16" name="object 16"/>
          <p:cNvSpPr txBox="1"/>
          <p:nvPr/>
        </p:nvSpPr>
        <p:spPr>
          <a:xfrm>
            <a:off x="3512107" y="3611422"/>
            <a:ext cx="58483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 if</a:t>
            </a:r>
            <a:r>
              <a:rPr dirty="0" sz="900" spc="-85">
                <a:latin typeface="Liberation Serif"/>
                <a:cs typeface="Liberation Serif"/>
              </a:rPr>
              <a:t> </a:t>
            </a:r>
            <a:r>
              <a:rPr dirty="0" sz="900">
                <a:latin typeface="Liberation Serif"/>
                <a:cs typeface="Liberation Serif"/>
              </a:rPr>
              <a:t>possible.</a:t>
            </a:r>
            <a:endParaRPr sz="900">
              <a:latin typeface="Liberation Serif"/>
              <a:cs typeface="Liberation Serif"/>
            </a:endParaRPr>
          </a:p>
        </p:txBody>
      </p:sp>
      <p:sp>
        <p:nvSpPr>
          <p:cNvPr id="17" name="object 17"/>
          <p:cNvSpPr txBox="1"/>
          <p:nvPr/>
        </p:nvSpPr>
        <p:spPr>
          <a:xfrm>
            <a:off x="848360" y="3901131"/>
            <a:ext cx="4639310" cy="549910"/>
          </a:xfrm>
          <a:prstGeom prst="rect">
            <a:avLst/>
          </a:prstGeom>
        </p:spPr>
        <p:txBody>
          <a:bodyPr wrap="square" lIns="0" tIns="46990" rIns="0" bIns="0" rtlCol="0" vert="horz">
            <a:spAutoFit/>
          </a:bodyPr>
          <a:lstStyle/>
          <a:p>
            <a:pPr marL="12700">
              <a:lnSpc>
                <a:spcPct val="100000"/>
              </a:lnSpc>
              <a:spcBef>
                <a:spcPts val="370"/>
              </a:spcBef>
            </a:pPr>
            <a:r>
              <a:rPr dirty="0" sz="900" b="1">
                <a:latin typeface="Liberation Serif"/>
                <a:cs typeface="Liberation Serif"/>
              </a:rPr>
              <a:t>Hint</a:t>
            </a:r>
            <a:endParaRPr sz="900">
              <a:latin typeface="Liberation Serif"/>
              <a:cs typeface="Liberation Serif"/>
            </a:endParaRPr>
          </a:p>
          <a:p>
            <a:pPr marL="172720">
              <a:lnSpc>
                <a:spcPct val="100000"/>
              </a:lnSpc>
              <a:spcBef>
                <a:spcPts val="270"/>
              </a:spcBef>
            </a:pPr>
            <a:r>
              <a:rPr dirty="0" sz="900">
                <a:latin typeface="Liberation Serif"/>
                <a:cs typeface="Liberation Serif"/>
              </a:rPr>
              <a:t>Use x-values 1.9, 1.99, 1.999, 1.9999, 1.9999 and 2.1, 2.01, 2.001, 2.0001, 2.00001 in your</a:t>
            </a:r>
            <a:r>
              <a:rPr dirty="0" sz="900" spc="-100">
                <a:latin typeface="Liberation Serif"/>
                <a:cs typeface="Liberation Serif"/>
              </a:rPr>
              <a:t> </a:t>
            </a:r>
            <a:r>
              <a:rPr dirty="0" sz="900">
                <a:latin typeface="Liberation Serif"/>
                <a:cs typeface="Liberation Serif"/>
              </a:rPr>
              <a:t>table.</a:t>
            </a:r>
            <a:endParaRPr sz="900">
              <a:latin typeface="Liberation Serif"/>
              <a:cs typeface="Liberation Serif"/>
            </a:endParaRPr>
          </a:p>
          <a:p>
            <a:pPr marL="12700">
              <a:lnSpc>
                <a:spcPct val="100000"/>
              </a:lnSpc>
              <a:spcBef>
                <a:spcPts val="345"/>
              </a:spcBef>
            </a:pPr>
            <a:r>
              <a:rPr dirty="0" sz="900" b="1">
                <a:latin typeface="Liberation Serif"/>
                <a:cs typeface="Liberation Serif"/>
              </a:rPr>
              <a:t>Answer</a:t>
            </a:r>
            <a:endParaRPr sz="900">
              <a:latin typeface="Liberation Serif"/>
              <a:cs typeface="Liberation Serif"/>
            </a:endParaRPr>
          </a:p>
        </p:txBody>
      </p:sp>
      <p:sp>
        <p:nvSpPr>
          <p:cNvPr id="18" name="object 18"/>
          <p:cNvSpPr txBox="1"/>
          <p:nvPr/>
        </p:nvSpPr>
        <p:spPr>
          <a:xfrm>
            <a:off x="1701430" y="4564410"/>
            <a:ext cx="68326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does not</a:t>
            </a:r>
            <a:r>
              <a:rPr dirty="0" sz="900" spc="-85">
                <a:latin typeface="Liberation Serif"/>
                <a:cs typeface="Liberation Serif"/>
              </a:rPr>
              <a:t> </a:t>
            </a:r>
            <a:r>
              <a:rPr dirty="0" sz="900">
                <a:latin typeface="Liberation Serif"/>
                <a:cs typeface="Liberation Serif"/>
              </a:rPr>
              <a:t>exist.</a:t>
            </a:r>
            <a:endParaRPr sz="900">
              <a:latin typeface="Liberation Serif"/>
              <a:cs typeface="Liberation Serif"/>
            </a:endParaRPr>
          </a:p>
        </p:txBody>
      </p:sp>
      <p:sp>
        <p:nvSpPr>
          <p:cNvPr id="19" name="object 19"/>
          <p:cNvSpPr txBox="1"/>
          <p:nvPr/>
        </p:nvSpPr>
        <p:spPr>
          <a:xfrm>
            <a:off x="848360" y="2938338"/>
            <a:ext cx="5029835" cy="539750"/>
          </a:xfrm>
          <a:prstGeom prst="rect">
            <a:avLst/>
          </a:prstGeom>
        </p:spPr>
        <p:txBody>
          <a:bodyPr wrap="square" lIns="0" tIns="94615" rIns="0" bIns="0" rtlCol="0" vert="horz">
            <a:spAutoFit/>
          </a:bodyPr>
          <a:lstStyle/>
          <a:p>
            <a:pPr marL="842010">
              <a:lnSpc>
                <a:spcPct val="100000"/>
              </a:lnSpc>
              <a:spcBef>
                <a:spcPts val="745"/>
              </a:spcBef>
            </a:pPr>
            <a:r>
              <a:rPr dirty="0" sz="800">
                <a:latin typeface="Liberation Serif"/>
                <a:cs typeface="Liberation Serif"/>
              </a:rPr>
              <a:t>Figure </a:t>
            </a:r>
            <a:r>
              <a:rPr dirty="0" sz="900" spc="-85">
                <a:latin typeface="DejaVu Sans"/>
                <a:cs typeface="DejaVu Sans"/>
              </a:rPr>
              <a:t>2.2.6</a:t>
            </a:r>
            <a:r>
              <a:rPr dirty="0" sz="800" spc="-85">
                <a:latin typeface="Liberation Serif"/>
                <a:cs typeface="Liberation Serif"/>
              </a:rPr>
              <a:t>: </a:t>
            </a:r>
            <a:r>
              <a:rPr dirty="0" sz="800">
                <a:latin typeface="Liberation Serif"/>
                <a:cs typeface="Liberation Serif"/>
              </a:rPr>
              <a:t>The graph of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 </a:t>
            </a:r>
            <a:r>
              <a:rPr dirty="0" sz="900" spc="-65">
                <a:latin typeface="DejaVu Sans"/>
                <a:cs typeface="DejaVu Sans"/>
              </a:rPr>
              <a:t>= </a:t>
            </a:r>
            <a:r>
              <a:rPr dirty="0" sz="900">
                <a:latin typeface="DejaVu Sans"/>
                <a:cs typeface="DejaVu Sans"/>
              </a:rPr>
              <a:t>sin(1/</a:t>
            </a:r>
            <a:r>
              <a:rPr dirty="0" sz="800" i="1">
                <a:latin typeface="Arial"/>
                <a:cs typeface="Arial"/>
              </a:rPr>
              <a:t>x</a:t>
            </a:r>
            <a:r>
              <a:rPr dirty="0" sz="900">
                <a:latin typeface="DejaVu Sans"/>
                <a:cs typeface="DejaVu Sans"/>
              </a:rPr>
              <a:t>)</a:t>
            </a:r>
            <a:r>
              <a:rPr dirty="0" sz="800">
                <a:latin typeface="Liberation Serif"/>
                <a:cs typeface="Liberation Serif"/>
              </a:rPr>
              <a:t>oscillates </a:t>
            </a:r>
            <a:r>
              <a:rPr dirty="0" sz="800" spc="-5">
                <a:latin typeface="Liberation Serif"/>
                <a:cs typeface="Liberation Serif"/>
              </a:rPr>
              <a:t>rapidly </a:t>
            </a:r>
            <a:r>
              <a:rPr dirty="0" sz="800">
                <a:latin typeface="Liberation Serif"/>
                <a:cs typeface="Liberation Serif"/>
              </a:rPr>
              <a:t>between −1 and </a:t>
            </a:r>
            <a:r>
              <a:rPr dirty="0" sz="800" spc="5">
                <a:latin typeface="Liberation Serif"/>
                <a:cs typeface="Liberation Serif"/>
              </a:rPr>
              <a:t>1 </a:t>
            </a:r>
            <a:r>
              <a:rPr dirty="0" sz="800">
                <a:latin typeface="Liberation Serif"/>
                <a:cs typeface="Liberation Serif"/>
              </a:rPr>
              <a:t>as </a:t>
            </a:r>
            <a:r>
              <a:rPr dirty="0" sz="800" spc="105" i="1">
                <a:latin typeface="Arial"/>
                <a:cs typeface="Arial"/>
              </a:rPr>
              <a:t>x</a:t>
            </a:r>
            <a:r>
              <a:rPr dirty="0" sz="800" spc="-75" i="1">
                <a:latin typeface="Arial"/>
                <a:cs typeface="Arial"/>
              </a:rPr>
              <a:t> </a:t>
            </a:r>
            <a:r>
              <a:rPr dirty="0" sz="800">
                <a:latin typeface="Liberation Serif"/>
                <a:cs typeface="Liberation Serif"/>
              </a:rPr>
              <a:t>approaches 0.</a:t>
            </a:r>
            <a:endParaRPr sz="800">
              <a:latin typeface="Liberation Serif"/>
              <a:cs typeface="Liberation Serif"/>
            </a:endParaRPr>
          </a:p>
          <a:p>
            <a:pPr>
              <a:lnSpc>
                <a:spcPct val="100000"/>
              </a:lnSpc>
              <a:spcBef>
                <a:spcPts val="15"/>
              </a:spcBef>
            </a:pPr>
            <a:endParaRPr sz="700">
              <a:latin typeface="Times New Roman"/>
              <a:cs typeface="Times New Roman"/>
            </a:endParaRPr>
          </a:p>
          <a:p>
            <a:pPr marL="12700">
              <a:lnSpc>
                <a:spcPct val="100000"/>
              </a:lnSpc>
              <a:spcBef>
                <a:spcPts val="5"/>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2.2.3</a:t>
            </a:r>
            <a:endParaRPr sz="1250">
              <a:latin typeface="DejaVu Sans"/>
              <a:cs typeface="DejaVu Sans"/>
            </a:endParaRPr>
          </a:p>
        </p:txBody>
      </p:sp>
      <p:sp>
        <p:nvSpPr>
          <p:cNvPr id="20" name="object 20"/>
          <p:cNvSpPr txBox="1"/>
          <p:nvPr/>
        </p:nvSpPr>
        <p:spPr>
          <a:xfrm>
            <a:off x="848360" y="3593696"/>
            <a:ext cx="2211705" cy="252729"/>
          </a:xfrm>
          <a:prstGeom prst="rect">
            <a:avLst/>
          </a:prstGeom>
        </p:spPr>
        <p:txBody>
          <a:bodyPr wrap="square" lIns="0" tIns="11430" rIns="0" bIns="0" rtlCol="0" vert="horz">
            <a:spAutoFit/>
          </a:bodyPr>
          <a:lstStyle/>
          <a:p>
            <a:pPr algn="r" marR="5080">
              <a:lnSpc>
                <a:spcPts val="1105"/>
              </a:lnSpc>
              <a:spcBef>
                <a:spcPts val="90"/>
              </a:spcBef>
            </a:pPr>
            <a:r>
              <a:rPr dirty="0" sz="900">
                <a:latin typeface="Liberation Serif"/>
                <a:cs typeface="Liberation Serif"/>
              </a:rPr>
              <a:t>Use a table of functional values to evaluate</a:t>
            </a:r>
            <a:r>
              <a:rPr dirty="0" sz="900" spc="-65">
                <a:latin typeface="Liberation Serif"/>
                <a:cs typeface="Liberation Serif"/>
              </a:rPr>
              <a:t> </a:t>
            </a:r>
            <a:r>
              <a:rPr dirty="0" sz="1050" spc="-65">
                <a:latin typeface="DejaVu Sans"/>
                <a:cs typeface="DejaVu Sans"/>
              </a:rPr>
              <a:t>lim</a:t>
            </a:r>
            <a:endParaRPr sz="1050">
              <a:latin typeface="DejaVu Sans"/>
              <a:cs typeface="DejaVu Sans"/>
            </a:endParaRPr>
          </a:p>
          <a:p>
            <a:pPr algn="r" marR="12700">
              <a:lnSpc>
                <a:spcPts val="685"/>
              </a:lnSpc>
            </a:pPr>
            <a:r>
              <a:rPr dirty="0" sz="650" spc="45" i="1">
                <a:latin typeface="Arial"/>
                <a:cs typeface="Arial"/>
              </a:rPr>
              <a:t>x</a:t>
            </a:r>
            <a:r>
              <a:rPr dirty="0" sz="700" spc="85">
                <a:latin typeface="DejaVu Sans"/>
                <a:cs typeface="DejaVu Sans"/>
              </a:rPr>
              <a:t>→</a:t>
            </a:r>
            <a:r>
              <a:rPr dirty="0" sz="700" spc="-100">
                <a:latin typeface="DejaVu Sans"/>
                <a:cs typeface="DejaVu Sans"/>
              </a:rPr>
              <a:t>2</a:t>
            </a:r>
            <a:endParaRPr sz="700">
              <a:latin typeface="DejaVu Sans"/>
              <a:cs typeface="DejaVu Sans"/>
            </a:endParaRPr>
          </a:p>
        </p:txBody>
      </p:sp>
      <p:sp>
        <p:nvSpPr>
          <p:cNvPr id="21" name="object 21"/>
          <p:cNvSpPr txBox="1"/>
          <p:nvPr/>
        </p:nvSpPr>
        <p:spPr>
          <a:xfrm>
            <a:off x="3074628" y="3498398"/>
            <a:ext cx="421640" cy="184150"/>
          </a:xfrm>
          <a:prstGeom prst="rect">
            <a:avLst/>
          </a:prstGeom>
        </p:spPr>
        <p:txBody>
          <a:bodyPr wrap="square" lIns="0" tIns="11430" rIns="0" bIns="0" rtlCol="0" vert="horz">
            <a:spAutoFit/>
          </a:bodyPr>
          <a:lstStyle/>
          <a:p>
            <a:pPr marL="12700">
              <a:lnSpc>
                <a:spcPct val="100000"/>
              </a:lnSpc>
              <a:spcBef>
                <a:spcPts val="90"/>
              </a:spcBef>
            </a:pPr>
            <a:r>
              <a:rPr dirty="0" sz="1050" spc="-80" b="1">
                <a:latin typeface="DejaVu Sans"/>
                <a:cs typeface="DejaVu Sans"/>
              </a:rPr>
              <a:t>∣</a:t>
            </a:r>
            <a:r>
              <a:rPr dirty="0" baseline="6172" sz="1350" spc="-120" i="1">
                <a:latin typeface="Arial"/>
                <a:cs typeface="Arial"/>
              </a:rPr>
              <a:t>x</a:t>
            </a:r>
            <a:r>
              <a:rPr dirty="0" baseline="35714" sz="1050" spc="-120">
                <a:latin typeface="DejaVu Sans"/>
                <a:cs typeface="DejaVu Sans"/>
              </a:rPr>
              <a:t>2 </a:t>
            </a:r>
            <a:r>
              <a:rPr dirty="0" baseline="5291" sz="1575" spc="-165">
                <a:latin typeface="DejaVu Sans"/>
                <a:cs typeface="DejaVu Sans"/>
              </a:rPr>
              <a:t>−</a:t>
            </a:r>
            <a:r>
              <a:rPr dirty="0" baseline="5291" sz="1575" spc="-292">
                <a:latin typeface="DejaVu Sans"/>
                <a:cs typeface="DejaVu Sans"/>
              </a:rPr>
              <a:t> </a:t>
            </a:r>
            <a:r>
              <a:rPr dirty="0" baseline="5291" sz="1575" spc="-300">
                <a:latin typeface="DejaVu Sans"/>
                <a:cs typeface="DejaVu Sans"/>
              </a:rPr>
              <a:t>4</a:t>
            </a:r>
            <a:r>
              <a:rPr dirty="0" sz="1050" spc="-200" b="1">
                <a:latin typeface="DejaVu Sans"/>
                <a:cs typeface="DejaVu Sans"/>
              </a:rPr>
              <a:t>∣</a:t>
            </a:r>
            <a:endParaRPr sz="1050">
              <a:latin typeface="DejaVu Sans"/>
              <a:cs typeface="DejaVu Sans"/>
            </a:endParaRPr>
          </a:p>
        </p:txBody>
      </p:sp>
      <p:sp>
        <p:nvSpPr>
          <p:cNvPr id="22" name="object 22"/>
          <p:cNvSpPr txBox="1"/>
          <p:nvPr/>
        </p:nvSpPr>
        <p:spPr>
          <a:xfrm>
            <a:off x="3136573" y="3679465"/>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2</a:t>
            </a:r>
            <a:endParaRPr sz="1050">
              <a:latin typeface="DejaVu Sans"/>
              <a:cs typeface="DejaVu Sans"/>
            </a:endParaRPr>
          </a:p>
        </p:txBody>
      </p:sp>
      <p:sp>
        <p:nvSpPr>
          <p:cNvPr id="23" name="object 23"/>
          <p:cNvSpPr/>
          <p:nvPr/>
        </p:nvSpPr>
        <p:spPr>
          <a:xfrm>
            <a:off x="3077798" y="3705123"/>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24" name="object 24"/>
          <p:cNvSpPr txBox="1"/>
          <p:nvPr/>
        </p:nvSpPr>
        <p:spPr>
          <a:xfrm>
            <a:off x="1013197" y="4546684"/>
            <a:ext cx="207010" cy="184150"/>
          </a:xfrm>
          <a:prstGeom prst="rect">
            <a:avLst/>
          </a:prstGeom>
        </p:spPr>
        <p:txBody>
          <a:bodyPr wrap="square" lIns="0" tIns="11430" rIns="0" bIns="0" rtlCol="0" vert="horz">
            <a:spAutoFit/>
          </a:bodyPr>
          <a:lstStyle/>
          <a:p>
            <a:pPr marL="12700">
              <a:lnSpc>
                <a:spcPct val="100000"/>
              </a:lnSpc>
              <a:spcBef>
                <a:spcPts val="90"/>
              </a:spcBef>
            </a:pPr>
            <a:r>
              <a:rPr dirty="0" sz="1050">
                <a:latin typeface="DejaVu Sans"/>
                <a:cs typeface="DejaVu Sans"/>
              </a:rPr>
              <a:t>li</a:t>
            </a:r>
            <a:r>
              <a:rPr dirty="0" sz="1050" spc="-200">
                <a:latin typeface="DejaVu Sans"/>
                <a:cs typeface="DejaVu Sans"/>
              </a:rPr>
              <a:t>m</a:t>
            </a:r>
            <a:endParaRPr sz="1050">
              <a:latin typeface="DejaVu Sans"/>
              <a:cs typeface="DejaVu Sans"/>
            </a:endParaRPr>
          </a:p>
        </p:txBody>
      </p:sp>
      <p:sp>
        <p:nvSpPr>
          <p:cNvPr id="25" name="object 25"/>
          <p:cNvSpPr txBox="1"/>
          <p:nvPr/>
        </p:nvSpPr>
        <p:spPr>
          <a:xfrm>
            <a:off x="1234320" y="4451385"/>
            <a:ext cx="421640" cy="184150"/>
          </a:xfrm>
          <a:prstGeom prst="rect">
            <a:avLst/>
          </a:prstGeom>
        </p:spPr>
        <p:txBody>
          <a:bodyPr wrap="square" lIns="0" tIns="11430" rIns="0" bIns="0" rtlCol="0" vert="horz">
            <a:spAutoFit/>
          </a:bodyPr>
          <a:lstStyle/>
          <a:p>
            <a:pPr marL="12700">
              <a:lnSpc>
                <a:spcPct val="100000"/>
              </a:lnSpc>
              <a:spcBef>
                <a:spcPts val="90"/>
              </a:spcBef>
            </a:pPr>
            <a:r>
              <a:rPr dirty="0" sz="1050" spc="-80" b="1">
                <a:latin typeface="DejaVu Sans"/>
                <a:cs typeface="DejaVu Sans"/>
              </a:rPr>
              <a:t>∣</a:t>
            </a:r>
            <a:r>
              <a:rPr dirty="0" baseline="6172" sz="1350" spc="-120" i="1">
                <a:latin typeface="Arial"/>
                <a:cs typeface="Arial"/>
              </a:rPr>
              <a:t>x</a:t>
            </a:r>
            <a:r>
              <a:rPr dirty="0" baseline="31746" sz="1050" spc="-120">
                <a:latin typeface="DejaVu Sans"/>
                <a:cs typeface="DejaVu Sans"/>
              </a:rPr>
              <a:t>2 </a:t>
            </a:r>
            <a:r>
              <a:rPr dirty="0" baseline="5291" sz="1575" spc="-165">
                <a:latin typeface="DejaVu Sans"/>
                <a:cs typeface="DejaVu Sans"/>
              </a:rPr>
              <a:t>−</a:t>
            </a:r>
            <a:r>
              <a:rPr dirty="0" baseline="5291" sz="1575" spc="-292">
                <a:latin typeface="DejaVu Sans"/>
                <a:cs typeface="DejaVu Sans"/>
              </a:rPr>
              <a:t> </a:t>
            </a:r>
            <a:r>
              <a:rPr dirty="0" baseline="5291" sz="1575" spc="-300">
                <a:latin typeface="DejaVu Sans"/>
                <a:cs typeface="DejaVu Sans"/>
              </a:rPr>
              <a:t>4</a:t>
            </a:r>
            <a:r>
              <a:rPr dirty="0" sz="1050" spc="-200" b="1">
                <a:latin typeface="DejaVu Sans"/>
                <a:cs typeface="DejaVu Sans"/>
              </a:rPr>
              <a:t>∣</a:t>
            </a:r>
            <a:endParaRPr sz="1050">
              <a:latin typeface="DejaVu Sans"/>
              <a:cs typeface="DejaVu Sans"/>
            </a:endParaRPr>
          </a:p>
        </p:txBody>
      </p:sp>
      <p:sp>
        <p:nvSpPr>
          <p:cNvPr id="26" name="object 26"/>
          <p:cNvSpPr txBox="1"/>
          <p:nvPr/>
        </p:nvSpPr>
        <p:spPr>
          <a:xfrm>
            <a:off x="1008432" y="4632453"/>
            <a:ext cx="586105" cy="184150"/>
          </a:xfrm>
          <a:prstGeom prst="rect">
            <a:avLst/>
          </a:prstGeom>
        </p:spPr>
        <p:txBody>
          <a:bodyPr wrap="square" lIns="0" tIns="11430" rIns="0" bIns="0" rtlCol="0" vert="horz">
            <a:spAutoFit/>
          </a:bodyPr>
          <a:lstStyle/>
          <a:p>
            <a:pPr marL="12700">
              <a:lnSpc>
                <a:spcPct val="100000"/>
              </a:lnSpc>
              <a:spcBef>
                <a:spcPts val="90"/>
              </a:spcBef>
            </a:pPr>
            <a:r>
              <a:rPr dirty="0" sz="650" spc="10" i="1">
                <a:latin typeface="Arial"/>
                <a:cs typeface="Arial"/>
              </a:rPr>
              <a:t>x</a:t>
            </a:r>
            <a:r>
              <a:rPr dirty="0" sz="700" spc="10">
                <a:latin typeface="DejaVu Sans"/>
                <a:cs typeface="DejaVu Sans"/>
              </a:rPr>
              <a:t>→2 </a:t>
            </a:r>
            <a:r>
              <a:rPr dirty="0" sz="900" spc="114" i="1">
                <a:latin typeface="Arial"/>
                <a:cs typeface="Arial"/>
              </a:rPr>
              <a:t>x</a:t>
            </a:r>
            <a:r>
              <a:rPr dirty="0" sz="900" spc="-80" i="1">
                <a:latin typeface="Arial"/>
                <a:cs typeface="Arial"/>
              </a:rPr>
              <a:t> </a:t>
            </a:r>
            <a:r>
              <a:rPr dirty="0" sz="1050" spc="-110">
                <a:latin typeface="DejaVu Sans"/>
                <a:cs typeface="DejaVu Sans"/>
              </a:rPr>
              <a:t>− </a:t>
            </a:r>
            <a:r>
              <a:rPr dirty="0" sz="1050" spc="-175">
                <a:latin typeface="DejaVu Sans"/>
                <a:cs typeface="DejaVu Sans"/>
              </a:rPr>
              <a:t>2</a:t>
            </a:r>
            <a:endParaRPr sz="1050">
              <a:latin typeface="DejaVu Sans"/>
              <a:cs typeface="DejaVu Sans"/>
            </a:endParaRPr>
          </a:p>
        </p:txBody>
      </p:sp>
      <p:sp>
        <p:nvSpPr>
          <p:cNvPr id="27" name="object 27"/>
          <p:cNvSpPr/>
          <p:nvPr/>
        </p:nvSpPr>
        <p:spPr>
          <a:xfrm>
            <a:off x="1238532" y="4658110"/>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28" name="object 28"/>
          <p:cNvSpPr txBox="1"/>
          <p:nvPr/>
        </p:nvSpPr>
        <p:spPr>
          <a:xfrm>
            <a:off x="772121" y="4956088"/>
            <a:ext cx="6012815" cy="4884420"/>
          </a:xfrm>
          <a:prstGeom prst="rect">
            <a:avLst/>
          </a:prstGeom>
        </p:spPr>
        <p:txBody>
          <a:bodyPr wrap="square" lIns="0" tIns="59055" rIns="0" bIns="0" rtlCol="0" vert="horz">
            <a:spAutoFit/>
          </a:bodyPr>
          <a:lstStyle/>
          <a:p>
            <a:pPr marL="12700">
              <a:lnSpc>
                <a:spcPct val="100000"/>
              </a:lnSpc>
              <a:spcBef>
                <a:spcPts val="465"/>
              </a:spcBef>
            </a:pPr>
            <a:r>
              <a:rPr dirty="0" sz="1050">
                <a:solidFill>
                  <a:srgbClr val="1279C2"/>
                </a:solidFill>
                <a:latin typeface="Liberation Sans"/>
                <a:cs typeface="Liberation Sans"/>
              </a:rPr>
              <a:t>ONE-SIDED</a:t>
            </a:r>
            <a:r>
              <a:rPr dirty="0" sz="1050" spc="-5">
                <a:solidFill>
                  <a:srgbClr val="1279C2"/>
                </a:solidFill>
                <a:latin typeface="Liberation Sans"/>
                <a:cs typeface="Liberation Sans"/>
              </a:rPr>
              <a:t> </a:t>
            </a:r>
            <a:r>
              <a:rPr dirty="0" sz="1050">
                <a:solidFill>
                  <a:srgbClr val="1279C2"/>
                </a:solidFill>
                <a:latin typeface="Liberation Sans"/>
                <a:cs typeface="Liberation Sans"/>
              </a:rPr>
              <a:t>LIMITS</a:t>
            </a:r>
            <a:endParaRPr sz="1050">
              <a:latin typeface="Liberation Sans"/>
              <a:cs typeface="Liberation Sans"/>
            </a:endParaRPr>
          </a:p>
          <a:p>
            <a:pPr algn="just" marL="12700" marR="5080">
              <a:lnSpc>
                <a:spcPts val="1200"/>
              </a:lnSpc>
              <a:spcBef>
                <a:spcPts val="254"/>
              </a:spcBef>
            </a:pPr>
            <a:r>
              <a:rPr dirty="0" sz="900">
                <a:latin typeface="Liberation Serif"/>
                <a:cs typeface="Liberation Serif"/>
              </a:rPr>
              <a:t>Sometimes indicating that the limit of a function fails to exist at a point does not provide us with enough information about the  behavior of the function at that particular point. </a:t>
            </a:r>
            <a:r>
              <a:rPr dirty="0" sz="900" spc="-35">
                <a:latin typeface="Liberation Serif"/>
                <a:cs typeface="Liberation Serif"/>
              </a:rPr>
              <a:t>To </a:t>
            </a:r>
            <a:r>
              <a:rPr dirty="0" sz="900">
                <a:latin typeface="Liberation Serif"/>
                <a:cs typeface="Liberation Serif"/>
              </a:rPr>
              <a:t>see this, we now revisit the function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1050" spc="-110">
                <a:latin typeface="DejaVu Sans"/>
                <a:cs typeface="DejaVu Sans"/>
              </a:rPr>
              <a:t>= </a:t>
            </a:r>
            <a:r>
              <a:rPr dirty="0" sz="1050" spc="25">
                <a:latin typeface="DejaVu Sans"/>
                <a:cs typeface="DejaVu Sans"/>
              </a:rPr>
              <a:t>|</a:t>
            </a:r>
            <a:r>
              <a:rPr dirty="0" sz="900" spc="25" i="1">
                <a:latin typeface="Arial"/>
                <a:cs typeface="Arial"/>
              </a:rPr>
              <a:t>x </a:t>
            </a:r>
            <a:r>
              <a:rPr dirty="0" sz="1050" spc="-110">
                <a:latin typeface="DejaVu Sans"/>
                <a:cs typeface="DejaVu Sans"/>
              </a:rPr>
              <a:t>− </a:t>
            </a:r>
            <a:r>
              <a:rPr dirty="0" sz="1050" spc="5">
                <a:latin typeface="DejaVu Sans"/>
                <a:cs typeface="DejaVu Sans"/>
              </a:rPr>
              <a:t>2|/(</a:t>
            </a:r>
            <a:r>
              <a:rPr dirty="0" sz="900" spc="5" i="1">
                <a:latin typeface="Arial"/>
                <a:cs typeface="Arial"/>
              </a:rPr>
              <a:t>x </a:t>
            </a:r>
            <a:r>
              <a:rPr dirty="0" sz="1050" spc="-110">
                <a:latin typeface="DejaVu Sans"/>
                <a:cs typeface="DejaVu Sans"/>
              </a:rPr>
              <a:t>− </a:t>
            </a:r>
            <a:r>
              <a:rPr dirty="0" sz="1050" spc="-85">
                <a:latin typeface="DejaVu Sans"/>
                <a:cs typeface="DejaVu Sans"/>
              </a:rPr>
              <a:t>2) </a:t>
            </a:r>
            <a:r>
              <a:rPr dirty="0" sz="900">
                <a:latin typeface="Liberation Serif"/>
                <a:cs typeface="Liberation Serif"/>
              </a:rPr>
              <a:t>introduced at  the beginning of the section (see Figure(b)). As we pick values of x close to 2,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900">
                <a:latin typeface="Liberation Serif"/>
                <a:cs typeface="Liberation Serif"/>
              </a:rPr>
              <a:t>does not approach a single value, so the limit  as</a:t>
            </a:r>
            <a:r>
              <a:rPr dirty="0" sz="900" spc="-5">
                <a:latin typeface="Liberation Serif"/>
                <a:cs typeface="Liberation Serif"/>
              </a:rPr>
              <a:t> </a:t>
            </a:r>
            <a:r>
              <a:rPr dirty="0" sz="900">
                <a:latin typeface="Liberation Serif"/>
                <a:cs typeface="Liberation Serif"/>
              </a:rPr>
              <a:t>x</a:t>
            </a:r>
            <a:r>
              <a:rPr dirty="0" sz="900" spc="-5">
                <a:latin typeface="Liberation Serif"/>
                <a:cs typeface="Liberation Serif"/>
              </a:rPr>
              <a:t> </a:t>
            </a:r>
            <a:r>
              <a:rPr dirty="0" sz="900">
                <a:latin typeface="Liberation Serif"/>
                <a:cs typeface="Liberation Serif"/>
              </a:rPr>
              <a:t>approaches</a:t>
            </a:r>
            <a:r>
              <a:rPr dirty="0" sz="900" spc="-5">
                <a:latin typeface="Liberation Serif"/>
                <a:cs typeface="Liberation Serif"/>
              </a:rPr>
              <a:t> </a:t>
            </a:r>
            <a:r>
              <a:rPr dirty="0" sz="900">
                <a:latin typeface="Liberation Serif"/>
                <a:cs typeface="Liberation Serif"/>
              </a:rPr>
              <a:t>2 does</a:t>
            </a:r>
            <a:r>
              <a:rPr dirty="0" sz="900" spc="-5">
                <a:latin typeface="Liberation Serif"/>
                <a:cs typeface="Liberation Serif"/>
              </a:rPr>
              <a:t> </a:t>
            </a:r>
            <a:r>
              <a:rPr dirty="0" sz="900">
                <a:latin typeface="Liberation Serif"/>
                <a:cs typeface="Liberation Serif"/>
              </a:rPr>
              <a:t>not</a:t>
            </a:r>
            <a:r>
              <a:rPr dirty="0" sz="900" spc="-5">
                <a:latin typeface="Liberation Serif"/>
                <a:cs typeface="Liberation Serif"/>
              </a:rPr>
              <a:t> </a:t>
            </a:r>
            <a:r>
              <a:rPr dirty="0" sz="900">
                <a:latin typeface="Liberation Serif"/>
                <a:cs typeface="Liberation Serif"/>
              </a:rPr>
              <a:t>exist—that is,</a:t>
            </a:r>
            <a:r>
              <a:rPr dirty="0" sz="900" spc="30">
                <a:latin typeface="Liberation Serif"/>
                <a:cs typeface="Liberation Serif"/>
              </a:rPr>
              <a:t> </a:t>
            </a:r>
            <a:r>
              <a:rPr dirty="0" sz="1050" spc="-65">
                <a:latin typeface="DejaVu Sans"/>
                <a:cs typeface="DejaVu Sans"/>
              </a:rPr>
              <a:t>lim</a:t>
            </a:r>
            <a:r>
              <a:rPr dirty="0" sz="1050" spc="-204">
                <a:latin typeface="DejaVu Sans"/>
                <a:cs typeface="DejaVu Sans"/>
              </a:rPr>
              <a:t>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110">
                <a:latin typeface="DejaVu Sans"/>
                <a:cs typeface="DejaVu Sans"/>
              </a:rPr>
              <a:t> </a:t>
            </a:r>
            <a:r>
              <a:rPr dirty="0" sz="900">
                <a:latin typeface="Liberation Serif"/>
                <a:cs typeface="Liberation Serif"/>
              </a:rPr>
              <a:t>DNE.</a:t>
            </a:r>
            <a:r>
              <a:rPr dirty="0" sz="900" spc="-5">
                <a:latin typeface="Liberation Serif"/>
                <a:cs typeface="Liberation Serif"/>
              </a:rPr>
              <a:t> However, </a:t>
            </a:r>
            <a:r>
              <a:rPr dirty="0" sz="900">
                <a:latin typeface="Liberation Serif"/>
                <a:cs typeface="Liberation Serif"/>
              </a:rPr>
              <a:t>this statement</a:t>
            </a:r>
            <a:r>
              <a:rPr dirty="0" sz="900" spc="-5">
                <a:latin typeface="Liberation Serif"/>
                <a:cs typeface="Liberation Serif"/>
              </a:rPr>
              <a:t> </a:t>
            </a:r>
            <a:r>
              <a:rPr dirty="0" sz="900">
                <a:latin typeface="Liberation Serif"/>
                <a:cs typeface="Liberation Serif"/>
              </a:rPr>
              <a:t>alone</a:t>
            </a:r>
            <a:r>
              <a:rPr dirty="0" sz="900" spc="-5">
                <a:latin typeface="Liberation Serif"/>
                <a:cs typeface="Liberation Serif"/>
              </a:rPr>
              <a:t> </a:t>
            </a:r>
            <a:r>
              <a:rPr dirty="0" sz="900">
                <a:latin typeface="Liberation Serif"/>
                <a:cs typeface="Liberation Serif"/>
              </a:rPr>
              <a:t>does not</a:t>
            </a:r>
            <a:r>
              <a:rPr dirty="0" sz="900" spc="-5">
                <a:latin typeface="Liberation Serif"/>
                <a:cs typeface="Liberation Serif"/>
              </a:rPr>
              <a:t> </a:t>
            </a:r>
            <a:r>
              <a:rPr dirty="0" sz="900">
                <a:latin typeface="Liberation Serif"/>
                <a:cs typeface="Liberation Serif"/>
              </a:rPr>
              <a:t>give</a:t>
            </a:r>
            <a:r>
              <a:rPr dirty="0" sz="900" spc="-5">
                <a:latin typeface="Liberation Serif"/>
                <a:cs typeface="Liberation Serif"/>
              </a:rPr>
              <a:t> </a:t>
            </a:r>
            <a:r>
              <a:rPr dirty="0" sz="900">
                <a:latin typeface="Liberation Serif"/>
                <a:cs typeface="Liberation Serif"/>
              </a:rPr>
              <a:t>us</a:t>
            </a:r>
            <a:r>
              <a:rPr dirty="0" sz="900" spc="-5">
                <a:latin typeface="Liberation Serif"/>
                <a:cs typeface="Liberation Serif"/>
              </a:rPr>
              <a:t> </a:t>
            </a:r>
            <a:r>
              <a:rPr dirty="0" sz="900">
                <a:latin typeface="Liberation Serif"/>
                <a:cs typeface="Liberation Serif"/>
              </a:rPr>
              <a:t>a complete</a:t>
            </a:r>
            <a:r>
              <a:rPr dirty="0" sz="900" spc="-5">
                <a:latin typeface="Liberation Serif"/>
                <a:cs typeface="Liberation Serif"/>
              </a:rPr>
              <a:t> </a:t>
            </a:r>
            <a:r>
              <a:rPr dirty="0" sz="900">
                <a:latin typeface="Liberation Serif"/>
                <a:cs typeface="Liberation Serif"/>
              </a:rPr>
              <a:t>picture</a:t>
            </a:r>
            <a:r>
              <a:rPr dirty="0" sz="900" spc="-5">
                <a:latin typeface="Liberation Serif"/>
                <a:cs typeface="Liberation Serif"/>
              </a:rPr>
              <a:t> </a:t>
            </a:r>
            <a:r>
              <a:rPr dirty="0" sz="900">
                <a:latin typeface="Liberation Serif"/>
                <a:cs typeface="Liberation Serif"/>
              </a:rPr>
              <a:t>of the</a:t>
            </a:r>
            <a:endParaRPr sz="900">
              <a:latin typeface="Liberation Serif"/>
              <a:cs typeface="Liberation Serif"/>
            </a:endParaRPr>
          </a:p>
          <a:p>
            <a:pPr marL="1927225">
              <a:lnSpc>
                <a:spcPts val="575"/>
              </a:lnSpc>
            </a:pPr>
            <a:r>
              <a:rPr dirty="0" sz="650" spc="10" i="1">
                <a:latin typeface="Arial"/>
                <a:cs typeface="Arial"/>
              </a:rPr>
              <a:t>x</a:t>
            </a:r>
            <a:r>
              <a:rPr dirty="0" sz="700" spc="10">
                <a:latin typeface="DejaVu Sans"/>
                <a:cs typeface="DejaVu Sans"/>
              </a:rPr>
              <a:t>→2</a:t>
            </a:r>
            <a:endParaRPr sz="700">
              <a:latin typeface="DejaVu Sans"/>
              <a:cs typeface="DejaVu Sans"/>
            </a:endParaRPr>
          </a:p>
          <a:p>
            <a:pPr algn="just" marL="12700">
              <a:lnSpc>
                <a:spcPts val="1065"/>
              </a:lnSpc>
              <a:spcBef>
                <a:spcPts val="15"/>
              </a:spcBef>
            </a:pPr>
            <a:r>
              <a:rPr dirty="0" sz="900">
                <a:latin typeface="Liberation Serif"/>
                <a:cs typeface="Liberation Serif"/>
              </a:rPr>
              <a:t>behavior of the function around the x-value 2. </a:t>
            </a:r>
            <a:r>
              <a:rPr dirty="0" sz="900" spc="-35">
                <a:latin typeface="Liberation Serif"/>
                <a:cs typeface="Liberation Serif"/>
              </a:rPr>
              <a:t>To </a:t>
            </a:r>
            <a:r>
              <a:rPr dirty="0" sz="900">
                <a:latin typeface="Liberation Serif"/>
                <a:cs typeface="Liberation Serif"/>
              </a:rPr>
              <a:t>provide a more accurate description, we introduce the idea of a </a:t>
            </a:r>
            <a:r>
              <a:rPr dirty="0" sz="900" b="1">
                <a:latin typeface="Liberation Serif"/>
                <a:cs typeface="Liberation Serif"/>
              </a:rPr>
              <a:t>one-sided </a:t>
            </a:r>
            <a:r>
              <a:rPr dirty="0" sz="900" spc="40" b="1">
                <a:latin typeface="Liberation Serif"/>
                <a:cs typeface="Liberation Serif"/>
              </a:rPr>
              <a:t> </a:t>
            </a:r>
            <a:r>
              <a:rPr dirty="0" sz="900" spc="-5" b="1">
                <a:latin typeface="Liberation Serif"/>
                <a:cs typeface="Liberation Serif"/>
              </a:rPr>
              <a:t>limit</a:t>
            </a:r>
            <a:r>
              <a:rPr dirty="0" sz="900" spc="-5">
                <a:latin typeface="Liberation Serif"/>
                <a:cs typeface="Liberation Serif"/>
              </a:rPr>
              <a:t>.</a:t>
            </a:r>
            <a:endParaRPr sz="900">
              <a:latin typeface="Liberation Serif"/>
              <a:cs typeface="Liberation Serif"/>
            </a:endParaRPr>
          </a:p>
          <a:p>
            <a:pPr algn="just" marL="12700">
              <a:lnSpc>
                <a:spcPts val="1245"/>
              </a:lnSpc>
            </a:pPr>
            <a:r>
              <a:rPr dirty="0" sz="900">
                <a:latin typeface="Liberation Serif"/>
                <a:cs typeface="Liberation Serif"/>
              </a:rPr>
              <a:t>For all values to the left of 2 (or the negative side of 2),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1050" spc="-110">
                <a:latin typeface="DejaVu Sans"/>
                <a:cs typeface="DejaVu Sans"/>
              </a:rPr>
              <a:t>= </a:t>
            </a:r>
            <a:r>
              <a:rPr dirty="0" sz="1050" spc="-155">
                <a:latin typeface="DejaVu Sans"/>
                <a:cs typeface="DejaVu Sans"/>
              </a:rPr>
              <a:t>−1  </a:t>
            </a:r>
            <a:r>
              <a:rPr dirty="0" sz="900">
                <a:latin typeface="Liberation Serif"/>
                <a:cs typeface="Liberation Serif"/>
              </a:rPr>
              <a:t>. Thus, as x approaches 2 from the left,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900">
                <a:latin typeface="Liberation Serif"/>
                <a:cs typeface="Liberation Serif"/>
              </a:rPr>
              <a:t>approaches</a:t>
            </a:r>
            <a:r>
              <a:rPr dirty="0" sz="900" spc="200">
                <a:latin typeface="Liberation Serif"/>
                <a:cs typeface="Liberation Serif"/>
              </a:rPr>
              <a:t> </a:t>
            </a:r>
            <a:r>
              <a:rPr dirty="0" sz="900">
                <a:latin typeface="Liberation Serif"/>
                <a:cs typeface="Liberation Serif"/>
              </a:rPr>
              <a:t>−1.</a:t>
            </a:r>
            <a:endParaRPr sz="900">
              <a:latin typeface="Liberation Serif"/>
              <a:cs typeface="Liberation Serif"/>
            </a:endParaRPr>
          </a:p>
          <a:p>
            <a:pPr algn="just" marL="12700">
              <a:lnSpc>
                <a:spcPct val="100000"/>
              </a:lnSpc>
              <a:spcBef>
                <a:spcPts val="90"/>
              </a:spcBef>
            </a:pPr>
            <a:r>
              <a:rPr dirty="0" sz="900" spc="-5">
                <a:latin typeface="Liberation Serif"/>
                <a:cs typeface="Liberation Serif"/>
              </a:rPr>
              <a:t>Mathematically, </a:t>
            </a:r>
            <a:r>
              <a:rPr dirty="0" sz="900">
                <a:latin typeface="Liberation Serif"/>
                <a:cs typeface="Liberation Serif"/>
              </a:rPr>
              <a:t>we say that the limit as x approaches 2 from the left is −1. </a:t>
            </a:r>
            <a:r>
              <a:rPr dirty="0" sz="900" spc="-5">
                <a:latin typeface="Liberation Serif"/>
                <a:cs typeface="Liberation Serif"/>
              </a:rPr>
              <a:t>Symbolically, </a:t>
            </a:r>
            <a:r>
              <a:rPr dirty="0" sz="900">
                <a:latin typeface="Liberation Serif"/>
                <a:cs typeface="Liberation Serif"/>
              </a:rPr>
              <a:t>we express this idea</a:t>
            </a:r>
            <a:r>
              <a:rPr dirty="0" sz="900" spc="-25">
                <a:latin typeface="Liberation Serif"/>
                <a:cs typeface="Liberation Serif"/>
              </a:rPr>
              <a:t> </a:t>
            </a:r>
            <a:r>
              <a:rPr dirty="0" sz="900">
                <a:latin typeface="Liberation Serif"/>
                <a:cs typeface="Liberation Serif"/>
              </a:rPr>
              <a:t>as</a:t>
            </a:r>
            <a:endParaRPr sz="900">
              <a:latin typeface="Liberation Serif"/>
              <a:cs typeface="Liberation Serif"/>
            </a:endParaRPr>
          </a:p>
          <a:p>
            <a:pPr marL="2617470">
              <a:lnSpc>
                <a:spcPts val="1145"/>
              </a:lnSpc>
              <a:spcBef>
                <a:spcPts val="495"/>
              </a:spcBef>
              <a:tabLst>
                <a:tab pos="5625465" algn="l"/>
              </a:tabLst>
            </a:pPr>
            <a:r>
              <a:rPr dirty="0" sz="1050" spc="-65">
                <a:latin typeface="DejaVu Sans"/>
                <a:cs typeface="DejaVu Sans"/>
              </a:rPr>
              <a:t>lim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240">
                <a:latin typeface="DejaVu Sans"/>
                <a:cs typeface="DejaVu Sans"/>
              </a:rPr>
              <a:t> </a:t>
            </a:r>
            <a:r>
              <a:rPr dirty="0" sz="1050" spc="-110">
                <a:latin typeface="DejaVu Sans"/>
                <a:cs typeface="DejaVu Sans"/>
              </a:rPr>
              <a:t>=</a:t>
            </a:r>
            <a:r>
              <a:rPr dirty="0" sz="1050" spc="-125">
                <a:latin typeface="DejaVu Sans"/>
                <a:cs typeface="DejaVu Sans"/>
              </a:rPr>
              <a:t> </a:t>
            </a:r>
            <a:r>
              <a:rPr dirty="0" sz="1050" spc="-114">
                <a:latin typeface="DejaVu Sans"/>
                <a:cs typeface="DejaVu Sans"/>
              </a:rPr>
              <a:t>−1.	</a:t>
            </a:r>
            <a:r>
              <a:rPr dirty="0" sz="1050" spc="-85">
                <a:latin typeface="DejaVu Sans"/>
                <a:cs typeface="DejaVu Sans"/>
              </a:rPr>
              <a:t>(2.2.5)</a:t>
            </a:r>
            <a:endParaRPr sz="1050">
              <a:latin typeface="DejaVu Sans"/>
              <a:cs typeface="DejaVu Sans"/>
            </a:endParaRPr>
          </a:p>
          <a:p>
            <a:pPr algn="ctr" marR="597535">
              <a:lnSpc>
                <a:spcPts val="725"/>
              </a:lnSpc>
            </a:pPr>
            <a:r>
              <a:rPr dirty="0" sz="650" spc="5" i="1">
                <a:latin typeface="Arial"/>
                <a:cs typeface="Arial"/>
              </a:rPr>
              <a:t>x</a:t>
            </a:r>
            <a:r>
              <a:rPr dirty="0" sz="700" spc="5">
                <a:latin typeface="DejaVu Sans"/>
                <a:cs typeface="DejaVu Sans"/>
              </a:rPr>
              <a:t>→2−</a:t>
            </a:r>
            <a:endParaRPr sz="700">
              <a:latin typeface="DejaVu Sans"/>
              <a:cs typeface="DejaVu Sans"/>
            </a:endParaRPr>
          </a:p>
          <a:p>
            <a:pPr algn="just" marL="12700">
              <a:lnSpc>
                <a:spcPct val="100000"/>
              </a:lnSpc>
              <a:spcBef>
                <a:spcPts val="610"/>
              </a:spcBef>
            </a:pPr>
            <a:r>
              <a:rPr dirty="0" sz="900" spc="-10">
                <a:latin typeface="Liberation Serif"/>
                <a:cs typeface="Liberation Serif"/>
              </a:rPr>
              <a:t>Similarly, </a:t>
            </a:r>
            <a:r>
              <a:rPr dirty="0" sz="900">
                <a:latin typeface="Liberation Serif"/>
                <a:cs typeface="Liberation Serif"/>
              </a:rPr>
              <a:t>as x approaches 2 from the right (or from the positive side),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 </a:t>
            </a:r>
            <a:r>
              <a:rPr dirty="0" sz="900">
                <a:latin typeface="Liberation Serif"/>
                <a:cs typeface="Liberation Serif"/>
              </a:rPr>
              <a:t>approaches 1. </a:t>
            </a:r>
            <a:r>
              <a:rPr dirty="0" sz="900" spc="-5">
                <a:latin typeface="Liberation Serif"/>
                <a:cs typeface="Liberation Serif"/>
              </a:rPr>
              <a:t>Symbolically, </a:t>
            </a:r>
            <a:r>
              <a:rPr dirty="0" sz="900">
                <a:latin typeface="Liberation Serif"/>
                <a:cs typeface="Liberation Serif"/>
              </a:rPr>
              <a:t>we express this idea</a:t>
            </a:r>
            <a:r>
              <a:rPr dirty="0" sz="900" spc="-145">
                <a:latin typeface="Liberation Serif"/>
                <a:cs typeface="Liberation Serif"/>
              </a:rPr>
              <a:t> </a:t>
            </a:r>
            <a:r>
              <a:rPr dirty="0" sz="900">
                <a:latin typeface="Liberation Serif"/>
                <a:cs typeface="Liberation Serif"/>
              </a:rPr>
              <a:t>as</a:t>
            </a:r>
            <a:endParaRPr sz="900">
              <a:latin typeface="Liberation Serif"/>
              <a:cs typeface="Liberation Serif"/>
            </a:endParaRPr>
          </a:p>
          <a:p>
            <a:pPr marL="2666365">
              <a:lnSpc>
                <a:spcPts val="1145"/>
              </a:lnSpc>
              <a:spcBef>
                <a:spcPts val="465"/>
              </a:spcBef>
              <a:tabLst>
                <a:tab pos="5625465" algn="l"/>
              </a:tabLst>
            </a:pPr>
            <a:r>
              <a:rPr dirty="0" sz="1050" spc="-65">
                <a:latin typeface="DejaVu Sans"/>
                <a:cs typeface="DejaVu Sans"/>
              </a:rPr>
              <a:t>lim  </a:t>
            </a:r>
            <a:r>
              <a:rPr dirty="0" sz="900" spc="5" i="1">
                <a:latin typeface="Arial"/>
                <a:cs typeface="Arial"/>
              </a:rPr>
              <a:t>g</a:t>
            </a:r>
            <a:r>
              <a:rPr dirty="0" sz="1050" spc="5">
                <a:latin typeface="DejaVu Sans"/>
                <a:cs typeface="DejaVu Sans"/>
              </a:rPr>
              <a:t>(</a:t>
            </a:r>
            <a:r>
              <a:rPr dirty="0" sz="900" spc="5" i="1">
                <a:latin typeface="Arial"/>
                <a:cs typeface="Arial"/>
              </a:rPr>
              <a:t>x</a:t>
            </a:r>
            <a:r>
              <a:rPr dirty="0" sz="1050" spc="5">
                <a:latin typeface="DejaVu Sans"/>
                <a:cs typeface="DejaVu Sans"/>
              </a:rPr>
              <a:t>)</a:t>
            </a:r>
            <a:r>
              <a:rPr dirty="0" sz="1050" spc="-240">
                <a:latin typeface="DejaVu Sans"/>
                <a:cs typeface="DejaVu Sans"/>
              </a:rPr>
              <a:t> </a:t>
            </a:r>
            <a:r>
              <a:rPr dirty="0" sz="1050" spc="-110">
                <a:latin typeface="DejaVu Sans"/>
                <a:cs typeface="DejaVu Sans"/>
              </a:rPr>
              <a:t>=</a:t>
            </a:r>
            <a:r>
              <a:rPr dirty="0" sz="1050" spc="-125">
                <a:latin typeface="DejaVu Sans"/>
                <a:cs typeface="DejaVu Sans"/>
              </a:rPr>
              <a:t> </a:t>
            </a:r>
            <a:r>
              <a:rPr dirty="0" sz="1050" spc="-105">
                <a:latin typeface="DejaVu Sans"/>
                <a:cs typeface="DejaVu Sans"/>
              </a:rPr>
              <a:t>1.	</a:t>
            </a:r>
            <a:r>
              <a:rPr dirty="0" sz="1050" spc="-85">
                <a:latin typeface="DejaVu Sans"/>
                <a:cs typeface="DejaVu Sans"/>
              </a:rPr>
              <a:t>(2.2.6)</a:t>
            </a:r>
            <a:endParaRPr sz="1050">
              <a:latin typeface="DejaVu Sans"/>
              <a:cs typeface="DejaVu Sans"/>
            </a:endParaRPr>
          </a:p>
          <a:p>
            <a:pPr algn="ctr" marR="499745">
              <a:lnSpc>
                <a:spcPts val="725"/>
              </a:lnSpc>
            </a:pPr>
            <a:r>
              <a:rPr dirty="0" sz="650" spc="5" i="1">
                <a:latin typeface="Arial"/>
                <a:cs typeface="Arial"/>
              </a:rPr>
              <a:t>x</a:t>
            </a:r>
            <a:r>
              <a:rPr dirty="0" sz="700" spc="5">
                <a:latin typeface="DejaVu Sans"/>
                <a:cs typeface="DejaVu Sans"/>
              </a:rPr>
              <a:t>→2+</a:t>
            </a:r>
            <a:endParaRPr sz="700">
              <a:latin typeface="DejaVu Sans"/>
              <a:cs typeface="DejaVu Sans"/>
            </a:endParaRPr>
          </a:p>
          <a:p>
            <a:pPr>
              <a:lnSpc>
                <a:spcPct val="100000"/>
              </a:lnSpc>
              <a:spcBef>
                <a:spcPts val="55"/>
              </a:spcBef>
            </a:pPr>
            <a:endParaRPr sz="550">
              <a:latin typeface="Times New Roman"/>
              <a:cs typeface="Times New Roman"/>
            </a:endParaRPr>
          </a:p>
          <a:p>
            <a:pPr algn="just" marL="12700">
              <a:lnSpc>
                <a:spcPct val="100000"/>
              </a:lnSpc>
            </a:pPr>
            <a:r>
              <a:rPr dirty="0" sz="900" spc="-40">
                <a:latin typeface="Liberation Serif"/>
                <a:cs typeface="Liberation Serif"/>
              </a:rPr>
              <a:t>We </a:t>
            </a:r>
            <a:r>
              <a:rPr dirty="0" sz="900">
                <a:latin typeface="Liberation Serif"/>
                <a:cs typeface="Liberation Serif"/>
              </a:rPr>
              <a:t>can now present an informal definition of one-sided</a:t>
            </a:r>
            <a:r>
              <a:rPr dirty="0" sz="900" spc="-55">
                <a:latin typeface="Liberation Serif"/>
                <a:cs typeface="Liberation Serif"/>
              </a:rPr>
              <a:t> </a:t>
            </a:r>
            <a:r>
              <a:rPr dirty="0" sz="900">
                <a:latin typeface="Liberation Serif"/>
                <a:cs typeface="Liberation Serif"/>
              </a:rPr>
              <a:t>limits.</a:t>
            </a:r>
            <a:endParaRPr sz="900">
              <a:latin typeface="Liberation Serif"/>
              <a:cs typeface="Liberation Serif"/>
            </a:endParaRPr>
          </a:p>
          <a:p>
            <a:pPr marL="88900" marR="4066540">
              <a:lnSpc>
                <a:spcPct val="140900"/>
              </a:lnSpc>
              <a:spcBef>
                <a:spcPts val="130"/>
              </a:spcBef>
            </a:pPr>
            <a:r>
              <a:rPr dirty="0" sz="1050" spc="5">
                <a:solidFill>
                  <a:srgbClr val="2E4E4E"/>
                </a:solidFill>
                <a:latin typeface="Liberation Sans"/>
                <a:cs typeface="Liberation Sans"/>
              </a:rPr>
              <a:t>Definition: </a:t>
            </a:r>
            <a:r>
              <a:rPr dirty="0" sz="1050" spc="10">
                <a:solidFill>
                  <a:srgbClr val="2E4E4E"/>
                </a:solidFill>
                <a:latin typeface="Liberation Sans"/>
                <a:cs typeface="Liberation Sans"/>
              </a:rPr>
              <a:t>One-sided </a:t>
            </a:r>
            <a:r>
              <a:rPr dirty="0" sz="1050" spc="5">
                <a:solidFill>
                  <a:srgbClr val="2E4E4E"/>
                </a:solidFill>
                <a:latin typeface="Liberation Sans"/>
                <a:cs typeface="Liberation Sans"/>
              </a:rPr>
              <a:t>Limits </a:t>
            </a:r>
            <a:r>
              <a:rPr dirty="0" sz="1050" spc="5">
                <a:latin typeface="Liberation Sans"/>
                <a:cs typeface="Liberation Sans"/>
              </a:rPr>
              <a:t> </a:t>
            </a:r>
            <a:r>
              <a:rPr dirty="0" sz="900" spc="-40">
                <a:latin typeface="Liberation Serif"/>
                <a:cs typeface="Liberation Serif"/>
              </a:rPr>
              <a:t>We </a:t>
            </a:r>
            <a:r>
              <a:rPr dirty="0" sz="900">
                <a:latin typeface="Liberation Serif"/>
                <a:cs typeface="Liberation Serif"/>
              </a:rPr>
              <a:t>define two types of one-sided</a:t>
            </a:r>
            <a:r>
              <a:rPr dirty="0" sz="900" spc="-55">
                <a:latin typeface="Liberation Serif"/>
                <a:cs typeface="Liberation Serif"/>
              </a:rPr>
              <a:t> </a:t>
            </a:r>
            <a:r>
              <a:rPr dirty="0" sz="900">
                <a:latin typeface="Liberation Serif"/>
                <a:cs typeface="Liberation Serif"/>
              </a:rPr>
              <a:t>limits.  </a:t>
            </a:r>
            <a:r>
              <a:rPr dirty="0" sz="900" b="1">
                <a:latin typeface="Liberation Serif"/>
                <a:cs typeface="Liberation Serif"/>
              </a:rPr>
              <a:t>Limit </a:t>
            </a:r>
            <a:r>
              <a:rPr dirty="0" sz="900" spc="-5" b="1">
                <a:latin typeface="Liberation Serif"/>
                <a:cs typeface="Liberation Serif"/>
              </a:rPr>
              <a:t>from </a:t>
            </a:r>
            <a:r>
              <a:rPr dirty="0" sz="900" b="1">
                <a:latin typeface="Liberation Serif"/>
                <a:cs typeface="Liberation Serif"/>
              </a:rPr>
              <a:t>the</a:t>
            </a:r>
            <a:r>
              <a:rPr dirty="0" sz="900" spc="-5" b="1">
                <a:latin typeface="Liberation Serif"/>
                <a:cs typeface="Liberation Serif"/>
              </a:rPr>
              <a:t> </a:t>
            </a:r>
            <a:r>
              <a:rPr dirty="0" sz="900" b="1">
                <a:latin typeface="Liberation Serif"/>
                <a:cs typeface="Liberation Serif"/>
              </a:rPr>
              <a:t>left:</a:t>
            </a:r>
            <a:endParaRPr sz="900">
              <a:latin typeface="Liberation Serif"/>
              <a:cs typeface="Liberation Serif"/>
            </a:endParaRPr>
          </a:p>
          <a:p>
            <a:pPr algn="just" marL="88900" marR="84455">
              <a:lnSpc>
                <a:spcPts val="1200"/>
              </a:lnSpc>
              <a:spcBef>
                <a:spcPts val="285"/>
              </a:spcBef>
            </a:pPr>
            <a:r>
              <a:rPr dirty="0" sz="900">
                <a:latin typeface="Liberation Serif"/>
                <a:cs typeface="Liberation Serif"/>
              </a:rPr>
              <a:t>Let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be a function defined at all values in an open interval of the form </a:t>
            </a:r>
            <a:r>
              <a:rPr dirty="0" sz="900" spc="5" i="1">
                <a:latin typeface="Arial"/>
                <a:cs typeface="Arial"/>
              </a:rPr>
              <a:t>z</a:t>
            </a:r>
            <a:r>
              <a:rPr dirty="0" sz="900" spc="5">
                <a:latin typeface="Liberation Serif"/>
                <a:cs typeface="Liberation Serif"/>
              </a:rPr>
              <a:t>, </a:t>
            </a:r>
            <a:r>
              <a:rPr dirty="0" sz="900">
                <a:latin typeface="Liberation Serif"/>
                <a:cs typeface="Liberation Serif"/>
              </a:rPr>
              <a:t>and let </a:t>
            </a:r>
            <a:r>
              <a:rPr dirty="0" sz="900" spc="170" i="1">
                <a:latin typeface="Arial"/>
                <a:cs typeface="Arial"/>
              </a:rPr>
              <a:t>L </a:t>
            </a:r>
            <a:r>
              <a:rPr dirty="0" sz="900">
                <a:latin typeface="Liberation Serif"/>
                <a:cs typeface="Liberation Serif"/>
              </a:rPr>
              <a:t>be a real </a:t>
            </a:r>
            <a:r>
              <a:rPr dirty="0" sz="900" spc="-10">
                <a:latin typeface="Liberation Serif"/>
                <a:cs typeface="Liberation Serif"/>
              </a:rPr>
              <a:t>number. </a:t>
            </a:r>
            <a:r>
              <a:rPr dirty="0" sz="900">
                <a:latin typeface="Liberation Serif"/>
                <a:cs typeface="Liberation Serif"/>
              </a:rPr>
              <a:t>If the values of the  function</a:t>
            </a:r>
            <a:r>
              <a:rPr dirty="0" sz="900" spc="-10">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
                <a:latin typeface="DejaVu Sans"/>
                <a:cs typeface="DejaVu Sans"/>
              </a:rPr>
              <a:t> </a:t>
            </a:r>
            <a:r>
              <a:rPr dirty="0" sz="900">
                <a:latin typeface="Liberation Serif"/>
                <a:cs typeface="Liberation Serif"/>
              </a:rPr>
              <a:t>approach the</a:t>
            </a:r>
            <a:r>
              <a:rPr dirty="0" sz="900" spc="-5">
                <a:latin typeface="Liberation Serif"/>
                <a:cs typeface="Liberation Serif"/>
              </a:rPr>
              <a:t> </a:t>
            </a:r>
            <a:r>
              <a:rPr dirty="0" sz="900">
                <a:latin typeface="Liberation Serif"/>
                <a:cs typeface="Liberation Serif"/>
              </a:rPr>
              <a:t>real number</a:t>
            </a:r>
            <a:r>
              <a:rPr dirty="0" sz="900" spc="-5">
                <a:latin typeface="Liberation Serif"/>
                <a:cs typeface="Liberation Serif"/>
              </a:rPr>
              <a:t> </a:t>
            </a:r>
            <a:r>
              <a:rPr dirty="0" sz="900" spc="170" i="1">
                <a:latin typeface="Arial"/>
                <a:cs typeface="Arial"/>
              </a:rPr>
              <a:t>L</a:t>
            </a:r>
            <a:r>
              <a:rPr dirty="0" sz="900" spc="-20" i="1">
                <a:latin typeface="Arial"/>
                <a:cs typeface="Arial"/>
              </a:rPr>
              <a:t> </a:t>
            </a:r>
            <a:r>
              <a:rPr dirty="0" sz="900">
                <a:latin typeface="Liberation Serif"/>
                <a:cs typeface="Liberation Serif"/>
              </a:rPr>
              <a:t>as</a:t>
            </a:r>
            <a:r>
              <a:rPr dirty="0" sz="900" spc="15">
                <a:latin typeface="Liberation Serif"/>
                <a:cs typeface="Liberation Serif"/>
              </a:rPr>
              <a:t> </a:t>
            </a:r>
            <a:r>
              <a:rPr dirty="0" sz="900">
                <a:latin typeface="Liberation Serif"/>
                <a:cs typeface="Liberation Serif"/>
              </a:rPr>
              <a:t>the</a:t>
            </a:r>
            <a:r>
              <a:rPr dirty="0" sz="900" spc="10">
                <a:latin typeface="Liberation Serif"/>
                <a:cs typeface="Liberation Serif"/>
              </a:rPr>
              <a:t> </a:t>
            </a:r>
            <a:r>
              <a:rPr dirty="0" sz="900">
                <a:latin typeface="Liberation Serif"/>
                <a:cs typeface="Liberation Serif"/>
              </a:rPr>
              <a:t>values</a:t>
            </a:r>
            <a:r>
              <a:rPr dirty="0" sz="900" spc="1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114" i="1">
                <a:latin typeface="Arial"/>
                <a:cs typeface="Arial"/>
              </a:rPr>
              <a:t>x</a:t>
            </a:r>
            <a:r>
              <a:rPr dirty="0" sz="900" spc="-25" i="1">
                <a:latin typeface="Arial"/>
                <a:cs typeface="Arial"/>
              </a:rPr>
              <a:t> </a:t>
            </a:r>
            <a:r>
              <a:rPr dirty="0" sz="900">
                <a:latin typeface="Liberation Serif"/>
                <a:cs typeface="Liberation Serif"/>
              </a:rPr>
              <a:t>(where</a:t>
            </a:r>
            <a:r>
              <a:rPr dirty="0" sz="900" spc="-10">
                <a:latin typeface="Liberation Serif"/>
                <a:cs typeface="Liberation Serif"/>
              </a:rPr>
              <a:t> </a:t>
            </a:r>
            <a:r>
              <a:rPr dirty="0" sz="900" spc="114" i="1">
                <a:latin typeface="Arial"/>
                <a:cs typeface="Arial"/>
              </a:rPr>
              <a:t>x</a:t>
            </a:r>
            <a:r>
              <a:rPr dirty="0" sz="900" spc="5" i="1">
                <a:latin typeface="Arial"/>
                <a:cs typeface="Arial"/>
              </a:rPr>
              <a:t> </a:t>
            </a:r>
            <a:r>
              <a:rPr dirty="0" sz="1050" spc="-110">
                <a:latin typeface="DejaVu Sans"/>
                <a:cs typeface="DejaVu Sans"/>
              </a:rPr>
              <a:t>&lt;</a:t>
            </a:r>
            <a:r>
              <a:rPr dirty="0" sz="1050" spc="-135">
                <a:latin typeface="DejaVu Sans"/>
                <a:cs typeface="DejaVu Sans"/>
              </a:rPr>
              <a:t> </a:t>
            </a:r>
            <a:r>
              <a:rPr dirty="0" sz="900" spc="20" i="1">
                <a:latin typeface="Arial"/>
                <a:cs typeface="Arial"/>
              </a:rPr>
              <a:t>a</a:t>
            </a:r>
            <a:r>
              <a:rPr dirty="0" sz="900" spc="-95" i="1">
                <a:latin typeface="Arial"/>
                <a:cs typeface="Arial"/>
              </a:rPr>
              <a:t> </a:t>
            </a:r>
            <a:r>
              <a:rPr dirty="0" sz="900">
                <a:latin typeface="Liberation Serif"/>
                <a:cs typeface="Liberation Serif"/>
              </a:rPr>
              <a:t>)</a:t>
            </a:r>
            <a:r>
              <a:rPr dirty="0" sz="900" spc="10">
                <a:latin typeface="Liberation Serif"/>
                <a:cs typeface="Liberation Serif"/>
              </a:rPr>
              <a:t> </a:t>
            </a:r>
            <a:r>
              <a:rPr dirty="0" sz="900">
                <a:latin typeface="Liberation Serif"/>
                <a:cs typeface="Liberation Serif"/>
              </a:rPr>
              <a:t>approach</a:t>
            </a:r>
            <a:r>
              <a:rPr dirty="0" sz="900" spc="15">
                <a:latin typeface="Liberation Serif"/>
                <a:cs typeface="Liberation Serif"/>
              </a:rPr>
              <a:t> </a:t>
            </a:r>
            <a:r>
              <a:rPr dirty="0" sz="900">
                <a:latin typeface="Liberation Serif"/>
                <a:cs typeface="Liberation Serif"/>
              </a:rPr>
              <a:t>the</a:t>
            </a:r>
            <a:r>
              <a:rPr dirty="0" sz="900" spc="10">
                <a:latin typeface="Liberation Serif"/>
                <a:cs typeface="Liberation Serif"/>
              </a:rPr>
              <a:t> </a:t>
            </a:r>
            <a:r>
              <a:rPr dirty="0" sz="900">
                <a:latin typeface="Liberation Serif"/>
                <a:cs typeface="Liberation Serif"/>
              </a:rPr>
              <a:t>number</a:t>
            </a:r>
            <a:r>
              <a:rPr dirty="0" sz="900" spc="15">
                <a:latin typeface="Liberation Serif"/>
                <a:cs typeface="Liberation Serif"/>
              </a:rPr>
              <a:t> </a:t>
            </a:r>
            <a:r>
              <a:rPr dirty="0" sz="900">
                <a:latin typeface="Liberation Serif"/>
                <a:cs typeface="Liberation Serif"/>
              </a:rPr>
              <a:t>a,</a:t>
            </a:r>
            <a:r>
              <a:rPr dirty="0" sz="900" spc="15">
                <a:latin typeface="Liberation Serif"/>
                <a:cs typeface="Liberation Serif"/>
              </a:rPr>
              <a:t> </a:t>
            </a:r>
            <a:r>
              <a:rPr dirty="0" sz="900">
                <a:latin typeface="Liberation Serif"/>
                <a:cs typeface="Liberation Serif"/>
              </a:rPr>
              <a:t>then</a:t>
            </a:r>
            <a:r>
              <a:rPr dirty="0" sz="900" spc="10">
                <a:latin typeface="Liberation Serif"/>
                <a:cs typeface="Liberation Serif"/>
              </a:rPr>
              <a:t> </a:t>
            </a:r>
            <a:r>
              <a:rPr dirty="0" sz="900">
                <a:latin typeface="Liberation Serif"/>
                <a:cs typeface="Liberation Serif"/>
              </a:rPr>
              <a:t>we</a:t>
            </a:r>
            <a:r>
              <a:rPr dirty="0" sz="900" spc="15">
                <a:latin typeface="Liberation Serif"/>
                <a:cs typeface="Liberation Serif"/>
              </a:rPr>
              <a:t> </a:t>
            </a:r>
            <a:r>
              <a:rPr dirty="0" sz="900">
                <a:latin typeface="Liberation Serif"/>
                <a:cs typeface="Liberation Serif"/>
              </a:rPr>
              <a:t>say</a:t>
            </a:r>
            <a:r>
              <a:rPr dirty="0" sz="900" spc="10">
                <a:latin typeface="Liberation Serif"/>
                <a:cs typeface="Liberation Serif"/>
              </a:rPr>
              <a:t> </a:t>
            </a:r>
            <a:r>
              <a:rPr dirty="0" sz="900">
                <a:latin typeface="Liberation Serif"/>
                <a:cs typeface="Liberation Serif"/>
              </a:rPr>
              <a:t>that</a:t>
            </a:r>
            <a:r>
              <a:rPr dirty="0" sz="900" spc="15">
                <a:latin typeface="Liberation Serif"/>
                <a:cs typeface="Liberation Serif"/>
              </a:rPr>
              <a:t> </a:t>
            </a:r>
            <a:r>
              <a:rPr dirty="0" sz="900" spc="170" i="1">
                <a:latin typeface="Arial"/>
                <a:cs typeface="Arial"/>
              </a:rPr>
              <a:t>L</a:t>
            </a:r>
            <a:r>
              <a:rPr dirty="0" sz="900" spc="5" i="1">
                <a:latin typeface="Arial"/>
                <a:cs typeface="Arial"/>
              </a:rPr>
              <a:t> </a:t>
            </a:r>
            <a:r>
              <a:rPr dirty="0" sz="900">
                <a:latin typeface="Liberation Serif"/>
                <a:cs typeface="Liberation Serif"/>
              </a:rPr>
              <a:t>is</a:t>
            </a:r>
            <a:r>
              <a:rPr dirty="0" sz="900" spc="30">
                <a:latin typeface="Liberation Serif"/>
                <a:cs typeface="Liberation Serif"/>
              </a:rPr>
              <a:t> </a:t>
            </a:r>
            <a:r>
              <a:rPr dirty="0" sz="900">
                <a:latin typeface="Liberation Serif"/>
                <a:cs typeface="Liberation Serif"/>
              </a:rPr>
              <a:t>the  limit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as </a:t>
            </a:r>
            <a:r>
              <a:rPr dirty="0" sz="900" spc="114" i="1">
                <a:latin typeface="Arial"/>
                <a:cs typeface="Arial"/>
              </a:rPr>
              <a:t>x</a:t>
            </a:r>
            <a:r>
              <a:rPr dirty="0" sz="900" spc="-140" i="1">
                <a:latin typeface="Arial"/>
                <a:cs typeface="Arial"/>
              </a:rPr>
              <a:t> </a:t>
            </a:r>
            <a:r>
              <a:rPr dirty="0" sz="900">
                <a:latin typeface="Liberation Serif"/>
                <a:cs typeface="Liberation Serif"/>
              </a:rPr>
              <a:t>approaches a from the left. </a:t>
            </a:r>
            <a:r>
              <a:rPr dirty="0" sz="900" spc="-5">
                <a:latin typeface="Liberation Serif"/>
                <a:cs typeface="Liberation Serif"/>
              </a:rPr>
              <a:t>Symbolically, </a:t>
            </a:r>
            <a:r>
              <a:rPr dirty="0" sz="900">
                <a:latin typeface="Liberation Serif"/>
                <a:cs typeface="Liberation Serif"/>
              </a:rPr>
              <a:t>we express this idea as</a:t>
            </a:r>
            <a:endParaRPr sz="900">
              <a:latin typeface="Liberation Serif"/>
              <a:cs typeface="Liberation Serif"/>
            </a:endParaRPr>
          </a:p>
          <a:p>
            <a:pPr marL="2650490">
              <a:lnSpc>
                <a:spcPts val="1105"/>
              </a:lnSpc>
              <a:spcBef>
                <a:spcPts val="515"/>
              </a:spcBef>
              <a:tabLst>
                <a:tab pos="5549265"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9">
                <a:latin typeface="DejaVu Sans"/>
                <a:cs typeface="DejaVu Sans"/>
              </a:rPr>
              <a:t> </a:t>
            </a:r>
            <a:r>
              <a:rPr dirty="0" sz="1050" spc="-110">
                <a:latin typeface="DejaVu Sans"/>
                <a:cs typeface="DejaVu Sans"/>
              </a:rPr>
              <a:t>=</a:t>
            </a:r>
            <a:r>
              <a:rPr dirty="0" sz="1050" spc="-125">
                <a:latin typeface="DejaVu Sans"/>
                <a:cs typeface="DejaVu Sans"/>
              </a:rPr>
              <a:t> </a:t>
            </a:r>
            <a:r>
              <a:rPr dirty="0" sz="900" spc="55" i="1">
                <a:latin typeface="Arial"/>
                <a:cs typeface="Arial"/>
              </a:rPr>
              <a:t>L</a:t>
            </a:r>
            <a:r>
              <a:rPr dirty="0" sz="1050" spc="55">
                <a:latin typeface="DejaVu Sans"/>
                <a:cs typeface="DejaVu Sans"/>
              </a:rPr>
              <a:t>.	</a:t>
            </a:r>
            <a:r>
              <a:rPr dirty="0" sz="1050" spc="-85">
                <a:latin typeface="DejaVu Sans"/>
                <a:cs typeface="DejaVu Sans"/>
              </a:rPr>
              <a:t>(2.2.7)</a:t>
            </a:r>
            <a:endParaRPr sz="1050">
              <a:latin typeface="DejaVu Sans"/>
              <a:cs typeface="DejaVu Sans"/>
            </a:endParaRPr>
          </a:p>
          <a:p>
            <a:pPr algn="ctr" marR="534035">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a:p>
            <a:pPr>
              <a:lnSpc>
                <a:spcPct val="100000"/>
              </a:lnSpc>
              <a:spcBef>
                <a:spcPts val="50"/>
              </a:spcBef>
            </a:pPr>
            <a:endParaRPr sz="550">
              <a:latin typeface="Times New Roman"/>
              <a:cs typeface="Times New Roman"/>
            </a:endParaRPr>
          </a:p>
          <a:p>
            <a:pPr marL="88900">
              <a:lnSpc>
                <a:spcPct val="100000"/>
              </a:lnSpc>
            </a:pPr>
            <a:r>
              <a:rPr dirty="0" sz="900" b="1">
                <a:latin typeface="Liberation Serif"/>
                <a:cs typeface="Liberation Serif"/>
              </a:rPr>
              <a:t>Limit </a:t>
            </a:r>
            <a:r>
              <a:rPr dirty="0" sz="900" spc="-5" b="1">
                <a:latin typeface="Liberation Serif"/>
                <a:cs typeface="Liberation Serif"/>
              </a:rPr>
              <a:t>from </a:t>
            </a:r>
            <a:r>
              <a:rPr dirty="0" sz="900" b="1">
                <a:latin typeface="Liberation Serif"/>
                <a:cs typeface="Liberation Serif"/>
              </a:rPr>
              <a:t>the right:</a:t>
            </a:r>
            <a:endParaRPr sz="900">
              <a:latin typeface="Liberation Serif"/>
              <a:cs typeface="Liberation Serif"/>
            </a:endParaRPr>
          </a:p>
          <a:p>
            <a:pPr algn="just" marL="88900" marR="82550">
              <a:lnSpc>
                <a:spcPts val="1200"/>
              </a:lnSpc>
              <a:spcBef>
                <a:spcPts val="360"/>
              </a:spcBef>
            </a:pPr>
            <a:r>
              <a:rPr dirty="0" sz="900">
                <a:latin typeface="Liberation Serif"/>
                <a:cs typeface="Liberation Serif"/>
              </a:rPr>
              <a:t>Let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be a function defined at all values in an open interval of the form </a:t>
            </a:r>
            <a:r>
              <a:rPr dirty="0" sz="1050" spc="-25">
                <a:latin typeface="DejaVu Sans"/>
                <a:cs typeface="DejaVu Sans"/>
              </a:rPr>
              <a:t>(</a:t>
            </a:r>
            <a:r>
              <a:rPr dirty="0" sz="900" spc="-25" i="1">
                <a:latin typeface="Arial"/>
                <a:cs typeface="Arial"/>
              </a:rPr>
              <a:t>a</a:t>
            </a:r>
            <a:r>
              <a:rPr dirty="0" sz="1050" spc="-25">
                <a:latin typeface="DejaVu Sans"/>
                <a:cs typeface="DejaVu Sans"/>
              </a:rPr>
              <a:t>, </a:t>
            </a:r>
            <a:r>
              <a:rPr dirty="0" sz="900" i="1">
                <a:latin typeface="Arial"/>
                <a:cs typeface="Arial"/>
              </a:rPr>
              <a:t>c</a:t>
            </a:r>
            <a:r>
              <a:rPr dirty="0" sz="1050">
                <a:latin typeface="DejaVu Sans"/>
                <a:cs typeface="DejaVu Sans"/>
              </a:rPr>
              <a:t>)</a:t>
            </a:r>
            <a:r>
              <a:rPr dirty="0" sz="900">
                <a:latin typeface="Liberation Serif"/>
                <a:cs typeface="Liberation Serif"/>
              </a:rPr>
              <a:t>, and let </a:t>
            </a:r>
            <a:r>
              <a:rPr dirty="0" sz="900" spc="170" i="1">
                <a:latin typeface="Arial"/>
                <a:cs typeface="Arial"/>
              </a:rPr>
              <a:t>L </a:t>
            </a:r>
            <a:r>
              <a:rPr dirty="0" sz="900">
                <a:latin typeface="Liberation Serif"/>
                <a:cs typeface="Liberation Serif"/>
              </a:rPr>
              <a:t>be a real </a:t>
            </a:r>
            <a:r>
              <a:rPr dirty="0" sz="900" spc="-10">
                <a:latin typeface="Liberation Serif"/>
                <a:cs typeface="Liberation Serif"/>
              </a:rPr>
              <a:t>number. </a:t>
            </a:r>
            <a:r>
              <a:rPr dirty="0" sz="900">
                <a:latin typeface="Liberation Serif"/>
                <a:cs typeface="Liberation Serif"/>
              </a:rPr>
              <a:t>If the values of  the</a:t>
            </a:r>
            <a:r>
              <a:rPr dirty="0" sz="900" spc="-5">
                <a:latin typeface="Liberation Serif"/>
                <a:cs typeface="Liberation Serif"/>
              </a:rPr>
              <a:t> </a:t>
            </a:r>
            <a:r>
              <a:rPr dirty="0" sz="900">
                <a:latin typeface="Liberation Serif"/>
                <a:cs typeface="Liberation Serif"/>
              </a:rPr>
              <a:t>function</a:t>
            </a:r>
            <a:r>
              <a:rPr dirty="0" sz="900" spc="-5">
                <a:latin typeface="Liberation Serif"/>
                <a:cs typeface="Liberation Serif"/>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
                <a:latin typeface="DejaVu Sans"/>
                <a:cs typeface="DejaVu Sans"/>
              </a:rPr>
              <a:t> </a:t>
            </a:r>
            <a:r>
              <a:rPr dirty="0" sz="900">
                <a:latin typeface="Liberation Serif"/>
                <a:cs typeface="Liberation Serif"/>
              </a:rPr>
              <a:t>approach the</a:t>
            </a:r>
            <a:r>
              <a:rPr dirty="0" sz="900" spc="-5">
                <a:latin typeface="Liberation Serif"/>
                <a:cs typeface="Liberation Serif"/>
              </a:rPr>
              <a:t> </a:t>
            </a:r>
            <a:r>
              <a:rPr dirty="0" sz="900">
                <a:latin typeface="Liberation Serif"/>
                <a:cs typeface="Liberation Serif"/>
              </a:rPr>
              <a:t>real number</a:t>
            </a:r>
            <a:r>
              <a:rPr dirty="0" sz="900" spc="-10">
                <a:latin typeface="Liberation Serif"/>
                <a:cs typeface="Liberation Serif"/>
              </a:rPr>
              <a:t> </a:t>
            </a:r>
            <a:r>
              <a:rPr dirty="0" sz="900" spc="170" i="1">
                <a:latin typeface="Arial"/>
                <a:cs typeface="Arial"/>
              </a:rPr>
              <a:t>L</a:t>
            </a:r>
            <a:r>
              <a:rPr dirty="0" sz="900" spc="-30" i="1">
                <a:latin typeface="Arial"/>
                <a:cs typeface="Arial"/>
              </a:rPr>
              <a:t> </a:t>
            </a:r>
            <a:r>
              <a:rPr dirty="0" sz="900">
                <a:latin typeface="Liberation Serif"/>
                <a:cs typeface="Liberation Serif"/>
              </a:rPr>
              <a:t>as</a:t>
            </a:r>
            <a:r>
              <a:rPr dirty="0" sz="900" spc="-5">
                <a:latin typeface="Liberation Serif"/>
                <a:cs typeface="Liberation Serif"/>
              </a:rPr>
              <a:t> </a:t>
            </a:r>
            <a:r>
              <a:rPr dirty="0" sz="900">
                <a:latin typeface="Liberation Serif"/>
                <a:cs typeface="Liberation Serif"/>
              </a:rPr>
              <a:t>the values</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114" i="1">
                <a:latin typeface="Arial"/>
                <a:cs typeface="Arial"/>
              </a:rPr>
              <a:t>x</a:t>
            </a:r>
            <a:r>
              <a:rPr dirty="0" sz="900" spc="-25" i="1">
                <a:latin typeface="Arial"/>
                <a:cs typeface="Arial"/>
              </a:rPr>
              <a:t> </a:t>
            </a:r>
            <a:r>
              <a:rPr dirty="0" sz="900">
                <a:latin typeface="Liberation Serif"/>
                <a:cs typeface="Liberation Serif"/>
              </a:rPr>
              <a:t>(where</a:t>
            </a:r>
            <a:r>
              <a:rPr dirty="0" sz="900" spc="-10">
                <a:latin typeface="Liberation Serif"/>
                <a:cs typeface="Liberation Serif"/>
              </a:rPr>
              <a:t> </a:t>
            </a:r>
            <a:r>
              <a:rPr dirty="0" sz="900" spc="114" i="1">
                <a:latin typeface="Arial"/>
                <a:cs typeface="Arial"/>
              </a:rPr>
              <a:t>x</a:t>
            </a:r>
            <a:r>
              <a:rPr dirty="0" sz="900" spc="5" i="1">
                <a:latin typeface="Arial"/>
                <a:cs typeface="Arial"/>
              </a:rPr>
              <a:t> </a:t>
            </a:r>
            <a:r>
              <a:rPr dirty="0" sz="1050" spc="-110">
                <a:latin typeface="DejaVu Sans"/>
                <a:cs typeface="DejaVu Sans"/>
              </a:rPr>
              <a:t>&gt;</a:t>
            </a:r>
            <a:r>
              <a:rPr dirty="0" sz="1050" spc="-135">
                <a:latin typeface="DejaVu Sans"/>
                <a:cs typeface="DejaVu Sans"/>
              </a:rPr>
              <a:t> </a:t>
            </a:r>
            <a:r>
              <a:rPr dirty="0" sz="900" spc="20" i="1">
                <a:latin typeface="Arial"/>
                <a:cs typeface="Arial"/>
              </a:rPr>
              <a:t>a</a:t>
            </a:r>
            <a:r>
              <a:rPr dirty="0" sz="900" spc="-95" i="1">
                <a:latin typeface="Arial"/>
                <a:cs typeface="Arial"/>
              </a:rPr>
              <a:t> </a:t>
            </a:r>
            <a:r>
              <a:rPr dirty="0" sz="900">
                <a:latin typeface="Liberation Serif"/>
                <a:cs typeface="Liberation Serif"/>
              </a:rPr>
              <a:t>)</a:t>
            </a:r>
            <a:r>
              <a:rPr dirty="0" sz="900" spc="10">
                <a:latin typeface="Liberation Serif"/>
                <a:cs typeface="Liberation Serif"/>
              </a:rPr>
              <a:t> </a:t>
            </a:r>
            <a:r>
              <a:rPr dirty="0" sz="900">
                <a:latin typeface="Liberation Serif"/>
                <a:cs typeface="Liberation Serif"/>
              </a:rPr>
              <a:t>approach</a:t>
            </a:r>
            <a:r>
              <a:rPr dirty="0" sz="900" spc="15">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number</a:t>
            </a:r>
            <a:r>
              <a:rPr dirty="0" sz="900" spc="10">
                <a:latin typeface="Liberation Serif"/>
                <a:cs typeface="Liberation Serif"/>
              </a:rPr>
              <a:t> </a:t>
            </a:r>
            <a:r>
              <a:rPr dirty="0" sz="900" spc="5" i="1">
                <a:latin typeface="Arial"/>
                <a:cs typeface="Arial"/>
              </a:rPr>
              <a:t>a</a:t>
            </a:r>
            <a:r>
              <a:rPr dirty="0" sz="900" spc="5">
                <a:latin typeface="Liberation Serif"/>
                <a:cs typeface="Liberation Serif"/>
              </a:rPr>
              <a:t>,</a:t>
            </a:r>
            <a:r>
              <a:rPr dirty="0" sz="900" spc="15">
                <a:latin typeface="Liberation Serif"/>
                <a:cs typeface="Liberation Serif"/>
              </a:rPr>
              <a:t> </a:t>
            </a:r>
            <a:r>
              <a:rPr dirty="0" sz="900">
                <a:latin typeface="Liberation Serif"/>
                <a:cs typeface="Liberation Serif"/>
              </a:rPr>
              <a:t>then</a:t>
            </a:r>
            <a:r>
              <a:rPr dirty="0" sz="900" spc="10">
                <a:latin typeface="Liberation Serif"/>
                <a:cs typeface="Liberation Serif"/>
              </a:rPr>
              <a:t> </a:t>
            </a:r>
            <a:r>
              <a:rPr dirty="0" sz="900">
                <a:latin typeface="Liberation Serif"/>
                <a:cs typeface="Liberation Serif"/>
              </a:rPr>
              <a:t>we</a:t>
            </a:r>
            <a:r>
              <a:rPr dirty="0" sz="900" spc="15">
                <a:latin typeface="Liberation Serif"/>
                <a:cs typeface="Liberation Serif"/>
              </a:rPr>
              <a:t> </a:t>
            </a:r>
            <a:r>
              <a:rPr dirty="0" sz="900">
                <a:latin typeface="Liberation Serif"/>
                <a:cs typeface="Liberation Serif"/>
              </a:rPr>
              <a:t>say</a:t>
            </a:r>
            <a:r>
              <a:rPr dirty="0" sz="900" spc="10">
                <a:latin typeface="Liberation Serif"/>
                <a:cs typeface="Liberation Serif"/>
              </a:rPr>
              <a:t> </a:t>
            </a:r>
            <a:r>
              <a:rPr dirty="0" sz="900">
                <a:latin typeface="Liberation Serif"/>
                <a:cs typeface="Liberation Serif"/>
              </a:rPr>
              <a:t>that</a:t>
            </a:r>
            <a:r>
              <a:rPr dirty="0" sz="900" spc="15">
                <a:latin typeface="Liberation Serif"/>
                <a:cs typeface="Liberation Serif"/>
              </a:rPr>
              <a:t> </a:t>
            </a:r>
            <a:r>
              <a:rPr dirty="0" sz="900" spc="170" i="1">
                <a:latin typeface="Arial"/>
                <a:cs typeface="Arial"/>
              </a:rPr>
              <a:t>L</a:t>
            </a:r>
            <a:r>
              <a:rPr dirty="0" sz="900" spc="40" i="1">
                <a:latin typeface="Arial"/>
                <a:cs typeface="Arial"/>
              </a:rPr>
              <a:t> </a:t>
            </a:r>
            <a:r>
              <a:rPr dirty="0" sz="900">
                <a:latin typeface="Liberation Serif"/>
                <a:cs typeface="Liberation Serif"/>
              </a:rPr>
              <a:t>is  the limit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as x approaches a from the right. </a:t>
            </a:r>
            <a:r>
              <a:rPr dirty="0" sz="900" spc="-5">
                <a:latin typeface="Liberation Serif"/>
                <a:cs typeface="Liberation Serif"/>
              </a:rPr>
              <a:t>Symbolically, </a:t>
            </a:r>
            <a:r>
              <a:rPr dirty="0" sz="900">
                <a:latin typeface="Liberation Serif"/>
                <a:cs typeface="Liberation Serif"/>
              </a:rPr>
              <a:t>we express this idea</a:t>
            </a:r>
            <a:r>
              <a:rPr dirty="0" sz="900" spc="-114">
                <a:latin typeface="Liberation Serif"/>
                <a:cs typeface="Liberation Serif"/>
              </a:rPr>
              <a:t> </a:t>
            </a:r>
            <a:r>
              <a:rPr dirty="0" sz="900">
                <a:latin typeface="Liberation Serif"/>
                <a:cs typeface="Liberation Serif"/>
              </a:rPr>
              <a:t>as</a:t>
            </a:r>
            <a:endParaRPr sz="900">
              <a:latin typeface="Liberation Serif"/>
              <a:cs typeface="Liberation Serif"/>
            </a:endParaRPr>
          </a:p>
          <a:p>
            <a:pPr marL="2650490">
              <a:lnSpc>
                <a:spcPts val="1070"/>
              </a:lnSpc>
              <a:spcBef>
                <a:spcPts val="515"/>
              </a:spcBef>
              <a:tabLst>
                <a:tab pos="5549265"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9">
                <a:latin typeface="DejaVu Sans"/>
                <a:cs typeface="DejaVu Sans"/>
              </a:rPr>
              <a:t> </a:t>
            </a:r>
            <a:r>
              <a:rPr dirty="0" sz="1050" spc="-110">
                <a:latin typeface="DejaVu Sans"/>
                <a:cs typeface="DejaVu Sans"/>
              </a:rPr>
              <a:t>=</a:t>
            </a:r>
            <a:r>
              <a:rPr dirty="0" sz="1050" spc="-125">
                <a:latin typeface="DejaVu Sans"/>
                <a:cs typeface="DejaVu Sans"/>
              </a:rPr>
              <a:t> </a:t>
            </a:r>
            <a:r>
              <a:rPr dirty="0" sz="900" spc="55" i="1">
                <a:latin typeface="Arial"/>
                <a:cs typeface="Arial"/>
              </a:rPr>
              <a:t>L</a:t>
            </a:r>
            <a:r>
              <a:rPr dirty="0" sz="1050" spc="55">
                <a:latin typeface="DejaVu Sans"/>
                <a:cs typeface="DejaVu Sans"/>
              </a:rPr>
              <a:t>.	</a:t>
            </a:r>
            <a:r>
              <a:rPr dirty="0" sz="1050" spc="-85">
                <a:latin typeface="DejaVu Sans"/>
                <a:cs typeface="DejaVu Sans"/>
              </a:rPr>
              <a:t>(2.2.8)</a:t>
            </a:r>
            <a:endParaRPr sz="1050">
              <a:latin typeface="DejaVu Sans"/>
              <a:cs typeface="DejaVu Sans"/>
            </a:endParaRPr>
          </a:p>
          <a:p>
            <a:pPr algn="ctr" marR="534035">
              <a:lnSpc>
                <a:spcPts val="650"/>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p:txBody>
      </p:sp>
      <p:sp>
        <p:nvSpPr>
          <p:cNvPr id="29" name="object 29"/>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30" name="object 30"/>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31" name="object 31"/>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13964" y="1152577"/>
            <a:ext cx="178498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 evaluate each of the following</a:t>
            </a:r>
            <a:r>
              <a:rPr dirty="0" sz="900" spc="-95">
                <a:latin typeface="Liberation Serif"/>
                <a:cs typeface="Liberation Serif"/>
              </a:rPr>
              <a:t> </a:t>
            </a:r>
            <a:r>
              <a:rPr dirty="0" sz="900">
                <a:latin typeface="Liberation Serif"/>
                <a:cs typeface="Liberation Serif"/>
              </a:rPr>
              <a:t>limits.</a:t>
            </a:r>
            <a:endParaRPr sz="900">
              <a:latin typeface="Liberation Serif"/>
              <a:cs typeface="Liberation Serif"/>
            </a:endParaRPr>
          </a:p>
        </p:txBody>
      </p:sp>
      <p:sp>
        <p:nvSpPr>
          <p:cNvPr id="3" name="object 3"/>
          <p:cNvSpPr txBox="1"/>
          <p:nvPr/>
        </p:nvSpPr>
        <p:spPr>
          <a:xfrm>
            <a:off x="4535637" y="6500744"/>
            <a:ext cx="800735" cy="149225"/>
          </a:xfrm>
          <a:prstGeom prst="rect">
            <a:avLst/>
          </a:prstGeom>
        </p:spPr>
        <p:txBody>
          <a:bodyPr wrap="square" lIns="0" tIns="13970" rIns="0" bIns="0" rtlCol="0" vert="horz">
            <a:spAutoFit/>
          </a:bodyPr>
          <a:lstStyle/>
          <a:p>
            <a:pPr marL="12700">
              <a:lnSpc>
                <a:spcPct val="100000"/>
              </a:lnSpc>
              <a:spcBef>
                <a:spcPts val="110"/>
              </a:spcBef>
            </a:pPr>
            <a:r>
              <a:rPr dirty="0" sz="800">
                <a:latin typeface="Liberation Serif"/>
                <a:cs typeface="Liberation Serif"/>
              </a:rPr>
              <a:t>has a break at</a:t>
            </a:r>
            <a:r>
              <a:rPr dirty="0" sz="800" spc="-70">
                <a:latin typeface="Liberation Serif"/>
                <a:cs typeface="Liberation Serif"/>
              </a:rPr>
              <a:t> </a:t>
            </a:r>
            <a:r>
              <a:rPr dirty="0" sz="800">
                <a:latin typeface="Liberation Serif"/>
                <a:cs typeface="Liberation Serif"/>
              </a:rPr>
              <a:t>x=2.</a:t>
            </a:r>
            <a:endParaRPr sz="800">
              <a:latin typeface="Liberation Serif"/>
              <a:cs typeface="Liberation Serif"/>
            </a:endParaRPr>
          </a:p>
        </p:txBody>
      </p:sp>
      <p:sp>
        <p:nvSpPr>
          <p:cNvPr id="4" name="object 4"/>
          <p:cNvSpPr txBox="1"/>
          <p:nvPr/>
        </p:nvSpPr>
        <p:spPr>
          <a:xfrm>
            <a:off x="848360" y="7985499"/>
            <a:ext cx="248285" cy="163195"/>
          </a:xfrm>
          <a:prstGeom prst="rect">
            <a:avLst/>
          </a:prstGeom>
        </p:spPr>
        <p:txBody>
          <a:bodyPr wrap="square" lIns="0" tIns="12700" rIns="0" bIns="0" rtlCol="0" vert="horz">
            <a:spAutoFit/>
          </a:bodyPr>
          <a:lstStyle/>
          <a:p>
            <a:pPr marL="12700">
              <a:lnSpc>
                <a:spcPct val="100000"/>
              </a:lnSpc>
              <a:spcBef>
                <a:spcPts val="100"/>
              </a:spcBef>
            </a:pPr>
            <a:r>
              <a:rPr dirty="0" sz="900" b="1">
                <a:latin typeface="Liberation Serif"/>
                <a:cs typeface="Liberation Serif"/>
              </a:rPr>
              <a:t>Hint</a:t>
            </a:r>
            <a:endParaRPr sz="900">
              <a:latin typeface="Liberation Serif"/>
              <a:cs typeface="Liberation Serif"/>
            </a:endParaRPr>
          </a:p>
        </p:txBody>
      </p:sp>
      <p:sp>
        <p:nvSpPr>
          <p:cNvPr id="5" name="object 5"/>
          <p:cNvSpPr txBox="1"/>
          <p:nvPr/>
        </p:nvSpPr>
        <p:spPr>
          <a:xfrm>
            <a:off x="4374113" y="8271395"/>
            <a:ext cx="5461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t>
            </a:r>
            <a:endParaRPr sz="900">
              <a:latin typeface="Liberation Serif"/>
              <a:cs typeface="Liberation Serif"/>
            </a:endParaRPr>
          </a:p>
        </p:txBody>
      </p:sp>
      <p:sp>
        <p:nvSpPr>
          <p:cNvPr id="6" name="object 6"/>
          <p:cNvSpPr txBox="1"/>
          <p:nvPr/>
        </p:nvSpPr>
        <p:spPr>
          <a:xfrm>
            <a:off x="848360" y="832068"/>
            <a:ext cx="2710815" cy="215900"/>
          </a:xfrm>
          <a:prstGeom prst="rect">
            <a:avLst/>
          </a:prstGeom>
        </p:spPr>
        <p:txBody>
          <a:bodyPr wrap="square" lIns="0" tIns="12065" rIns="0" bIns="0" rtlCol="0" vert="horz">
            <a:spAutoFit/>
          </a:bodyPr>
          <a:lstStyle/>
          <a:p>
            <a:pPr marL="12700">
              <a:lnSpc>
                <a:spcPct val="100000"/>
              </a:lnSpc>
              <a:spcBef>
                <a:spcPts val="9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2.2.4</a:t>
            </a:r>
            <a:r>
              <a:rPr dirty="0" sz="1050" spc="-130">
                <a:solidFill>
                  <a:srgbClr val="2E4E4E"/>
                </a:solidFill>
                <a:latin typeface="Liberation Sans"/>
                <a:cs typeface="Liberation Sans"/>
              </a:rPr>
              <a:t>: </a:t>
            </a:r>
            <a:r>
              <a:rPr dirty="0" sz="1050" spc="5">
                <a:solidFill>
                  <a:srgbClr val="2E4E4E"/>
                </a:solidFill>
                <a:latin typeface="Liberation Sans"/>
                <a:cs typeface="Liberation Sans"/>
              </a:rPr>
              <a:t>Evaluating </a:t>
            </a:r>
            <a:r>
              <a:rPr dirty="0" sz="1050" spc="10">
                <a:solidFill>
                  <a:srgbClr val="2E4E4E"/>
                </a:solidFill>
                <a:latin typeface="Liberation Sans"/>
                <a:cs typeface="Liberation Sans"/>
              </a:rPr>
              <a:t>One-Sided</a:t>
            </a:r>
            <a:r>
              <a:rPr dirty="0" sz="1050" spc="-15">
                <a:solidFill>
                  <a:srgbClr val="2E4E4E"/>
                </a:solidFill>
                <a:latin typeface="Liberation Sans"/>
                <a:cs typeface="Liberation Sans"/>
              </a:rPr>
              <a:t> </a:t>
            </a:r>
            <a:r>
              <a:rPr dirty="0" sz="1050" spc="5">
                <a:solidFill>
                  <a:srgbClr val="2E4E4E"/>
                </a:solidFill>
                <a:latin typeface="Liberation Sans"/>
                <a:cs typeface="Liberation Sans"/>
              </a:rPr>
              <a:t>Limits</a:t>
            </a:r>
            <a:endParaRPr sz="1050">
              <a:latin typeface="Liberation Sans"/>
              <a:cs typeface="Liberation Sans"/>
            </a:endParaRPr>
          </a:p>
        </p:txBody>
      </p:sp>
      <p:sp>
        <p:nvSpPr>
          <p:cNvPr id="7" name="object 7"/>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a:t>For the function </a:t>
            </a:r>
            <a:r>
              <a:rPr dirty="0" spc="80" i="1">
                <a:latin typeface="Arial"/>
                <a:cs typeface="Arial"/>
              </a:rPr>
              <a:t>f</a:t>
            </a:r>
            <a:r>
              <a:rPr dirty="0" sz="1050" spc="80">
                <a:latin typeface="DejaVu Sans"/>
                <a:cs typeface="DejaVu Sans"/>
              </a:rPr>
              <a:t>(</a:t>
            </a:r>
            <a:r>
              <a:rPr dirty="0" spc="80" i="1">
                <a:latin typeface="Arial"/>
                <a:cs typeface="Arial"/>
              </a:rPr>
              <a:t>x</a:t>
            </a:r>
            <a:r>
              <a:rPr dirty="0" sz="1050" spc="80">
                <a:latin typeface="DejaVu Sans"/>
                <a:cs typeface="DejaVu Sans"/>
              </a:rPr>
              <a:t>)</a:t>
            </a:r>
            <a:r>
              <a:rPr dirty="0" sz="1050" spc="-220">
                <a:latin typeface="DejaVu Sans"/>
                <a:cs typeface="DejaVu Sans"/>
              </a:rPr>
              <a:t> </a:t>
            </a:r>
            <a:r>
              <a:rPr dirty="0" sz="1050" spc="-110">
                <a:latin typeface="DejaVu Sans"/>
                <a:cs typeface="DejaVu Sans"/>
              </a:rPr>
              <a:t>= </a:t>
            </a:r>
            <a:r>
              <a:rPr dirty="0" sz="2350" spc="-750">
                <a:latin typeface="Verdana"/>
                <a:cs typeface="Verdana"/>
              </a:rPr>
              <a:t>{</a:t>
            </a:r>
            <a:endParaRPr sz="2350">
              <a:latin typeface="Verdana"/>
              <a:cs typeface="Verdana"/>
            </a:endParaRPr>
          </a:p>
        </p:txBody>
      </p:sp>
      <p:sp>
        <p:nvSpPr>
          <p:cNvPr id="8" name="object 8"/>
          <p:cNvSpPr txBox="1"/>
          <p:nvPr/>
        </p:nvSpPr>
        <p:spPr>
          <a:xfrm>
            <a:off x="2118667" y="1068142"/>
            <a:ext cx="69850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85" i="1">
                <a:latin typeface="Arial"/>
                <a:cs typeface="Arial"/>
              </a:rPr>
              <a:t> </a:t>
            </a:r>
            <a:r>
              <a:rPr dirty="0" sz="1050" spc="-110">
                <a:latin typeface="DejaVu Sans"/>
                <a:cs typeface="DejaVu Sans"/>
              </a:rPr>
              <a:t>+</a:t>
            </a:r>
            <a:r>
              <a:rPr dirty="0" sz="1050" spc="-215">
                <a:latin typeface="DejaVu Sans"/>
                <a:cs typeface="DejaVu Sans"/>
              </a:rPr>
              <a:t> </a:t>
            </a:r>
            <a:r>
              <a:rPr dirty="0" sz="1050" spc="-75">
                <a:latin typeface="DejaVu Sans"/>
                <a:cs typeface="DejaVu Sans"/>
              </a:rPr>
              <a:t>1if</a:t>
            </a:r>
            <a:r>
              <a:rPr dirty="0" sz="1050" spc="-130">
                <a:latin typeface="DejaVu Sans"/>
                <a:cs typeface="DejaVu Sans"/>
              </a:rPr>
              <a:t> </a:t>
            </a:r>
            <a:r>
              <a:rPr dirty="0" sz="900" spc="114" i="1">
                <a:latin typeface="Arial"/>
                <a:cs typeface="Arial"/>
              </a:rPr>
              <a:t>x</a:t>
            </a:r>
            <a:r>
              <a:rPr dirty="0" sz="900" spc="-15" i="1">
                <a:latin typeface="Arial"/>
                <a:cs typeface="Arial"/>
              </a:rPr>
              <a:t> </a:t>
            </a:r>
            <a:r>
              <a:rPr dirty="0" sz="1050" spc="-110">
                <a:latin typeface="DejaVu Sans"/>
                <a:cs typeface="DejaVu Sans"/>
              </a:rPr>
              <a:t>&lt;</a:t>
            </a:r>
            <a:r>
              <a:rPr dirty="0" sz="1050" spc="-140">
                <a:latin typeface="DejaVu Sans"/>
                <a:cs typeface="DejaVu Sans"/>
              </a:rPr>
              <a:t> </a:t>
            </a:r>
            <a:r>
              <a:rPr dirty="0" sz="1050" spc="-175">
                <a:latin typeface="DejaVu Sans"/>
                <a:cs typeface="DejaVu Sans"/>
              </a:rPr>
              <a:t>2</a:t>
            </a:r>
            <a:endParaRPr sz="1050">
              <a:latin typeface="DejaVu Sans"/>
              <a:cs typeface="DejaVu Sans"/>
            </a:endParaRPr>
          </a:p>
        </p:txBody>
      </p:sp>
      <p:sp>
        <p:nvSpPr>
          <p:cNvPr id="9" name="object 9"/>
          <p:cNvSpPr txBox="1"/>
          <p:nvPr/>
        </p:nvSpPr>
        <p:spPr>
          <a:xfrm>
            <a:off x="2118667" y="1220620"/>
            <a:ext cx="748030" cy="184150"/>
          </a:xfrm>
          <a:prstGeom prst="rect">
            <a:avLst/>
          </a:prstGeom>
        </p:spPr>
        <p:txBody>
          <a:bodyPr wrap="square" lIns="0" tIns="11430" rIns="0" bIns="0" rtlCol="0" vert="horz">
            <a:spAutoFit/>
          </a:bodyPr>
          <a:lstStyle/>
          <a:p>
            <a:pPr marL="12700">
              <a:lnSpc>
                <a:spcPct val="100000"/>
              </a:lnSpc>
              <a:spcBef>
                <a:spcPts val="90"/>
              </a:spcBef>
            </a:pPr>
            <a:r>
              <a:rPr dirty="0" sz="900" spc="5" i="1">
                <a:latin typeface="Arial"/>
                <a:cs typeface="Arial"/>
              </a:rPr>
              <a:t>x</a:t>
            </a:r>
            <a:r>
              <a:rPr dirty="0" baseline="23809" sz="1050" spc="7">
                <a:latin typeface="DejaVu Sans"/>
                <a:cs typeface="DejaVu Sans"/>
              </a:rPr>
              <a:t>2</a:t>
            </a:r>
            <a:r>
              <a:rPr dirty="0" baseline="23809" sz="1050" spc="-30">
                <a:latin typeface="DejaVu Sans"/>
                <a:cs typeface="DejaVu Sans"/>
              </a:rPr>
              <a:t> </a:t>
            </a:r>
            <a:r>
              <a:rPr dirty="0" sz="1050" spc="-110">
                <a:latin typeface="DejaVu Sans"/>
                <a:cs typeface="DejaVu Sans"/>
              </a:rPr>
              <a:t>−</a:t>
            </a:r>
            <a:r>
              <a:rPr dirty="0" sz="1050" spc="-215">
                <a:latin typeface="DejaVu Sans"/>
                <a:cs typeface="DejaVu Sans"/>
              </a:rPr>
              <a:t> </a:t>
            </a:r>
            <a:r>
              <a:rPr dirty="0" sz="1050" spc="-70">
                <a:latin typeface="DejaVu Sans"/>
                <a:cs typeface="DejaVu Sans"/>
              </a:rPr>
              <a:t>4if</a:t>
            </a:r>
            <a:r>
              <a:rPr dirty="0" sz="1050" spc="-130">
                <a:latin typeface="DejaVu Sans"/>
                <a:cs typeface="DejaVu Sans"/>
              </a:rPr>
              <a:t> </a:t>
            </a:r>
            <a:r>
              <a:rPr dirty="0" sz="900" spc="114" i="1">
                <a:latin typeface="Arial"/>
                <a:cs typeface="Arial"/>
              </a:rPr>
              <a:t>x</a:t>
            </a:r>
            <a:r>
              <a:rPr dirty="0" sz="900" spc="-15" i="1">
                <a:latin typeface="Arial"/>
                <a:cs typeface="Arial"/>
              </a:rPr>
              <a:t> </a:t>
            </a:r>
            <a:r>
              <a:rPr dirty="0" sz="1050" spc="-110">
                <a:latin typeface="DejaVu Sans"/>
                <a:cs typeface="DejaVu Sans"/>
              </a:rPr>
              <a:t>≥</a:t>
            </a:r>
            <a:r>
              <a:rPr dirty="0" sz="1050" spc="-145">
                <a:latin typeface="DejaVu Sans"/>
                <a:cs typeface="DejaVu Sans"/>
              </a:rPr>
              <a:t> </a:t>
            </a:r>
            <a:r>
              <a:rPr dirty="0" sz="1050" spc="-175">
                <a:latin typeface="DejaVu Sans"/>
                <a:cs typeface="DejaVu Sans"/>
              </a:rPr>
              <a:t>2</a:t>
            </a:r>
            <a:endParaRPr sz="1050">
              <a:latin typeface="DejaVu Sans"/>
              <a:cs typeface="DejaVu Sans"/>
            </a:endParaRPr>
          </a:p>
        </p:txBody>
      </p:sp>
      <p:sp>
        <p:nvSpPr>
          <p:cNvPr id="10" name="object 10"/>
          <p:cNvSpPr txBox="1"/>
          <p:nvPr/>
        </p:nvSpPr>
        <p:spPr>
          <a:xfrm>
            <a:off x="848360" y="1411218"/>
            <a:ext cx="5858510" cy="1032510"/>
          </a:xfrm>
          <a:prstGeom prst="rect">
            <a:avLst/>
          </a:prstGeom>
        </p:spPr>
        <p:txBody>
          <a:bodyPr wrap="square" lIns="0" tIns="11430" rIns="0" bIns="0" rtlCol="0" vert="horz">
            <a:spAutoFit/>
          </a:bodyPr>
          <a:lstStyle/>
          <a:p>
            <a:pPr marL="211454" indent="-145415">
              <a:lnSpc>
                <a:spcPts val="1145"/>
              </a:lnSpc>
              <a:spcBef>
                <a:spcPts val="90"/>
              </a:spcBef>
              <a:buSzPct val="85714"/>
              <a:buFont typeface="Liberation Serif"/>
              <a:buAutoNum type="alphaLcPeriod"/>
              <a:tabLst>
                <a:tab pos="212090" algn="l"/>
              </a:tabLst>
            </a:pPr>
            <a:r>
              <a:rPr dirty="0" sz="1050" spc="-65">
                <a:latin typeface="DejaVu Sans"/>
                <a:cs typeface="DejaVu Sans"/>
              </a:rPr>
              <a:t>lim</a:t>
            </a:r>
            <a:r>
              <a:rPr dirty="0" sz="105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endParaRPr sz="1050">
              <a:latin typeface="DejaVu Sans"/>
              <a:cs typeface="DejaVu Sans"/>
            </a:endParaRPr>
          </a:p>
          <a:p>
            <a:pPr marL="172720">
              <a:lnSpc>
                <a:spcPts val="690"/>
              </a:lnSpc>
            </a:pPr>
            <a:r>
              <a:rPr dirty="0" sz="650" spc="5" i="1">
                <a:latin typeface="Arial"/>
                <a:cs typeface="Arial"/>
              </a:rPr>
              <a:t>x</a:t>
            </a:r>
            <a:r>
              <a:rPr dirty="0" sz="700" spc="5">
                <a:latin typeface="DejaVu Sans"/>
                <a:cs typeface="DejaVu Sans"/>
              </a:rPr>
              <a:t>→2−</a:t>
            </a:r>
            <a:endParaRPr sz="700">
              <a:latin typeface="DejaVu Sans"/>
              <a:cs typeface="DejaVu Sans"/>
            </a:endParaRPr>
          </a:p>
          <a:p>
            <a:pPr marL="211454" indent="-154940">
              <a:lnSpc>
                <a:spcPts val="1075"/>
              </a:lnSpc>
              <a:buSzPct val="85714"/>
              <a:buFont typeface="Liberation Serif"/>
              <a:buAutoNum type="alphaLcPeriod" startAt="2"/>
              <a:tabLst>
                <a:tab pos="212090" algn="l"/>
              </a:tabLst>
            </a:pPr>
            <a:r>
              <a:rPr dirty="0" sz="1050" spc="-65">
                <a:latin typeface="DejaVu Sans"/>
                <a:cs typeface="DejaVu Sans"/>
              </a:rPr>
              <a:t>lim</a:t>
            </a:r>
            <a:r>
              <a:rPr dirty="0" sz="1050" spc="7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endParaRPr sz="1050">
              <a:latin typeface="DejaVu Sans"/>
              <a:cs typeface="DejaVu Sans"/>
            </a:endParaRPr>
          </a:p>
          <a:p>
            <a:pPr marL="172720">
              <a:lnSpc>
                <a:spcPts val="685"/>
              </a:lnSpc>
            </a:pPr>
            <a:r>
              <a:rPr dirty="0" sz="650" spc="5" i="1">
                <a:latin typeface="Arial"/>
                <a:cs typeface="Arial"/>
              </a:rPr>
              <a:t>x</a:t>
            </a:r>
            <a:r>
              <a:rPr dirty="0" sz="700" spc="5">
                <a:latin typeface="DejaVu Sans"/>
                <a:cs typeface="DejaVu Sans"/>
              </a:rPr>
              <a:t>→2+</a:t>
            </a:r>
            <a:endParaRPr sz="700">
              <a:latin typeface="DejaVu Sans"/>
              <a:cs typeface="DejaVu Sans"/>
            </a:endParaRPr>
          </a:p>
          <a:p>
            <a:pPr marL="12700">
              <a:lnSpc>
                <a:spcPct val="100000"/>
              </a:lnSpc>
              <a:spcBef>
                <a:spcPts val="535"/>
              </a:spcBef>
            </a:pPr>
            <a:r>
              <a:rPr dirty="0" sz="900" b="1">
                <a:latin typeface="Liberation Serif"/>
                <a:cs typeface="Liberation Serif"/>
              </a:rPr>
              <a:t>Solution</a:t>
            </a:r>
            <a:endParaRPr sz="900">
              <a:latin typeface="Liberation Serif"/>
              <a:cs typeface="Liberation Serif"/>
            </a:endParaRPr>
          </a:p>
          <a:p>
            <a:pPr marL="12700" marR="5080">
              <a:lnSpc>
                <a:spcPct val="101200"/>
              </a:lnSpc>
              <a:spcBef>
                <a:spcPts val="180"/>
              </a:spcBef>
            </a:pPr>
            <a:r>
              <a:rPr dirty="0" sz="900" spc="-40">
                <a:latin typeface="Liberation Serif"/>
                <a:cs typeface="Liberation Serif"/>
              </a:rPr>
              <a:t>We </a:t>
            </a:r>
            <a:r>
              <a:rPr dirty="0" sz="900">
                <a:latin typeface="Liberation Serif"/>
                <a:cs typeface="Liberation Serif"/>
              </a:rPr>
              <a:t>can use tables of functional values again </a:t>
            </a:r>
            <a:r>
              <a:rPr dirty="0" sz="900" spc="-15">
                <a:latin typeface="Liberation Serif"/>
                <a:cs typeface="Liberation Serif"/>
              </a:rPr>
              <a:t>Table. </a:t>
            </a:r>
            <a:r>
              <a:rPr dirty="0" sz="900">
                <a:latin typeface="Liberation Serif"/>
                <a:cs typeface="Liberation Serif"/>
              </a:rPr>
              <a:t>Observe that for values of x less than 2, we use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114" i="1">
                <a:latin typeface="Arial"/>
                <a:cs typeface="Arial"/>
              </a:rPr>
              <a:t>x </a:t>
            </a:r>
            <a:r>
              <a:rPr dirty="0" sz="1050" spc="-110">
                <a:latin typeface="DejaVu Sans"/>
                <a:cs typeface="DejaVu Sans"/>
              </a:rPr>
              <a:t>+ </a:t>
            </a:r>
            <a:r>
              <a:rPr dirty="0" sz="1050" spc="-175">
                <a:latin typeface="DejaVu Sans"/>
                <a:cs typeface="DejaVu Sans"/>
              </a:rPr>
              <a:t>1 </a:t>
            </a:r>
            <a:r>
              <a:rPr dirty="0" sz="900">
                <a:latin typeface="Liberation Serif"/>
                <a:cs typeface="Liberation Serif"/>
              </a:rPr>
              <a:t>and for  values of x greater than 2, we use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54">
                <a:latin typeface="DejaVu Sans"/>
                <a:cs typeface="DejaVu Sans"/>
              </a:rPr>
              <a:t> </a:t>
            </a:r>
            <a:r>
              <a:rPr dirty="0" sz="1050" spc="-110">
                <a:latin typeface="DejaVu Sans"/>
                <a:cs typeface="DejaVu Sans"/>
              </a:rPr>
              <a:t>= </a:t>
            </a:r>
            <a:r>
              <a:rPr dirty="0" sz="900" spc="5" i="1">
                <a:latin typeface="Arial"/>
                <a:cs typeface="Arial"/>
              </a:rPr>
              <a:t>x</a:t>
            </a:r>
            <a:r>
              <a:rPr dirty="0" baseline="31746" sz="1050" spc="7">
                <a:latin typeface="DejaVu Sans"/>
                <a:cs typeface="DejaVu Sans"/>
              </a:rPr>
              <a:t>2 </a:t>
            </a:r>
            <a:r>
              <a:rPr dirty="0" sz="1050" spc="-110">
                <a:latin typeface="DejaVu Sans"/>
                <a:cs typeface="DejaVu Sans"/>
              </a:rPr>
              <a:t>− </a:t>
            </a:r>
            <a:r>
              <a:rPr dirty="0" sz="1050" spc="-105">
                <a:latin typeface="DejaVu Sans"/>
                <a:cs typeface="DejaVu Sans"/>
              </a:rPr>
              <a:t>4.</a:t>
            </a:r>
            <a:endParaRPr sz="1050">
              <a:latin typeface="DejaVu Sans"/>
              <a:cs typeface="DejaVu Sans"/>
            </a:endParaRPr>
          </a:p>
        </p:txBody>
      </p:sp>
      <p:graphicFrame>
        <p:nvGraphicFramePr>
          <p:cNvPr id="11" name="object 11"/>
          <p:cNvGraphicFramePr>
            <a:graphicFrameLocks noGrp="1"/>
          </p:cNvGraphicFramePr>
          <p:nvPr/>
        </p:nvGraphicFramePr>
        <p:xfrm>
          <a:off x="857337" y="2470866"/>
          <a:ext cx="5832475" cy="895985"/>
        </p:xfrm>
        <a:graphic>
          <a:graphicData uri="http://schemas.openxmlformats.org/drawingml/2006/table">
            <a:tbl>
              <a:tblPr firstRow="1" bandRow="1">
                <a:tableStyleId>{2D5ABB26-0587-4C30-8999-92F81FD0307C}</a:tableStyleId>
              </a:tblPr>
              <a:tblGrid>
                <a:gridCol w="1381760"/>
                <a:gridCol w="1616075"/>
                <a:gridCol w="1287144"/>
                <a:gridCol w="1546860"/>
              </a:tblGrid>
              <a:tr h="156845">
                <a:tc>
                  <a:txBody>
                    <a:bodyPr/>
                    <a:lstStyle/>
                    <a:p>
                      <a:pPr algn="ctr" marL="84455">
                        <a:lnSpc>
                          <a:spcPct val="100000"/>
                        </a:lnSpc>
                        <a:spcBef>
                          <a:spcPts val="125"/>
                        </a:spcBef>
                      </a:pPr>
                      <a:r>
                        <a:rPr dirty="0" sz="700" i="1">
                          <a:latin typeface="Arial"/>
                          <a:cs typeface="Arial"/>
                        </a:rPr>
                        <a:t>x</a:t>
                      </a:r>
                      <a:endParaRPr sz="700">
                        <a:latin typeface="Arial"/>
                        <a:cs typeface="Arial"/>
                      </a:endParaRPr>
                    </a:p>
                  </a:txBody>
                  <a:tcPr marL="0" marR="0" marB="0" marT="15875">
                    <a:lnB w="28575">
                      <a:solidFill>
                        <a:srgbClr val="DDDDDD"/>
                      </a:solidFill>
                      <a:prstDash val="solid"/>
                    </a:lnB>
                    <a:solidFill>
                      <a:srgbClr val="E4F5FE"/>
                    </a:solidFill>
                  </a:tcPr>
                </a:tc>
                <a:tc>
                  <a:txBody>
                    <a:bodyPr/>
                    <a:lstStyle/>
                    <a:p>
                      <a:pPr algn="ctr">
                        <a:lnSpc>
                          <a:spcPct val="100000"/>
                        </a:lnSpc>
                        <a:spcBef>
                          <a:spcPts val="25"/>
                        </a:spcBef>
                      </a:pPr>
                      <a:r>
                        <a:rPr dirty="0" sz="700" spc="114" i="1">
                          <a:latin typeface="Arial"/>
                          <a:cs typeface="Arial"/>
                        </a:rPr>
                        <a:t>f</a:t>
                      </a:r>
                      <a:r>
                        <a:rPr dirty="0" sz="800" spc="114">
                          <a:latin typeface="Verdana"/>
                          <a:cs typeface="Verdana"/>
                        </a:rPr>
                        <a:t>(</a:t>
                      </a:r>
                      <a:r>
                        <a:rPr dirty="0" sz="700" spc="114" i="1">
                          <a:latin typeface="Arial"/>
                          <a:cs typeface="Arial"/>
                        </a:rPr>
                        <a:t>x</a:t>
                      </a:r>
                      <a:r>
                        <a:rPr dirty="0" sz="800" spc="114">
                          <a:latin typeface="Verdana"/>
                          <a:cs typeface="Verdana"/>
                        </a:rPr>
                        <a:t>)</a:t>
                      </a:r>
                      <a:r>
                        <a:rPr dirty="0" sz="800" spc="-120">
                          <a:latin typeface="Verdana"/>
                          <a:cs typeface="Verdana"/>
                        </a:rPr>
                        <a:t> </a:t>
                      </a:r>
                      <a:r>
                        <a:rPr dirty="0" sz="800" spc="60">
                          <a:latin typeface="Verdana"/>
                          <a:cs typeface="Verdana"/>
                        </a:rPr>
                        <a:t>=</a:t>
                      </a:r>
                      <a:r>
                        <a:rPr dirty="0" sz="800" spc="-105">
                          <a:latin typeface="Verdana"/>
                          <a:cs typeface="Verdana"/>
                        </a:rPr>
                        <a:t> </a:t>
                      </a:r>
                      <a:r>
                        <a:rPr dirty="0" sz="700" spc="175" i="1">
                          <a:latin typeface="Arial"/>
                          <a:cs typeface="Arial"/>
                        </a:rPr>
                        <a:t>x</a:t>
                      </a:r>
                      <a:r>
                        <a:rPr dirty="0" sz="700" spc="-50" i="1">
                          <a:latin typeface="Arial"/>
                          <a:cs typeface="Arial"/>
                        </a:rPr>
                        <a:t> </a:t>
                      </a:r>
                      <a:r>
                        <a:rPr dirty="0" sz="800" spc="60">
                          <a:latin typeface="Verdana"/>
                          <a:cs typeface="Verdana"/>
                        </a:rPr>
                        <a:t>+</a:t>
                      </a:r>
                      <a:r>
                        <a:rPr dirty="0" sz="800" spc="-105">
                          <a:latin typeface="Verdana"/>
                          <a:cs typeface="Verdana"/>
                        </a:rPr>
                        <a:t> </a:t>
                      </a:r>
                      <a:r>
                        <a:rPr dirty="0" sz="800" spc="-50">
                          <a:latin typeface="Verdana"/>
                          <a:cs typeface="Verdana"/>
                        </a:rPr>
                        <a:t>1</a:t>
                      </a:r>
                      <a:endParaRPr sz="800">
                        <a:latin typeface="Verdana"/>
                        <a:cs typeface="Verdana"/>
                      </a:endParaRPr>
                    </a:p>
                  </a:txBody>
                  <a:tcPr marL="0" marR="0" marB="0" marT="3175">
                    <a:lnB w="28575">
                      <a:solidFill>
                        <a:srgbClr val="DDDDDD"/>
                      </a:solidFill>
                      <a:prstDash val="solid"/>
                    </a:lnB>
                    <a:solidFill>
                      <a:srgbClr val="E4F5FE"/>
                    </a:solidFill>
                  </a:tcPr>
                </a:tc>
                <a:tc>
                  <a:txBody>
                    <a:bodyPr/>
                    <a:lstStyle/>
                    <a:p>
                      <a:pPr algn="ctr" marL="15240">
                        <a:lnSpc>
                          <a:spcPct val="100000"/>
                        </a:lnSpc>
                        <a:spcBef>
                          <a:spcPts val="125"/>
                        </a:spcBef>
                      </a:pPr>
                      <a:r>
                        <a:rPr dirty="0" sz="700" i="1">
                          <a:latin typeface="Arial"/>
                          <a:cs typeface="Arial"/>
                        </a:rPr>
                        <a:t>x</a:t>
                      </a:r>
                      <a:endParaRPr sz="700">
                        <a:latin typeface="Arial"/>
                        <a:cs typeface="Arial"/>
                      </a:endParaRPr>
                    </a:p>
                  </a:txBody>
                  <a:tcPr marL="0" marR="0" marB="0" marT="15875">
                    <a:lnB w="12700">
                      <a:solidFill>
                        <a:srgbClr val="2FB3F5"/>
                      </a:solidFill>
                      <a:prstDash val="solid"/>
                    </a:lnB>
                    <a:solidFill>
                      <a:srgbClr val="E4F5FE"/>
                    </a:solidFill>
                  </a:tcPr>
                </a:tc>
                <a:tc>
                  <a:txBody>
                    <a:bodyPr/>
                    <a:lstStyle/>
                    <a:p>
                      <a:pPr algn="ctr" marL="92075">
                        <a:lnSpc>
                          <a:spcPct val="100000"/>
                        </a:lnSpc>
                        <a:spcBef>
                          <a:spcPts val="25"/>
                        </a:spcBef>
                      </a:pPr>
                      <a:r>
                        <a:rPr dirty="0" sz="700" spc="114" i="1">
                          <a:latin typeface="Arial"/>
                          <a:cs typeface="Arial"/>
                        </a:rPr>
                        <a:t>f</a:t>
                      </a:r>
                      <a:r>
                        <a:rPr dirty="0" sz="800" spc="114">
                          <a:latin typeface="Verdana"/>
                          <a:cs typeface="Verdana"/>
                        </a:rPr>
                        <a:t>(</a:t>
                      </a:r>
                      <a:r>
                        <a:rPr dirty="0" sz="700" spc="114" i="1">
                          <a:latin typeface="Arial"/>
                          <a:cs typeface="Arial"/>
                        </a:rPr>
                        <a:t>x</a:t>
                      </a:r>
                      <a:r>
                        <a:rPr dirty="0" sz="800" spc="114">
                          <a:latin typeface="Verdana"/>
                          <a:cs typeface="Verdana"/>
                        </a:rPr>
                        <a:t>)</a:t>
                      </a:r>
                      <a:r>
                        <a:rPr dirty="0" sz="800" spc="-120">
                          <a:latin typeface="Verdana"/>
                          <a:cs typeface="Verdana"/>
                        </a:rPr>
                        <a:t> </a:t>
                      </a:r>
                      <a:r>
                        <a:rPr dirty="0" sz="800" spc="60">
                          <a:latin typeface="Verdana"/>
                          <a:cs typeface="Verdana"/>
                        </a:rPr>
                        <a:t>=</a:t>
                      </a:r>
                      <a:r>
                        <a:rPr dirty="0" sz="800" spc="-105">
                          <a:latin typeface="Verdana"/>
                          <a:cs typeface="Verdana"/>
                        </a:rPr>
                        <a:t> </a:t>
                      </a:r>
                      <a:r>
                        <a:rPr dirty="0" sz="700" spc="70" i="1">
                          <a:latin typeface="Arial"/>
                          <a:cs typeface="Arial"/>
                        </a:rPr>
                        <a:t>x</a:t>
                      </a:r>
                      <a:r>
                        <a:rPr dirty="0" baseline="30303" sz="825" spc="104">
                          <a:latin typeface="Verdana"/>
                          <a:cs typeface="Verdana"/>
                        </a:rPr>
                        <a:t>2</a:t>
                      </a:r>
                      <a:r>
                        <a:rPr dirty="0" baseline="30303" sz="825" spc="22">
                          <a:latin typeface="Verdana"/>
                          <a:cs typeface="Verdana"/>
                        </a:rPr>
                        <a:t> </a:t>
                      </a:r>
                      <a:r>
                        <a:rPr dirty="0" sz="800" spc="60">
                          <a:latin typeface="Verdana"/>
                          <a:cs typeface="Verdana"/>
                        </a:rPr>
                        <a:t>−</a:t>
                      </a:r>
                      <a:r>
                        <a:rPr dirty="0" sz="800" spc="-105">
                          <a:latin typeface="Verdana"/>
                          <a:cs typeface="Verdana"/>
                        </a:rPr>
                        <a:t> </a:t>
                      </a:r>
                      <a:r>
                        <a:rPr dirty="0" sz="800" spc="-50">
                          <a:latin typeface="Verdana"/>
                          <a:cs typeface="Verdana"/>
                        </a:rPr>
                        <a:t>4</a:t>
                      </a:r>
                      <a:endParaRPr sz="800">
                        <a:latin typeface="Verdana"/>
                        <a:cs typeface="Verdana"/>
                      </a:endParaRPr>
                    </a:p>
                  </a:txBody>
                  <a:tcPr marL="0" marR="0" marB="0" marT="3175">
                    <a:lnB w="12700">
                      <a:solidFill>
                        <a:srgbClr val="2FB3F5"/>
                      </a:solidFill>
                      <a:prstDash val="solid"/>
                    </a:lnB>
                    <a:solidFill>
                      <a:srgbClr val="E4F5FE"/>
                    </a:solidFill>
                  </a:tcPr>
                </a:tc>
              </a:tr>
              <a:tr h="156845">
                <a:tc>
                  <a:txBody>
                    <a:bodyPr/>
                    <a:lstStyle/>
                    <a:p>
                      <a:pPr algn="ctr" marL="83185">
                        <a:lnSpc>
                          <a:spcPct val="100000"/>
                        </a:lnSpc>
                        <a:spcBef>
                          <a:spcPts val="235"/>
                        </a:spcBef>
                      </a:pPr>
                      <a:r>
                        <a:rPr dirty="0" sz="700" spc="10">
                          <a:latin typeface="Liberation Serif"/>
                          <a:cs typeface="Liberation Serif"/>
                        </a:rPr>
                        <a:t>1.9</a:t>
                      </a:r>
                      <a:endParaRPr sz="700">
                        <a:latin typeface="Liberation Serif"/>
                        <a:cs typeface="Liberation Serif"/>
                      </a:endParaRPr>
                    </a:p>
                  </a:txBody>
                  <a:tcPr marL="0" marR="0" marB="0" marT="29845">
                    <a:lnT w="28575">
                      <a:solidFill>
                        <a:srgbClr val="DDDDDD"/>
                      </a:solidFill>
                      <a:prstDash val="solid"/>
                    </a:lnT>
                    <a:solidFill>
                      <a:srgbClr val="FFFFFF"/>
                    </a:solidFill>
                  </a:tcPr>
                </a:tc>
                <a:tc>
                  <a:txBody>
                    <a:bodyPr/>
                    <a:lstStyle/>
                    <a:p>
                      <a:pPr algn="ctr" marL="1905">
                        <a:lnSpc>
                          <a:spcPct val="100000"/>
                        </a:lnSpc>
                        <a:spcBef>
                          <a:spcPts val="160"/>
                        </a:spcBef>
                      </a:pPr>
                      <a:r>
                        <a:rPr dirty="0" sz="700" spc="10">
                          <a:latin typeface="Liberation Serif"/>
                          <a:cs typeface="Liberation Serif"/>
                        </a:rPr>
                        <a:t>2.9</a:t>
                      </a:r>
                      <a:endParaRPr sz="700">
                        <a:latin typeface="Liberation Serif"/>
                        <a:cs typeface="Liberation Serif"/>
                      </a:endParaRPr>
                    </a:p>
                  </a:txBody>
                  <a:tcPr marL="0" marR="0" marB="0" marT="20320">
                    <a:lnT w="28575">
                      <a:solidFill>
                        <a:srgbClr val="DDDDDD"/>
                      </a:solidFill>
                      <a:prstDash val="solid"/>
                    </a:lnT>
                    <a:solidFill>
                      <a:srgbClr val="FFFFFF"/>
                    </a:solidFill>
                  </a:tcPr>
                </a:tc>
                <a:tc>
                  <a:txBody>
                    <a:bodyPr/>
                    <a:lstStyle/>
                    <a:p>
                      <a:pPr algn="ctr" marL="14604">
                        <a:lnSpc>
                          <a:spcPct val="100000"/>
                        </a:lnSpc>
                        <a:spcBef>
                          <a:spcPts val="160"/>
                        </a:spcBef>
                      </a:pPr>
                      <a:r>
                        <a:rPr dirty="0" sz="700" spc="10">
                          <a:latin typeface="Liberation Serif"/>
                          <a:cs typeface="Liberation Serif"/>
                        </a:rPr>
                        <a:t>2.1</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ctr" marL="97155">
                        <a:lnSpc>
                          <a:spcPct val="100000"/>
                        </a:lnSpc>
                        <a:spcBef>
                          <a:spcPts val="160"/>
                        </a:spcBef>
                      </a:pPr>
                      <a:r>
                        <a:rPr dirty="0" sz="700" spc="10">
                          <a:latin typeface="Liberation Serif"/>
                          <a:cs typeface="Liberation Serif"/>
                        </a:rPr>
                        <a:t>0.41</a:t>
                      </a:r>
                      <a:endParaRPr sz="700">
                        <a:latin typeface="Liberation Serif"/>
                        <a:cs typeface="Liberation Serif"/>
                      </a:endParaRPr>
                    </a:p>
                  </a:txBody>
                  <a:tcPr marL="0" marR="0" marB="0" marT="20320">
                    <a:lnT w="12700">
                      <a:solidFill>
                        <a:srgbClr val="2FB3F5"/>
                      </a:solidFill>
                      <a:prstDash val="solid"/>
                    </a:lnT>
                    <a:solidFill>
                      <a:srgbClr val="FFFFFF"/>
                    </a:solidFill>
                  </a:tcPr>
                </a:tc>
              </a:tr>
              <a:tr h="142875">
                <a:tc>
                  <a:txBody>
                    <a:bodyPr/>
                    <a:lstStyle/>
                    <a:p>
                      <a:pPr algn="ctr" marL="83820">
                        <a:lnSpc>
                          <a:spcPct val="100000"/>
                        </a:lnSpc>
                        <a:spcBef>
                          <a:spcPts val="125"/>
                        </a:spcBef>
                      </a:pPr>
                      <a:r>
                        <a:rPr dirty="0" sz="700" spc="10">
                          <a:latin typeface="Liberation Serif"/>
                          <a:cs typeface="Liberation Serif"/>
                        </a:rPr>
                        <a:t>1.99</a:t>
                      </a:r>
                      <a:endParaRPr sz="700">
                        <a:latin typeface="Liberation Serif"/>
                        <a:cs typeface="Liberation Serif"/>
                      </a:endParaRPr>
                    </a:p>
                  </a:txBody>
                  <a:tcPr marL="0" marR="0" marB="0" marT="15875">
                    <a:solidFill>
                      <a:srgbClr val="EFEFEF"/>
                    </a:solidFill>
                  </a:tcPr>
                </a:tc>
                <a:tc>
                  <a:txBody>
                    <a:bodyPr/>
                    <a:lstStyle/>
                    <a:p>
                      <a:pPr algn="ctr" marL="1905">
                        <a:lnSpc>
                          <a:spcPct val="100000"/>
                        </a:lnSpc>
                        <a:spcBef>
                          <a:spcPts val="125"/>
                        </a:spcBef>
                      </a:pPr>
                      <a:r>
                        <a:rPr dirty="0" sz="700" spc="10">
                          <a:latin typeface="Liberation Serif"/>
                          <a:cs typeface="Liberation Serif"/>
                        </a:rPr>
                        <a:t>2.99</a:t>
                      </a:r>
                      <a:endParaRPr sz="700">
                        <a:latin typeface="Liberation Serif"/>
                        <a:cs typeface="Liberation Serif"/>
                      </a:endParaRPr>
                    </a:p>
                  </a:txBody>
                  <a:tcPr marL="0" marR="0" marB="0" marT="15875">
                    <a:solidFill>
                      <a:srgbClr val="EFEFEF"/>
                    </a:solidFill>
                  </a:tcPr>
                </a:tc>
                <a:tc>
                  <a:txBody>
                    <a:bodyPr/>
                    <a:lstStyle/>
                    <a:p>
                      <a:pPr algn="ctr" marL="14604">
                        <a:lnSpc>
                          <a:spcPct val="100000"/>
                        </a:lnSpc>
                        <a:spcBef>
                          <a:spcPts val="125"/>
                        </a:spcBef>
                      </a:pPr>
                      <a:r>
                        <a:rPr dirty="0" sz="700" spc="10">
                          <a:latin typeface="Liberation Serif"/>
                          <a:cs typeface="Liberation Serif"/>
                        </a:rPr>
                        <a:t>2.01</a:t>
                      </a:r>
                      <a:endParaRPr sz="700">
                        <a:latin typeface="Liberation Serif"/>
                        <a:cs typeface="Liberation Serif"/>
                      </a:endParaRPr>
                    </a:p>
                  </a:txBody>
                  <a:tcPr marL="0" marR="0" marB="0" marT="15875">
                    <a:solidFill>
                      <a:srgbClr val="EFEFEF"/>
                    </a:solidFill>
                  </a:tcPr>
                </a:tc>
                <a:tc>
                  <a:txBody>
                    <a:bodyPr/>
                    <a:lstStyle/>
                    <a:p>
                      <a:pPr algn="ctr" marL="97155">
                        <a:lnSpc>
                          <a:spcPct val="100000"/>
                        </a:lnSpc>
                        <a:spcBef>
                          <a:spcPts val="125"/>
                        </a:spcBef>
                      </a:pPr>
                      <a:r>
                        <a:rPr dirty="0" sz="700" spc="10">
                          <a:latin typeface="Liberation Serif"/>
                          <a:cs typeface="Liberation Serif"/>
                        </a:rPr>
                        <a:t>0.0401</a:t>
                      </a:r>
                      <a:endParaRPr sz="700">
                        <a:latin typeface="Liberation Serif"/>
                        <a:cs typeface="Liberation Serif"/>
                      </a:endParaRPr>
                    </a:p>
                  </a:txBody>
                  <a:tcPr marL="0" marR="0" marB="0" marT="15875">
                    <a:solidFill>
                      <a:srgbClr val="EFEFEF"/>
                    </a:solidFill>
                  </a:tcPr>
                </a:tc>
              </a:tr>
              <a:tr h="142875">
                <a:tc>
                  <a:txBody>
                    <a:bodyPr/>
                    <a:lstStyle/>
                    <a:p>
                      <a:pPr algn="ctr" marL="83185">
                        <a:lnSpc>
                          <a:spcPct val="100000"/>
                        </a:lnSpc>
                        <a:spcBef>
                          <a:spcPts val="125"/>
                        </a:spcBef>
                      </a:pPr>
                      <a:r>
                        <a:rPr dirty="0" sz="700" spc="10">
                          <a:latin typeface="Liberation Serif"/>
                          <a:cs typeface="Liberation Serif"/>
                        </a:rPr>
                        <a:t>1.999</a:t>
                      </a:r>
                      <a:endParaRPr sz="700">
                        <a:latin typeface="Liberation Serif"/>
                        <a:cs typeface="Liberation Serif"/>
                      </a:endParaRPr>
                    </a:p>
                  </a:txBody>
                  <a:tcPr marL="0" marR="0" marB="0" marT="15875">
                    <a:solidFill>
                      <a:srgbClr val="FFFFFF"/>
                    </a:solidFill>
                  </a:tcPr>
                </a:tc>
                <a:tc>
                  <a:txBody>
                    <a:bodyPr/>
                    <a:lstStyle/>
                    <a:p>
                      <a:pPr algn="ctr" marL="1905">
                        <a:lnSpc>
                          <a:spcPct val="100000"/>
                        </a:lnSpc>
                        <a:spcBef>
                          <a:spcPts val="125"/>
                        </a:spcBef>
                      </a:pPr>
                      <a:r>
                        <a:rPr dirty="0" sz="700" spc="10">
                          <a:latin typeface="Liberation Serif"/>
                          <a:cs typeface="Liberation Serif"/>
                        </a:rPr>
                        <a:t>2.999</a:t>
                      </a:r>
                      <a:endParaRPr sz="700">
                        <a:latin typeface="Liberation Serif"/>
                        <a:cs typeface="Liberation Serif"/>
                      </a:endParaRPr>
                    </a:p>
                  </a:txBody>
                  <a:tcPr marL="0" marR="0" marB="0" marT="15875">
                    <a:solidFill>
                      <a:srgbClr val="FFFFFF"/>
                    </a:solidFill>
                  </a:tcPr>
                </a:tc>
                <a:tc>
                  <a:txBody>
                    <a:bodyPr/>
                    <a:lstStyle/>
                    <a:p>
                      <a:pPr algn="ctr" marL="14604">
                        <a:lnSpc>
                          <a:spcPct val="100000"/>
                        </a:lnSpc>
                        <a:spcBef>
                          <a:spcPts val="125"/>
                        </a:spcBef>
                      </a:pPr>
                      <a:r>
                        <a:rPr dirty="0" sz="700" spc="10">
                          <a:latin typeface="Liberation Serif"/>
                          <a:cs typeface="Liberation Serif"/>
                        </a:rPr>
                        <a:t>2.001</a:t>
                      </a:r>
                      <a:endParaRPr sz="700">
                        <a:latin typeface="Liberation Serif"/>
                        <a:cs typeface="Liberation Serif"/>
                      </a:endParaRPr>
                    </a:p>
                  </a:txBody>
                  <a:tcPr marL="0" marR="0" marB="0" marT="15875">
                    <a:solidFill>
                      <a:srgbClr val="FFFFFF"/>
                    </a:solidFill>
                  </a:tcPr>
                </a:tc>
                <a:tc>
                  <a:txBody>
                    <a:bodyPr/>
                    <a:lstStyle/>
                    <a:p>
                      <a:pPr algn="ctr" marL="97155">
                        <a:lnSpc>
                          <a:spcPct val="100000"/>
                        </a:lnSpc>
                        <a:spcBef>
                          <a:spcPts val="125"/>
                        </a:spcBef>
                      </a:pPr>
                      <a:r>
                        <a:rPr dirty="0" sz="700" spc="10">
                          <a:latin typeface="Liberation Serif"/>
                          <a:cs typeface="Liberation Serif"/>
                        </a:rPr>
                        <a:t>0.004001</a:t>
                      </a:r>
                      <a:endParaRPr sz="700">
                        <a:latin typeface="Liberation Serif"/>
                        <a:cs typeface="Liberation Serif"/>
                      </a:endParaRPr>
                    </a:p>
                  </a:txBody>
                  <a:tcPr marL="0" marR="0" marB="0" marT="15875">
                    <a:solidFill>
                      <a:srgbClr val="FFFFFF"/>
                    </a:solidFill>
                  </a:tcPr>
                </a:tc>
              </a:tr>
              <a:tr h="142875">
                <a:tc>
                  <a:txBody>
                    <a:bodyPr/>
                    <a:lstStyle/>
                    <a:p>
                      <a:pPr algn="r" marR="513715">
                        <a:lnSpc>
                          <a:spcPct val="100000"/>
                        </a:lnSpc>
                        <a:spcBef>
                          <a:spcPts val="125"/>
                        </a:spcBef>
                      </a:pPr>
                      <a:r>
                        <a:rPr dirty="0" sz="700">
                          <a:latin typeface="Liberation Serif"/>
                          <a:cs typeface="Liberation Serif"/>
                        </a:rPr>
                        <a:t>1.9999</a:t>
                      </a:r>
                      <a:endParaRPr sz="700">
                        <a:latin typeface="Liberation Serif"/>
                        <a:cs typeface="Liberation Serif"/>
                      </a:endParaRPr>
                    </a:p>
                  </a:txBody>
                  <a:tcPr marL="0" marR="0" marB="0" marT="15875">
                    <a:solidFill>
                      <a:srgbClr val="EFEFEF"/>
                    </a:solidFill>
                  </a:tcPr>
                </a:tc>
                <a:tc>
                  <a:txBody>
                    <a:bodyPr/>
                    <a:lstStyle/>
                    <a:p>
                      <a:pPr algn="ctr" marL="1905">
                        <a:lnSpc>
                          <a:spcPct val="100000"/>
                        </a:lnSpc>
                        <a:spcBef>
                          <a:spcPts val="125"/>
                        </a:spcBef>
                      </a:pPr>
                      <a:r>
                        <a:rPr dirty="0" sz="700" spc="10">
                          <a:latin typeface="Liberation Serif"/>
                          <a:cs typeface="Liberation Serif"/>
                        </a:rPr>
                        <a:t>2.9999</a:t>
                      </a:r>
                      <a:endParaRPr sz="700">
                        <a:latin typeface="Liberation Serif"/>
                        <a:cs typeface="Liberation Serif"/>
                      </a:endParaRPr>
                    </a:p>
                  </a:txBody>
                  <a:tcPr marL="0" marR="0" marB="0" marT="15875">
                    <a:solidFill>
                      <a:srgbClr val="EFEFEF"/>
                    </a:solidFill>
                  </a:tcPr>
                </a:tc>
                <a:tc>
                  <a:txBody>
                    <a:bodyPr/>
                    <a:lstStyle/>
                    <a:p>
                      <a:pPr algn="ctr" marL="14604">
                        <a:lnSpc>
                          <a:spcPct val="100000"/>
                        </a:lnSpc>
                        <a:spcBef>
                          <a:spcPts val="125"/>
                        </a:spcBef>
                      </a:pPr>
                      <a:r>
                        <a:rPr dirty="0" sz="700" spc="10">
                          <a:latin typeface="Liberation Serif"/>
                          <a:cs typeface="Liberation Serif"/>
                        </a:rPr>
                        <a:t>2.0001</a:t>
                      </a:r>
                      <a:endParaRPr sz="700">
                        <a:latin typeface="Liberation Serif"/>
                        <a:cs typeface="Liberation Serif"/>
                      </a:endParaRPr>
                    </a:p>
                  </a:txBody>
                  <a:tcPr marL="0" marR="0" marB="0" marT="15875">
                    <a:solidFill>
                      <a:srgbClr val="EFEFEF"/>
                    </a:solidFill>
                  </a:tcPr>
                </a:tc>
                <a:tc>
                  <a:txBody>
                    <a:bodyPr/>
                    <a:lstStyle/>
                    <a:p>
                      <a:pPr algn="ctr" marL="97155">
                        <a:lnSpc>
                          <a:spcPct val="100000"/>
                        </a:lnSpc>
                        <a:spcBef>
                          <a:spcPts val="125"/>
                        </a:spcBef>
                      </a:pPr>
                      <a:r>
                        <a:rPr dirty="0" sz="700" spc="10">
                          <a:latin typeface="Liberation Serif"/>
                          <a:cs typeface="Liberation Serif"/>
                        </a:rPr>
                        <a:t>0.00040001</a:t>
                      </a:r>
                      <a:endParaRPr sz="700">
                        <a:latin typeface="Liberation Serif"/>
                        <a:cs typeface="Liberation Serif"/>
                      </a:endParaRPr>
                    </a:p>
                  </a:txBody>
                  <a:tcPr marL="0" marR="0" marB="0" marT="15875">
                    <a:solidFill>
                      <a:srgbClr val="EFEFEF"/>
                    </a:solidFill>
                  </a:tcPr>
                </a:tc>
              </a:tr>
              <a:tr h="147320">
                <a:tc>
                  <a:txBody>
                    <a:bodyPr/>
                    <a:lstStyle/>
                    <a:p>
                      <a:pPr algn="r" marR="490855">
                        <a:lnSpc>
                          <a:spcPct val="100000"/>
                        </a:lnSpc>
                        <a:spcBef>
                          <a:spcPts val="125"/>
                        </a:spcBef>
                      </a:pPr>
                      <a:r>
                        <a:rPr dirty="0" sz="700">
                          <a:latin typeface="Liberation Serif"/>
                          <a:cs typeface="Liberation Serif"/>
                        </a:rPr>
                        <a:t>1.99999</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marL="1905">
                        <a:lnSpc>
                          <a:spcPct val="100000"/>
                        </a:lnSpc>
                        <a:spcBef>
                          <a:spcPts val="125"/>
                        </a:spcBef>
                      </a:pPr>
                      <a:r>
                        <a:rPr dirty="0" sz="700" spc="10">
                          <a:latin typeface="Liberation Serif"/>
                          <a:cs typeface="Liberation Serif"/>
                        </a:rPr>
                        <a:t>2.99999</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marL="14604">
                        <a:lnSpc>
                          <a:spcPct val="100000"/>
                        </a:lnSpc>
                        <a:spcBef>
                          <a:spcPts val="125"/>
                        </a:spcBef>
                      </a:pPr>
                      <a:r>
                        <a:rPr dirty="0" sz="700" spc="10">
                          <a:latin typeface="Liberation Serif"/>
                          <a:cs typeface="Liberation Serif"/>
                        </a:rPr>
                        <a:t>2.00001</a:t>
                      </a:r>
                      <a:endParaRPr sz="700">
                        <a:latin typeface="Liberation Serif"/>
                        <a:cs typeface="Liberation Serif"/>
                      </a:endParaRPr>
                    </a:p>
                  </a:txBody>
                  <a:tcPr marL="0" marR="0" marB="0" marT="15875">
                    <a:lnB w="12700">
                      <a:solidFill>
                        <a:srgbClr val="DDDDDD"/>
                      </a:solidFill>
                      <a:prstDash val="solid"/>
                    </a:lnB>
                    <a:solidFill>
                      <a:srgbClr val="FFFFFF"/>
                    </a:solidFill>
                  </a:tcPr>
                </a:tc>
                <a:tc>
                  <a:txBody>
                    <a:bodyPr/>
                    <a:lstStyle/>
                    <a:p>
                      <a:pPr algn="ctr" marL="97155">
                        <a:lnSpc>
                          <a:spcPct val="100000"/>
                        </a:lnSpc>
                        <a:spcBef>
                          <a:spcPts val="125"/>
                        </a:spcBef>
                      </a:pPr>
                      <a:r>
                        <a:rPr dirty="0" sz="700" spc="10">
                          <a:latin typeface="Liberation Serif"/>
                          <a:cs typeface="Liberation Serif"/>
                        </a:rPr>
                        <a:t>0.0000400001</a:t>
                      </a:r>
                      <a:endParaRPr sz="700">
                        <a:latin typeface="Liberation Serif"/>
                        <a:cs typeface="Liberation Serif"/>
                      </a:endParaRPr>
                    </a:p>
                  </a:txBody>
                  <a:tcPr marL="0" marR="0" marB="0" marT="15875">
                    <a:lnB w="12700">
                      <a:solidFill>
                        <a:srgbClr val="DDDDDD"/>
                      </a:solidFill>
                      <a:prstDash val="solid"/>
                    </a:lnB>
                    <a:solidFill>
                      <a:srgbClr val="FFFFFF"/>
                    </a:solidFill>
                  </a:tcPr>
                </a:tc>
              </a:tr>
            </a:tbl>
          </a:graphicData>
        </a:graphic>
      </p:graphicFrame>
      <p:sp>
        <p:nvSpPr>
          <p:cNvPr id="12" name="object 12"/>
          <p:cNvSpPr/>
          <p:nvPr/>
        </p:nvSpPr>
        <p:spPr>
          <a:xfrm>
            <a:off x="2486948" y="3814684"/>
            <a:ext cx="2582600" cy="2601660"/>
          </a:xfrm>
          <a:prstGeom prst="rect">
            <a:avLst/>
          </a:prstGeom>
          <a:blipFill>
            <a:blip r:embed="rId2" cstate="print"/>
            <a:stretch>
              <a:fillRect/>
            </a:stretch>
          </a:blipFill>
        </p:spPr>
        <p:txBody>
          <a:bodyPr wrap="square" lIns="0" tIns="0" rIns="0" bIns="0" rtlCol="0"/>
          <a:lstStyle/>
          <a:p/>
        </p:txBody>
      </p:sp>
      <p:sp>
        <p:nvSpPr>
          <p:cNvPr id="13" name="object 13"/>
          <p:cNvSpPr txBox="1"/>
          <p:nvPr/>
        </p:nvSpPr>
        <p:spPr>
          <a:xfrm>
            <a:off x="2890140" y="3489336"/>
            <a:ext cx="1374140" cy="137795"/>
          </a:xfrm>
          <a:prstGeom prst="rect">
            <a:avLst/>
          </a:prstGeom>
        </p:spPr>
        <p:txBody>
          <a:bodyPr wrap="square" lIns="0" tIns="17145" rIns="0" bIns="0" rtlCol="0" vert="horz">
            <a:spAutoFit/>
          </a:bodyPr>
          <a:lstStyle/>
          <a:p>
            <a:pPr marL="12700">
              <a:lnSpc>
                <a:spcPct val="100000"/>
              </a:lnSpc>
              <a:spcBef>
                <a:spcPts val="135"/>
              </a:spcBef>
              <a:tabLst>
                <a:tab pos="1110615" algn="l"/>
              </a:tabLst>
            </a:pPr>
            <a:r>
              <a:rPr dirty="0" sz="650" spc="45" i="1">
                <a:latin typeface="Arial"/>
                <a:cs typeface="Arial"/>
              </a:rPr>
              <a:t>x</a:t>
            </a:r>
            <a:r>
              <a:rPr dirty="0" sz="700" spc="85">
                <a:latin typeface="DejaVu Sans"/>
                <a:cs typeface="DejaVu Sans"/>
              </a:rPr>
              <a:t>→</a:t>
            </a:r>
            <a:r>
              <a:rPr dirty="0" sz="700" spc="-75">
                <a:latin typeface="DejaVu Sans"/>
                <a:cs typeface="DejaVu Sans"/>
              </a:rPr>
              <a:t>2</a:t>
            </a:r>
            <a:r>
              <a:rPr dirty="0" sz="700" spc="-45">
                <a:latin typeface="DejaVu Sans"/>
                <a:cs typeface="DejaVu Sans"/>
              </a:rPr>
              <a:t>−</a:t>
            </a:r>
            <a:r>
              <a:rPr dirty="0" sz="700">
                <a:latin typeface="DejaVu Sans"/>
                <a:cs typeface="DejaVu Sans"/>
              </a:rPr>
              <a:t>	</a:t>
            </a:r>
            <a:r>
              <a:rPr dirty="0" sz="650" spc="45" i="1">
                <a:latin typeface="Arial"/>
                <a:cs typeface="Arial"/>
              </a:rPr>
              <a:t>x</a:t>
            </a:r>
            <a:r>
              <a:rPr dirty="0" sz="700" spc="85">
                <a:latin typeface="DejaVu Sans"/>
                <a:cs typeface="DejaVu Sans"/>
              </a:rPr>
              <a:t>→</a:t>
            </a:r>
            <a:r>
              <a:rPr dirty="0" sz="700" spc="-75">
                <a:latin typeface="DejaVu Sans"/>
                <a:cs typeface="DejaVu Sans"/>
              </a:rPr>
              <a:t>2</a:t>
            </a:r>
            <a:r>
              <a:rPr dirty="0" sz="700" spc="-45">
                <a:latin typeface="DejaVu Sans"/>
                <a:cs typeface="DejaVu Sans"/>
              </a:rPr>
              <a:t>+</a:t>
            </a:r>
            <a:endParaRPr sz="700">
              <a:latin typeface="DejaVu Sans"/>
              <a:cs typeface="DejaVu Sans"/>
            </a:endParaRPr>
          </a:p>
        </p:txBody>
      </p:sp>
      <p:sp>
        <p:nvSpPr>
          <p:cNvPr id="14" name="object 14"/>
          <p:cNvSpPr txBox="1"/>
          <p:nvPr/>
        </p:nvSpPr>
        <p:spPr>
          <a:xfrm>
            <a:off x="848360" y="3374373"/>
            <a:ext cx="584200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Based on this table, we can conclude that a.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75">
                <a:latin typeface="DejaVu Sans"/>
                <a:cs typeface="DejaVu Sans"/>
              </a:rPr>
              <a:t>3 </a:t>
            </a:r>
            <a:r>
              <a:rPr dirty="0" sz="900">
                <a:latin typeface="Liberation Serif"/>
                <a:cs typeface="Liberation Serif"/>
              </a:rPr>
              <a:t>and b.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a:t>
            </a:r>
            <a:r>
              <a:rPr dirty="0" sz="1050" spc="-60">
                <a:latin typeface="DejaVu Sans"/>
                <a:cs typeface="DejaVu Sans"/>
              </a:rPr>
              <a:t> </a:t>
            </a:r>
            <a:r>
              <a:rPr dirty="0" sz="1050" spc="-175">
                <a:latin typeface="DejaVu Sans"/>
                <a:cs typeface="DejaVu Sans"/>
              </a:rPr>
              <a:t>0 </a:t>
            </a:r>
            <a:r>
              <a:rPr dirty="0" sz="900">
                <a:latin typeface="Liberation Serif"/>
                <a:cs typeface="Liberation Serif"/>
              </a:rPr>
              <a:t>. Therefore, the (two-sided) limit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endParaRPr sz="1050">
              <a:latin typeface="DejaVu Sans"/>
              <a:cs typeface="DejaVu Sans"/>
            </a:endParaRPr>
          </a:p>
        </p:txBody>
      </p:sp>
      <p:sp>
        <p:nvSpPr>
          <p:cNvPr id="15" name="object 15"/>
          <p:cNvSpPr txBox="1"/>
          <p:nvPr/>
        </p:nvSpPr>
        <p:spPr>
          <a:xfrm>
            <a:off x="848360" y="3593560"/>
            <a:ext cx="509714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does not exist at </a:t>
            </a:r>
            <a:r>
              <a:rPr dirty="0" sz="900" spc="114" i="1">
                <a:latin typeface="Arial"/>
                <a:cs typeface="Arial"/>
              </a:rPr>
              <a:t>x </a:t>
            </a:r>
            <a:r>
              <a:rPr dirty="0" sz="1050" spc="-110">
                <a:latin typeface="DejaVu Sans"/>
                <a:cs typeface="DejaVu Sans"/>
              </a:rPr>
              <a:t>= </a:t>
            </a:r>
            <a:r>
              <a:rPr dirty="0" sz="1050" spc="-175">
                <a:latin typeface="DejaVu Sans"/>
                <a:cs typeface="DejaVu Sans"/>
              </a:rPr>
              <a:t>2 </a:t>
            </a:r>
            <a:r>
              <a:rPr dirty="0" sz="900">
                <a:latin typeface="Liberation Serif"/>
                <a:cs typeface="Liberation Serif"/>
              </a:rPr>
              <a:t>. Figure </a:t>
            </a:r>
            <a:r>
              <a:rPr dirty="0" sz="1050" spc="-110">
                <a:latin typeface="DejaVu Sans"/>
                <a:cs typeface="DejaVu Sans"/>
              </a:rPr>
              <a:t>2.2.7 </a:t>
            </a:r>
            <a:r>
              <a:rPr dirty="0" sz="900">
                <a:latin typeface="Liberation Serif"/>
                <a:cs typeface="Liberation Serif"/>
              </a:rPr>
              <a:t>shows a 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0">
                <a:latin typeface="DejaVu Sans"/>
                <a:cs typeface="DejaVu Sans"/>
              </a:rPr>
              <a:t> </a:t>
            </a:r>
            <a:r>
              <a:rPr dirty="0" sz="900">
                <a:latin typeface="Liberation Serif"/>
                <a:cs typeface="Liberation Serif"/>
              </a:rPr>
              <a:t>and reinforces our conclusion about these limits.</a:t>
            </a:r>
            <a:endParaRPr sz="900">
              <a:latin typeface="Liberation Serif"/>
              <a:cs typeface="Liberation Serif"/>
            </a:endParaRPr>
          </a:p>
        </p:txBody>
      </p:sp>
      <p:sp>
        <p:nvSpPr>
          <p:cNvPr id="16" name="object 16"/>
          <p:cNvSpPr txBox="1"/>
          <p:nvPr/>
        </p:nvSpPr>
        <p:spPr>
          <a:xfrm>
            <a:off x="2219770" y="6332064"/>
            <a:ext cx="1612900" cy="351790"/>
          </a:xfrm>
          <a:prstGeom prst="rect">
            <a:avLst/>
          </a:prstGeom>
        </p:spPr>
        <p:txBody>
          <a:bodyPr wrap="square" lIns="0" tIns="17145" rIns="0" bIns="0" rtlCol="0" vert="horz">
            <a:spAutoFit/>
          </a:bodyPr>
          <a:lstStyle/>
          <a:p>
            <a:pPr marL="12700">
              <a:lnSpc>
                <a:spcPct val="100000"/>
              </a:lnSpc>
              <a:spcBef>
                <a:spcPts val="135"/>
              </a:spcBef>
            </a:pPr>
            <a:r>
              <a:rPr dirty="0" sz="800">
                <a:latin typeface="Liberation Serif"/>
                <a:cs typeface="Liberation Serif"/>
              </a:rPr>
              <a:t>Figure </a:t>
            </a:r>
            <a:r>
              <a:rPr dirty="0" sz="900" spc="-85">
                <a:latin typeface="DejaVu Sans"/>
                <a:cs typeface="DejaVu Sans"/>
              </a:rPr>
              <a:t>2.2.7</a:t>
            </a:r>
            <a:r>
              <a:rPr dirty="0" sz="800" spc="-85">
                <a:latin typeface="Liberation Serif"/>
                <a:cs typeface="Liberation Serif"/>
              </a:rPr>
              <a:t>: </a:t>
            </a:r>
            <a:r>
              <a:rPr dirty="0" sz="800">
                <a:latin typeface="Liberation Serif"/>
                <a:cs typeface="Liberation Serif"/>
              </a:rPr>
              <a:t>The graph of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 </a:t>
            </a:r>
            <a:r>
              <a:rPr dirty="0" sz="900" spc="-65">
                <a:latin typeface="DejaVu Sans"/>
                <a:cs typeface="DejaVu Sans"/>
              </a:rPr>
              <a:t>=</a:t>
            </a:r>
            <a:r>
              <a:rPr dirty="0" sz="900" spc="-204">
                <a:latin typeface="DejaVu Sans"/>
                <a:cs typeface="DejaVu Sans"/>
              </a:rPr>
              <a:t> </a:t>
            </a:r>
            <a:r>
              <a:rPr dirty="0" sz="2100" spc="-665">
                <a:latin typeface="Verdana"/>
                <a:cs typeface="Verdana"/>
              </a:rPr>
              <a:t>{</a:t>
            </a:r>
            <a:endParaRPr sz="2100">
              <a:latin typeface="Verdana"/>
              <a:cs typeface="Verdana"/>
            </a:endParaRPr>
          </a:p>
        </p:txBody>
      </p:sp>
      <p:sp>
        <p:nvSpPr>
          <p:cNvPr id="17" name="object 17"/>
          <p:cNvSpPr txBox="1"/>
          <p:nvPr/>
        </p:nvSpPr>
        <p:spPr>
          <a:xfrm>
            <a:off x="3826450" y="6418082"/>
            <a:ext cx="681355" cy="311150"/>
          </a:xfrm>
          <a:prstGeom prst="rect">
            <a:avLst/>
          </a:prstGeom>
        </p:spPr>
        <p:txBody>
          <a:bodyPr wrap="square" lIns="0" tIns="11430" rIns="0" bIns="0" rtlCol="0" vert="horz">
            <a:spAutoFit/>
          </a:bodyPr>
          <a:lstStyle/>
          <a:p>
            <a:pPr marL="12700" marR="5080">
              <a:lnSpc>
                <a:spcPct val="104200"/>
              </a:lnSpc>
              <a:spcBef>
                <a:spcPts val="90"/>
              </a:spcBef>
            </a:pPr>
            <a:r>
              <a:rPr dirty="0" sz="800" spc="105" i="1">
                <a:latin typeface="Arial"/>
                <a:cs typeface="Arial"/>
              </a:rPr>
              <a:t>x</a:t>
            </a:r>
            <a:r>
              <a:rPr dirty="0" sz="800" spc="-70" i="1">
                <a:latin typeface="Arial"/>
                <a:cs typeface="Arial"/>
              </a:rPr>
              <a:t> </a:t>
            </a:r>
            <a:r>
              <a:rPr dirty="0" sz="900" spc="-65">
                <a:latin typeface="DejaVu Sans"/>
                <a:cs typeface="DejaVu Sans"/>
              </a:rPr>
              <a:t>+</a:t>
            </a:r>
            <a:r>
              <a:rPr dirty="0" sz="900" spc="-160">
                <a:latin typeface="DejaVu Sans"/>
                <a:cs typeface="DejaVu Sans"/>
              </a:rPr>
              <a:t> </a:t>
            </a:r>
            <a:r>
              <a:rPr dirty="0" sz="900" spc="-70">
                <a:latin typeface="DejaVu Sans"/>
                <a:cs typeface="DejaVu Sans"/>
              </a:rPr>
              <a:t>1if</a:t>
            </a:r>
            <a:r>
              <a:rPr dirty="0" sz="900" spc="-50">
                <a:latin typeface="DejaVu Sans"/>
                <a:cs typeface="DejaVu Sans"/>
              </a:rPr>
              <a:t> </a:t>
            </a:r>
            <a:r>
              <a:rPr dirty="0" sz="800" spc="105" i="1">
                <a:latin typeface="Arial"/>
                <a:cs typeface="Arial"/>
              </a:rPr>
              <a:t>x</a:t>
            </a:r>
            <a:r>
              <a:rPr dirty="0" sz="800" spc="5" i="1">
                <a:latin typeface="Arial"/>
                <a:cs typeface="Arial"/>
              </a:rPr>
              <a:t> </a:t>
            </a:r>
            <a:r>
              <a:rPr dirty="0" sz="900" spc="-65">
                <a:latin typeface="DejaVu Sans"/>
                <a:cs typeface="DejaVu Sans"/>
              </a:rPr>
              <a:t>&lt;</a:t>
            </a:r>
            <a:r>
              <a:rPr dirty="0" sz="900" spc="-90">
                <a:latin typeface="DejaVu Sans"/>
                <a:cs typeface="DejaVu Sans"/>
              </a:rPr>
              <a:t> </a:t>
            </a:r>
            <a:r>
              <a:rPr dirty="0" sz="900" spc="-130">
                <a:latin typeface="DejaVu Sans"/>
                <a:cs typeface="DejaVu Sans"/>
              </a:rPr>
              <a:t>2  </a:t>
            </a:r>
            <a:r>
              <a:rPr dirty="0" sz="800" i="1">
                <a:latin typeface="Arial"/>
                <a:cs typeface="Arial"/>
              </a:rPr>
              <a:t>x</a:t>
            </a:r>
            <a:r>
              <a:rPr dirty="0" baseline="34188" sz="975">
                <a:latin typeface="DejaVu Sans"/>
                <a:cs typeface="DejaVu Sans"/>
              </a:rPr>
              <a:t>2 </a:t>
            </a:r>
            <a:r>
              <a:rPr dirty="0" sz="900" spc="-65">
                <a:latin typeface="DejaVu Sans"/>
                <a:cs typeface="DejaVu Sans"/>
              </a:rPr>
              <a:t>− </a:t>
            </a:r>
            <a:r>
              <a:rPr dirty="0" sz="900" spc="-70">
                <a:latin typeface="DejaVu Sans"/>
                <a:cs typeface="DejaVu Sans"/>
              </a:rPr>
              <a:t>4if </a:t>
            </a:r>
            <a:r>
              <a:rPr dirty="0" sz="800" spc="105" i="1">
                <a:latin typeface="Arial"/>
                <a:cs typeface="Arial"/>
              </a:rPr>
              <a:t>x</a:t>
            </a:r>
            <a:r>
              <a:rPr dirty="0" sz="800" spc="-110" i="1">
                <a:latin typeface="Arial"/>
                <a:cs typeface="Arial"/>
              </a:rPr>
              <a:t> </a:t>
            </a:r>
            <a:r>
              <a:rPr dirty="0" sz="900" spc="-65">
                <a:latin typeface="DejaVu Sans"/>
                <a:cs typeface="DejaVu Sans"/>
              </a:rPr>
              <a:t>≥ </a:t>
            </a:r>
            <a:r>
              <a:rPr dirty="0" sz="900" spc="-130">
                <a:latin typeface="DejaVu Sans"/>
                <a:cs typeface="DejaVu Sans"/>
              </a:rPr>
              <a:t>2</a:t>
            </a:r>
            <a:endParaRPr sz="900">
              <a:latin typeface="DejaVu Sans"/>
              <a:cs typeface="DejaVu Sans"/>
            </a:endParaRPr>
          </a:p>
        </p:txBody>
      </p:sp>
      <p:sp>
        <p:nvSpPr>
          <p:cNvPr id="18" name="object 18"/>
          <p:cNvSpPr txBox="1"/>
          <p:nvPr/>
        </p:nvSpPr>
        <p:spPr>
          <a:xfrm>
            <a:off x="848360" y="6709623"/>
            <a:ext cx="3487420" cy="504825"/>
          </a:xfrm>
          <a:prstGeom prst="rect">
            <a:avLst/>
          </a:prstGeom>
        </p:spPr>
        <p:txBody>
          <a:bodyPr wrap="square" lIns="0" tIns="100330" rIns="0" bIns="0" rtlCol="0" vert="horz">
            <a:spAutoFit/>
          </a:bodyPr>
          <a:lstStyle/>
          <a:p>
            <a:pPr marL="12700">
              <a:lnSpc>
                <a:spcPct val="100000"/>
              </a:lnSpc>
              <a:spcBef>
                <a:spcPts val="790"/>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2.2.4</a:t>
            </a:r>
            <a:endParaRPr sz="1250">
              <a:latin typeface="DejaVu Sans"/>
              <a:cs typeface="DejaVu Sans"/>
            </a:endParaRPr>
          </a:p>
          <a:p>
            <a:pPr marL="12700">
              <a:lnSpc>
                <a:spcPct val="100000"/>
              </a:lnSpc>
              <a:spcBef>
                <a:spcPts val="500"/>
              </a:spcBef>
            </a:pPr>
            <a:r>
              <a:rPr dirty="0" sz="900">
                <a:latin typeface="Liberation Serif"/>
                <a:cs typeface="Liberation Serif"/>
              </a:rPr>
              <a:t>Use a table of functional values to estimate the following limits, if</a:t>
            </a:r>
            <a:r>
              <a:rPr dirty="0" sz="900" spc="-100">
                <a:latin typeface="Liberation Serif"/>
                <a:cs typeface="Liberation Serif"/>
              </a:rPr>
              <a:t> </a:t>
            </a:r>
            <a:r>
              <a:rPr dirty="0" sz="900">
                <a:latin typeface="Liberation Serif"/>
                <a:cs typeface="Liberation Serif"/>
              </a:rPr>
              <a:t>possible.</a:t>
            </a:r>
            <a:endParaRPr sz="900">
              <a:latin typeface="Liberation Serif"/>
              <a:cs typeface="Liberation Serif"/>
            </a:endParaRPr>
          </a:p>
        </p:txBody>
      </p:sp>
      <p:sp>
        <p:nvSpPr>
          <p:cNvPr id="19" name="object 19"/>
          <p:cNvSpPr txBox="1"/>
          <p:nvPr/>
        </p:nvSpPr>
        <p:spPr>
          <a:xfrm>
            <a:off x="901817" y="7319742"/>
            <a:ext cx="35242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a.</a:t>
            </a:r>
            <a:r>
              <a:rPr dirty="0" sz="900" spc="35">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20" name="object 20"/>
          <p:cNvSpPr txBox="1"/>
          <p:nvPr/>
        </p:nvSpPr>
        <p:spPr>
          <a:xfrm>
            <a:off x="1303560" y="7214913"/>
            <a:ext cx="421640" cy="184150"/>
          </a:xfrm>
          <a:prstGeom prst="rect">
            <a:avLst/>
          </a:prstGeom>
        </p:spPr>
        <p:txBody>
          <a:bodyPr wrap="square" lIns="0" tIns="11430" rIns="0" bIns="0" rtlCol="0" vert="horz">
            <a:spAutoFit/>
          </a:bodyPr>
          <a:lstStyle/>
          <a:p>
            <a:pPr marL="12700">
              <a:lnSpc>
                <a:spcPct val="100000"/>
              </a:lnSpc>
              <a:spcBef>
                <a:spcPts val="90"/>
              </a:spcBef>
            </a:pPr>
            <a:r>
              <a:rPr dirty="0" baseline="-7936" sz="1575" spc="-120">
                <a:latin typeface="DejaVu Sans"/>
                <a:cs typeface="DejaVu Sans"/>
              </a:rPr>
              <a:t>∣</a:t>
            </a:r>
            <a:r>
              <a:rPr dirty="0" sz="900" spc="-80" i="1">
                <a:latin typeface="Arial"/>
                <a:cs typeface="Arial"/>
              </a:rPr>
              <a:t>x</a:t>
            </a:r>
            <a:r>
              <a:rPr dirty="0" baseline="23809" sz="1050" spc="-120">
                <a:latin typeface="DejaVu Sans"/>
                <a:cs typeface="DejaVu Sans"/>
              </a:rPr>
              <a:t>2 </a:t>
            </a:r>
            <a:r>
              <a:rPr dirty="0" sz="1050" spc="-110">
                <a:latin typeface="DejaVu Sans"/>
                <a:cs typeface="DejaVu Sans"/>
              </a:rPr>
              <a:t>−</a:t>
            </a:r>
            <a:r>
              <a:rPr dirty="0" sz="1050" spc="-195">
                <a:latin typeface="DejaVu Sans"/>
                <a:cs typeface="DejaVu Sans"/>
              </a:rPr>
              <a:t> </a:t>
            </a:r>
            <a:r>
              <a:rPr dirty="0" sz="1050" spc="-200">
                <a:latin typeface="DejaVu Sans"/>
                <a:cs typeface="DejaVu Sans"/>
              </a:rPr>
              <a:t>4</a:t>
            </a:r>
            <a:r>
              <a:rPr dirty="0" baseline="-7936" sz="1575" spc="-300">
                <a:latin typeface="DejaVu Sans"/>
                <a:cs typeface="DejaVu Sans"/>
              </a:rPr>
              <a:t>∣</a:t>
            </a:r>
            <a:endParaRPr baseline="-7936" sz="1575">
              <a:latin typeface="DejaVu Sans"/>
              <a:cs typeface="DejaVu Sans"/>
            </a:endParaRPr>
          </a:p>
        </p:txBody>
      </p:sp>
      <p:sp>
        <p:nvSpPr>
          <p:cNvPr id="21" name="object 21"/>
          <p:cNvSpPr txBox="1"/>
          <p:nvPr/>
        </p:nvSpPr>
        <p:spPr>
          <a:xfrm>
            <a:off x="1008432" y="7405510"/>
            <a:ext cx="655320" cy="184150"/>
          </a:xfrm>
          <a:prstGeom prst="rect">
            <a:avLst/>
          </a:prstGeom>
        </p:spPr>
        <p:txBody>
          <a:bodyPr wrap="square" lIns="0" tIns="11430" rIns="0" bIns="0" rtlCol="0" vert="horz">
            <a:spAutoFit/>
          </a:bodyPr>
          <a:lstStyle/>
          <a:p>
            <a:pPr marL="12700">
              <a:lnSpc>
                <a:spcPct val="100000"/>
              </a:lnSpc>
              <a:spcBef>
                <a:spcPts val="90"/>
              </a:spcBef>
            </a:pPr>
            <a:r>
              <a:rPr dirty="0" sz="650" spc="5" i="1">
                <a:latin typeface="Arial"/>
                <a:cs typeface="Arial"/>
              </a:rPr>
              <a:t>x</a:t>
            </a:r>
            <a:r>
              <a:rPr dirty="0" sz="700" spc="5">
                <a:latin typeface="DejaVu Sans"/>
                <a:cs typeface="DejaVu Sans"/>
              </a:rPr>
              <a:t>→2− </a:t>
            </a:r>
            <a:r>
              <a:rPr dirty="0" sz="900" spc="114" i="1">
                <a:latin typeface="Arial"/>
                <a:cs typeface="Arial"/>
              </a:rPr>
              <a:t>x</a:t>
            </a:r>
            <a:r>
              <a:rPr dirty="0" sz="900" spc="-95" i="1">
                <a:latin typeface="Arial"/>
                <a:cs typeface="Arial"/>
              </a:rPr>
              <a:t> </a:t>
            </a:r>
            <a:r>
              <a:rPr dirty="0" sz="1050" spc="-110">
                <a:latin typeface="DejaVu Sans"/>
                <a:cs typeface="DejaVu Sans"/>
              </a:rPr>
              <a:t>− </a:t>
            </a:r>
            <a:r>
              <a:rPr dirty="0" sz="1050" spc="-175">
                <a:latin typeface="DejaVu Sans"/>
                <a:cs typeface="DejaVu Sans"/>
              </a:rPr>
              <a:t>2</a:t>
            </a:r>
            <a:endParaRPr sz="1050">
              <a:latin typeface="DejaVu Sans"/>
              <a:cs typeface="DejaVu Sans"/>
            </a:endParaRPr>
          </a:p>
        </p:txBody>
      </p:sp>
      <p:sp>
        <p:nvSpPr>
          <p:cNvPr id="22" name="object 22"/>
          <p:cNvSpPr/>
          <p:nvPr/>
        </p:nvSpPr>
        <p:spPr>
          <a:xfrm>
            <a:off x="1305241" y="7431167"/>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23" name="object 23"/>
          <p:cNvSpPr txBox="1"/>
          <p:nvPr/>
        </p:nvSpPr>
        <p:spPr>
          <a:xfrm>
            <a:off x="892287" y="7643758"/>
            <a:ext cx="391795" cy="252729"/>
          </a:xfrm>
          <a:prstGeom prst="rect">
            <a:avLst/>
          </a:prstGeom>
        </p:spPr>
        <p:txBody>
          <a:bodyPr wrap="square" lIns="0" tIns="11430" rIns="0" bIns="0" rtlCol="0" vert="horz">
            <a:spAutoFit/>
          </a:bodyPr>
          <a:lstStyle/>
          <a:p>
            <a:pPr marL="12700">
              <a:lnSpc>
                <a:spcPts val="1105"/>
              </a:lnSpc>
              <a:spcBef>
                <a:spcPts val="90"/>
              </a:spcBef>
            </a:pPr>
            <a:r>
              <a:rPr dirty="0" sz="900">
                <a:latin typeface="Liberation Serif"/>
                <a:cs typeface="Liberation Serif"/>
              </a:rPr>
              <a:t>b.</a:t>
            </a:r>
            <a:r>
              <a:rPr dirty="0" sz="900" spc="35">
                <a:latin typeface="Liberation Serif"/>
                <a:cs typeface="Liberation Serif"/>
              </a:rPr>
              <a:t> </a:t>
            </a:r>
            <a:r>
              <a:rPr dirty="0" sz="1050" spc="-65">
                <a:latin typeface="DejaVu Sans"/>
                <a:cs typeface="DejaVu Sans"/>
              </a:rPr>
              <a:t>lim</a:t>
            </a:r>
            <a:endParaRPr sz="1050">
              <a:latin typeface="DejaVu Sans"/>
              <a:cs typeface="DejaVu Sans"/>
            </a:endParaRPr>
          </a:p>
          <a:p>
            <a:pPr marL="128270">
              <a:lnSpc>
                <a:spcPts val="685"/>
              </a:lnSpc>
            </a:pPr>
            <a:r>
              <a:rPr dirty="0" sz="650" spc="45" i="1">
                <a:latin typeface="Arial"/>
                <a:cs typeface="Arial"/>
              </a:rPr>
              <a:t>x</a:t>
            </a:r>
            <a:r>
              <a:rPr dirty="0" sz="700" spc="85">
                <a:latin typeface="DejaVu Sans"/>
                <a:cs typeface="DejaVu Sans"/>
              </a:rPr>
              <a:t>→</a:t>
            </a:r>
            <a:r>
              <a:rPr dirty="0" sz="700" spc="-75">
                <a:latin typeface="DejaVu Sans"/>
                <a:cs typeface="DejaVu Sans"/>
              </a:rPr>
              <a:t>2</a:t>
            </a:r>
            <a:r>
              <a:rPr dirty="0" sz="700" spc="-45">
                <a:latin typeface="DejaVu Sans"/>
                <a:cs typeface="DejaVu Sans"/>
              </a:rPr>
              <a:t>+</a:t>
            </a:r>
            <a:endParaRPr sz="700">
              <a:latin typeface="DejaVu Sans"/>
              <a:cs typeface="DejaVu Sans"/>
            </a:endParaRPr>
          </a:p>
        </p:txBody>
      </p:sp>
      <p:sp>
        <p:nvSpPr>
          <p:cNvPr id="24" name="object 24"/>
          <p:cNvSpPr txBox="1"/>
          <p:nvPr/>
        </p:nvSpPr>
        <p:spPr>
          <a:xfrm>
            <a:off x="1303560" y="7548459"/>
            <a:ext cx="421640" cy="184150"/>
          </a:xfrm>
          <a:prstGeom prst="rect">
            <a:avLst/>
          </a:prstGeom>
        </p:spPr>
        <p:txBody>
          <a:bodyPr wrap="square" lIns="0" tIns="11430" rIns="0" bIns="0" rtlCol="0" vert="horz">
            <a:spAutoFit/>
          </a:bodyPr>
          <a:lstStyle/>
          <a:p>
            <a:pPr marL="12700">
              <a:lnSpc>
                <a:spcPct val="100000"/>
              </a:lnSpc>
              <a:spcBef>
                <a:spcPts val="90"/>
              </a:spcBef>
            </a:pPr>
            <a:r>
              <a:rPr dirty="0" sz="1050" spc="-80" b="1">
                <a:latin typeface="DejaVu Sans"/>
                <a:cs typeface="DejaVu Sans"/>
              </a:rPr>
              <a:t>∣</a:t>
            </a:r>
            <a:r>
              <a:rPr dirty="0" baseline="6172" sz="1350" spc="-120" i="1">
                <a:latin typeface="Arial"/>
                <a:cs typeface="Arial"/>
              </a:rPr>
              <a:t>x</a:t>
            </a:r>
            <a:r>
              <a:rPr dirty="0" baseline="35714" sz="1050" spc="-120">
                <a:latin typeface="DejaVu Sans"/>
                <a:cs typeface="DejaVu Sans"/>
              </a:rPr>
              <a:t>2 </a:t>
            </a:r>
            <a:r>
              <a:rPr dirty="0" baseline="5291" sz="1575" spc="-165">
                <a:latin typeface="DejaVu Sans"/>
                <a:cs typeface="DejaVu Sans"/>
              </a:rPr>
              <a:t>−</a:t>
            </a:r>
            <a:r>
              <a:rPr dirty="0" baseline="5291" sz="1575" spc="-292">
                <a:latin typeface="DejaVu Sans"/>
                <a:cs typeface="DejaVu Sans"/>
              </a:rPr>
              <a:t> </a:t>
            </a:r>
            <a:r>
              <a:rPr dirty="0" baseline="5291" sz="1575" spc="-300">
                <a:latin typeface="DejaVu Sans"/>
                <a:cs typeface="DejaVu Sans"/>
              </a:rPr>
              <a:t>4</a:t>
            </a:r>
            <a:r>
              <a:rPr dirty="0" sz="1050" spc="-200" b="1">
                <a:latin typeface="DejaVu Sans"/>
                <a:cs typeface="DejaVu Sans"/>
              </a:rPr>
              <a:t>∣</a:t>
            </a:r>
            <a:endParaRPr sz="1050">
              <a:latin typeface="DejaVu Sans"/>
              <a:cs typeface="DejaVu Sans"/>
            </a:endParaRPr>
          </a:p>
        </p:txBody>
      </p:sp>
      <p:sp>
        <p:nvSpPr>
          <p:cNvPr id="25" name="object 25"/>
          <p:cNvSpPr txBox="1"/>
          <p:nvPr/>
        </p:nvSpPr>
        <p:spPr>
          <a:xfrm>
            <a:off x="1365504" y="7729526"/>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2</a:t>
            </a:r>
            <a:endParaRPr sz="1050">
              <a:latin typeface="DejaVu Sans"/>
              <a:cs typeface="DejaVu Sans"/>
            </a:endParaRPr>
          </a:p>
        </p:txBody>
      </p:sp>
      <p:sp>
        <p:nvSpPr>
          <p:cNvPr id="26" name="object 26"/>
          <p:cNvSpPr/>
          <p:nvPr/>
        </p:nvSpPr>
        <p:spPr>
          <a:xfrm>
            <a:off x="1305241" y="7755183"/>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27" name="object 27"/>
          <p:cNvSpPr txBox="1"/>
          <p:nvPr/>
        </p:nvSpPr>
        <p:spPr>
          <a:xfrm>
            <a:off x="1008432" y="8253669"/>
            <a:ext cx="2912110" cy="252729"/>
          </a:xfrm>
          <a:prstGeom prst="rect">
            <a:avLst/>
          </a:prstGeom>
        </p:spPr>
        <p:txBody>
          <a:bodyPr wrap="square" lIns="0" tIns="11430" rIns="0" bIns="0" rtlCol="0" vert="horz">
            <a:spAutoFit/>
          </a:bodyPr>
          <a:lstStyle/>
          <a:p>
            <a:pPr algn="r" marR="34925">
              <a:lnSpc>
                <a:spcPts val="1105"/>
              </a:lnSpc>
              <a:spcBef>
                <a:spcPts val="90"/>
              </a:spcBef>
            </a:pPr>
            <a:r>
              <a:rPr dirty="0" sz="900">
                <a:latin typeface="Liberation Serif"/>
                <a:cs typeface="Liberation Serif"/>
              </a:rPr>
              <a:t>Use x-values 1.9, 1.99, 1.999, 1.9999, 1.9999 to estimate</a:t>
            </a:r>
            <a:r>
              <a:rPr dirty="0" sz="900" spc="204">
                <a:latin typeface="Liberation Serif"/>
                <a:cs typeface="Liberation Serif"/>
              </a:rPr>
              <a:t> </a:t>
            </a:r>
            <a:r>
              <a:rPr dirty="0" sz="1050" spc="-65">
                <a:latin typeface="DejaVu Sans"/>
                <a:cs typeface="DejaVu Sans"/>
              </a:rPr>
              <a:t>lim</a:t>
            </a:r>
            <a:endParaRPr sz="1050">
              <a:latin typeface="DejaVu Sans"/>
              <a:cs typeface="DejaVu Sans"/>
            </a:endParaRPr>
          </a:p>
          <a:p>
            <a:pPr algn="r" marR="5080">
              <a:lnSpc>
                <a:spcPts val="685"/>
              </a:lnSpc>
            </a:pPr>
            <a:r>
              <a:rPr dirty="0" sz="650" spc="45" i="1">
                <a:latin typeface="Arial"/>
                <a:cs typeface="Arial"/>
              </a:rPr>
              <a:t>x</a:t>
            </a:r>
            <a:r>
              <a:rPr dirty="0" sz="700" spc="85">
                <a:latin typeface="DejaVu Sans"/>
                <a:cs typeface="DejaVu Sans"/>
              </a:rPr>
              <a:t>→</a:t>
            </a:r>
            <a:r>
              <a:rPr dirty="0" sz="700" spc="-75">
                <a:latin typeface="DejaVu Sans"/>
                <a:cs typeface="DejaVu Sans"/>
              </a:rPr>
              <a:t>2</a:t>
            </a:r>
            <a:r>
              <a:rPr dirty="0" sz="700" spc="-45">
                <a:latin typeface="DejaVu Sans"/>
                <a:cs typeface="DejaVu Sans"/>
              </a:rPr>
              <a:t>−</a:t>
            </a:r>
            <a:endParaRPr sz="700">
              <a:latin typeface="DejaVu Sans"/>
              <a:cs typeface="DejaVu Sans"/>
            </a:endParaRPr>
          </a:p>
        </p:txBody>
      </p:sp>
      <p:sp>
        <p:nvSpPr>
          <p:cNvPr id="28" name="object 28"/>
          <p:cNvSpPr txBox="1"/>
          <p:nvPr/>
        </p:nvSpPr>
        <p:spPr>
          <a:xfrm>
            <a:off x="3939760" y="8158371"/>
            <a:ext cx="421640" cy="184150"/>
          </a:xfrm>
          <a:prstGeom prst="rect">
            <a:avLst/>
          </a:prstGeom>
        </p:spPr>
        <p:txBody>
          <a:bodyPr wrap="square" lIns="0" tIns="11430" rIns="0" bIns="0" rtlCol="0" vert="horz">
            <a:spAutoFit/>
          </a:bodyPr>
          <a:lstStyle/>
          <a:p>
            <a:pPr marL="12700">
              <a:lnSpc>
                <a:spcPct val="100000"/>
              </a:lnSpc>
              <a:spcBef>
                <a:spcPts val="90"/>
              </a:spcBef>
            </a:pPr>
            <a:r>
              <a:rPr dirty="0" sz="1050" spc="-80" b="1">
                <a:latin typeface="DejaVu Sans"/>
                <a:cs typeface="DejaVu Sans"/>
              </a:rPr>
              <a:t>∣</a:t>
            </a:r>
            <a:r>
              <a:rPr dirty="0" baseline="6172" sz="1350" spc="-120" i="1">
                <a:latin typeface="Arial"/>
                <a:cs typeface="Arial"/>
              </a:rPr>
              <a:t>x</a:t>
            </a:r>
            <a:r>
              <a:rPr dirty="0" baseline="35714" sz="1050" spc="-120">
                <a:latin typeface="DejaVu Sans"/>
                <a:cs typeface="DejaVu Sans"/>
              </a:rPr>
              <a:t>2 </a:t>
            </a:r>
            <a:r>
              <a:rPr dirty="0" baseline="5291" sz="1575" spc="-165">
                <a:latin typeface="DejaVu Sans"/>
                <a:cs typeface="DejaVu Sans"/>
              </a:rPr>
              <a:t>−</a:t>
            </a:r>
            <a:r>
              <a:rPr dirty="0" baseline="5291" sz="1575" spc="-292">
                <a:latin typeface="DejaVu Sans"/>
                <a:cs typeface="DejaVu Sans"/>
              </a:rPr>
              <a:t> </a:t>
            </a:r>
            <a:r>
              <a:rPr dirty="0" baseline="5291" sz="1575" spc="-300">
                <a:latin typeface="DejaVu Sans"/>
                <a:cs typeface="DejaVu Sans"/>
              </a:rPr>
              <a:t>4</a:t>
            </a:r>
            <a:r>
              <a:rPr dirty="0" sz="1050" spc="-200" b="1">
                <a:latin typeface="DejaVu Sans"/>
                <a:cs typeface="DejaVu Sans"/>
              </a:rPr>
              <a:t>∣</a:t>
            </a:r>
            <a:endParaRPr sz="1050">
              <a:latin typeface="DejaVu Sans"/>
              <a:cs typeface="DejaVu Sans"/>
            </a:endParaRPr>
          </a:p>
        </p:txBody>
      </p:sp>
      <p:sp>
        <p:nvSpPr>
          <p:cNvPr id="29" name="object 29"/>
          <p:cNvSpPr txBox="1"/>
          <p:nvPr/>
        </p:nvSpPr>
        <p:spPr>
          <a:xfrm>
            <a:off x="4001704" y="8339439"/>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2</a:t>
            </a:r>
            <a:endParaRPr sz="1050">
              <a:latin typeface="DejaVu Sans"/>
              <a:cs typeface="DejaVu Sans"/>
            </a:endParaRPr>
          </a:p>
        </p:txBody>
      </p:sp>
      <p:sp>
        <p:nvSpPr>
          <p:cNvPr id="30" name="object 30"/>
          <p:cNvSpPr/>
          <p:nvPr/>
        </p:nvSpPr>
        <p:spPr>
          <a:xfrm>
            <a:off x="3945017" y="8355565"/>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31" name="object 31"/>
          <p:cNvSpPr txBox="1"/>
          <p:nvPr/>
        </p:nvSpPr>
        <p:spPr>
          <a:xfrm>
            <a:off x="4431893" y="8606275"/>
            <a:ext cx="60960" cy="184150"/>
          </a:xfrm>
          <a:prstGeom prst="rect">
            <a:avLst/>
          </a:prstGeom>
        </p:spPr>
        <p:txBody>
          <a:bodyPr wrap="square" lIns="0" tIns="11430" rIns="0" bIns="0" rtlCol="0" vert="horz">
            <a:spAutoFit/>
          </a:bodyPr>
          <a:lstStyle/>
          <a:p>
            <a:pPr marL="12700">
              <a:lnSpc>
                <a:spcPct val="100000"/>
              </a:lnSpc>
              <a:spcBef>
                <a:spcPts val="90"/>
              </a:spcBef>
            </a:pPr>
            <a:r>
              <a:rPr dirty="0" sz="1050" spc="-60">
                <a:latin typeface="DejaVu Sans"/>
                <a:cs typeface="DejaVu Sans"/>
              </a:rPr>
              <a:t>.</a:t>
            </a:r>
            <a:endParaRPr sz="1050">
              <a:latin typeface="DejaVu Sans"/>
              <a:cs typeface="DejaVu Sans"/>
            </a:endParaRPr>
          </a:p>
        </p:txBody>
      </p:sp>
      <p:sp>
        <p:nvSpPr>
          <p:cNvPr id="32" name="object 32"/>
          <p:cNvSpPr txBox="1"/>
          <p:nvPr/>
        </p:nvSpPr>
        <p:spPr>
          <a:xfrm>
            <a:off x="1008432" y="8606275"/>
            <a:ext cx="293941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Use x-values 2.1, 2.01, 2.001, 2.0001, 2.00001 to estimate</a:t>
            </a:r>
            <a:r>
              <a:rPr dirty="0" sz="900" spc="210">
                <a:latin typeface="Liberation Serif"/>
                <a:cs typeface="Liberation Serif"/>
              </a:rPr>
              <a:t> </a:t>
            </a:r>
            <a:r>
              <a:rPr dirty="0" sz="1050" spc="-65">
                <a:latin typeface="DejaVu Sans"/>
                <a:cs typeface="DejaVu Sans"/>
              </a:rPr>
              <a:t>lim</a:t>
            </a:r>
            <a:endParaRPr sz="1050">
              <a:latin typeface="DejaVu Sans"/>
              <a:cs typeface="DejaVu Sans"/>
            </a:endParaRPr>
          </a:p>
        </p:txBody>
      </p:sp>
      <p:sp>
        <p:nvSpPr>
          <p:cNvPr id="33" name="object 33"/>
          <p:cNvSpPr txBox="1"/>
          <p:nvPr/>
        </p:nvSpPr>
        <p:spPr>
          <a:xfrm>
            <a:off x="3996940" y="8501446"/>
            <a:ext cx="421640" cy="184150"/>
          </a:xfrm>
          <a:prstGeom prst="rect">
            <a:avLst/>
          </a:prstGeom>
        </p:spPr>
        <p:txBody>
          <a:bodyPr wrap="square" lIns="0" tIns="11430" rIns="0" bIns="0" rtlCol="0" vert="horz">
            <a:spAutoFit/>
          </a:bodyPr>
          <a:lstStyle/>
          <a:p>
            <a:pPr marL="12700">
              <a:lnSpc>
                <a:spcPct val="100000"/>
              </a:lnSpc>
              <a:spcBef>
                <a:spcPts val="90"/>
              </a:spcBef>
            </a:pPr>
            <a:r>
              <a:rPr dirty="0" baseline="-7936" sz="1575" spc="-120">
                <a:latin typeface="DejaVu Sans"/>
                <a:cs typeface="DejaVu Sans"/>
              </a:rPr>
              <a:t>∣</a:t>
            </a:r>
            <a:r>
              <a:rPr dirty="0" sz="900" spc="-80" i="1">
                <a:latin typeface="Arial"/>
                <a:cs typeface="Arial"/>
              </a:rPr>
              <a:t>x</a:t>
            </a:r>
            <a:r>
              <a:rPr dirty="0" baseline="23809" sz="1050" spc="-120">
                <a:latin typeface="DejaVu Sans"/>
                <a:cs typeface="DejaVu Sans"/>
              </a:rPr>
              <a:t>2 </a:t>
            </a:r>
            <a:r>
              <a:rPr dirty="0" sz="1050" spc="-110">
                <a:latin typeface="DejaVu Sans"/>
                <a:cs typeface="DejaVu Sans"/>
              </a:rPr>
              <a:t>−</a:t>
            </a:r>
            <a:r>
              <a:rPr dirty="0" sz="1050" spc="-195">
                <a:latin typeface="DejaVu Sans"/>
                <a:cs typeface="DejaVu Sans"/>
              </a:rPr>
              <a:t> </a:t>
            </a:r>
            <a:r>
              <a:rPr dirty="0" sz="1050" spc="-200">
                <a:latin typeface="DejaVu Sans"/>
                <a:cs typeface="DejaVu Sans"/>
              </a:rPr>
              <a:t>4</a:t>
            </a:r>
            <a:r>
              <a:rPr dirty="0" baseline="-7936" sz="1575" spc="-300">
                <a:latin typeface="DejaVu Sans"/>
                <a:cs typeface="DejaVu Sans"/>
              </a:rPr>
              <a:t>∣</a:t>
            </a:r>
            <a:endParaRPr baseline="-7936" sz="1575">
              <a:latin typeface="DejaVu Sans"/>
              <a:cs typeface="DejaVu Sans"/>
            </a:endParaRPr>
          </a:p>
        </p:txBody>
      </p:sp>
      <p:sp>
        <p:nvSpPr>
          <p:cNvPr id="34" name="object 34"/>
          <p:cNvSpPr txBox="1"/>
          <p:nvPr/>
        </p:nvSpPr>
        <p:spPr>
          <a:xfrm>
            <a:off x="3701809" y="8692044"/>
            <a:ext cx="655320" cy="184150"/>
          </a:xfrm>
          <a:prstGeom prst="rect">
            <a:avLst/>
          </a:prstGeom>
        </p:spPr>
        <p:txBody>
          <a:bodyPr wrap="square" lIns="0" tIns="11430" rIns="0" bIns="0" rtlCol="0" vert="horz">
            <a:spAutoFit/>
          </a:bodyPr>
          <a:lstStyle/>
          <a:p>
            <a:pPr marL="12700">
              <a:lnSpc>
                <a:spcPct val="100000"/>
              </a:lnSpc>
              <a:spcBef>
                <a:spcPts val="90"/>
              </a:spcBef>
            </a:pPr>
            <a:r>
              <a:rPr dirty="0" sz="650" spc="5" i="1">
                <a:latin typeface="Arial"/>
                <a:cs typeface="Arial"/>
              </a:rPr>
              <a:t>x</a:t>
            </a:r>
            <a:r>
              <a:rPr dirty="0" sz="700" spc="5">
                <a:latin typeface="DejaVu Sans"/>
                <a:cs typeface="DejaVu Sans"/>
              </a:rPr>
              <a:t>→2+ </a:t>
            </a:r>
            <a:r>
              <a:rPr dirty="0" sz="900" spc="114" i="1">
                <a:latin typeface="Arial"/>
                <a:cs typeface="Arial"/>
              </a:rPr>
              <a:t>x</a:t>
            </a:r>
            <a:r>
              <a:rPr dirty="0" sz="900" spc="-95" i="1">
                <a:latin typeface="Arial"/>
                <a:cs typeface="Arial"/>
              </a:rPr>
              <a:t> </a:t>
            </a:r>
            <a:r>
              <a:rPr dirty="0" sz="1050" spc="-110">
                <a:latin typeface="DejaVu Sans"/>
                <a:cs typeface="DejaVu Sans"/>
              </a:rPr>
              <a:t>− </a:t>
            </a:r>
            <a:r>
              <a:rPr dirty="0" sz="1050" spc="-175">
                <a:latin typeface="DejaVu Sans"/>
                <a:cs typeface="DejaVu Sans"/>
              </a:rPr>
              <a:t>2</a:t>
            </a:r>
            <a:endParaRPr sz="1050">
              <a:latin typeface="DejaVu Sans"/>
              <a:cs typeface="DejaVu Sans"/>
            </a:endParaRPr>
          </a:p>
        </p:txBody>
      </p:sp>
      <p:sp>
        <p:nvSpPr>
          <p:cNvPr id="35" name="object 35"/>
          <p:cNvSpPr/>
          <p:nvPr/>
        </p:nvSpPr>
        <p:spPr>
          <a:xfrm>
            <a:off x="4002196" y="8717700"/>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36" name="object 36"/>
          <p:cNvSpPr txBox="1"/>
          <p:nvPr/>
        </p:nvSpPr>
        <p:spPr>
          <a:xfrm>
            <a:off x="1008432" y="9321016"/>
            <a:ext cx="1174115" cy="184150"/>
          </a:xfrm>
          <a:prstGeom prst="rect">
            <a:avLst/>
          </a:prstGeom>
        </p:spPr>
        <p:txBody>
          <a:bodyPr wrap="square" lIns="0" tIns="11430" rIns="0" bIns="0" rtlCol="0" vert="horz">
            <a:spAutoFit/>
          </a:bodyPr>
          <a:lstStyle/>
          <a:p>
            <a:pPr marL="12700">
              <a:lnSpc>
                <a:spcPct val="100000"/>
              </a:lnSpc>
              <a:spcBef>
                <a:spcPts val="90"/>
              </a:spcBef>
              <a:tabLst>
                <a:tab pos="878840" algn="l"/>
              </a:tabLst>
            </a:pPr>
            <a:r>
              <a:rPr dirty="0" sz="900">
                <a:latin typeface="Liberation Serif"/>
                <a:cs typeface="Liberation Serif"/>
              </a:rPr>
              <a:t>a. </a:t>
            </a:r>
            <a:r>
              <a:rPr dirty="0" sz="900" spc="80">
                <a:latin typeface="Liberation Serif"/>
                <a:cs typeface="Liberation Serif"/>
              </a:rPr>
              <a:t> </a:t>
            </a:r>
            <a:r>
              <a:rPr dirty="0" sz="1050" spc="-65">
                <a:latin typeface="DejaVu Sans"/>
                <a:cs typeface="DejaVu Sans"/>
              </a:rPr>
              <a:t>lim	</a:t>
            </a:r>
            <a:r>
              <a:rPr dirty="0" sz="1050" spc="-110">
                <a:latin typeface="DejaVu Sans"/>
                <a:cs typeface="DejaVu Sans"/>
              </a:rPr>
              <a:t>=</a:t>
            </a:r>
            <a:r>
              <a:rPr dirty="0" sz="1050" spc="-195">
                <a:latin typeface="DejaVu Sans"/>
                <a:cs typeface="DejaVu Sans"/>
              </a:rPr>
              <a:t> </a:t>
            </a:r>
            <a:r>
              <a:rPr dirty="0" sz="1050" spc="-155">
                <a:latin typeface="DejaVu Sans"/>
                <a:cs typeface="DejaVu Sans"/>
              </a:rPr>
              <a:t>−4</a:t>
            </a:r>
            <a:endParaRPr sz="1050">
              <a:latin typeface="DejaVu Sans"/>
              <a:cs typeface="DejaVu Sans"/>
            </a:endParaRPr>
          </a:p>
        </p:txBody>
      </p:sp>
      <p:sp>
        <p:nvSpPr>
          <p:cNvPr id="37" name="object 37"/>
          <p:cNvSpPr txBox="1"/>
          <p:nvPr/>
        </p:nvSpPr>
        <p:spPr>
          <a:xfrm>
            <a:off x="848360" y="8837470"/>
            <a:ext cx="3186430" cy="572770"/>
          </a:xfrm>
          <a:prstGeom prst="rect">
            <a:avLst/>
          </a:prstGeom>
        </p:spPr>
        <p:txBody>
          <a:bodyPr wrap="square" lIns="0" tIns="56515" rIns="0" bIns="0" rtlCol="0" vert="horz">
            <a:spAutoFit/>
          </a:bodyPr>
          <a:lstStyle/>
          <a:p>
            <a:pPr marL="172720">
              <a:lnSpc>
                <a:spcPct val="100000"/>
              </a:lnSpc>
              <a:spcBef>
                <a:spcPts val="445"/>
              </a:spcBef>
            </a:pPr>
            <a:r>
              <a:rPr dirty="0" sz="900">
                <a:latin typeface="Liberation Serif"/>
                <a:cs typeface="Liberation Serif"/>
              </a:rPr>
              <a:t>(These tables are available from a previous Checkpoint</a:t>
            </a:r>
            <a:r>
              <a:rPr dirty="0" sz="900" spc="-95">
                <a:latin typeface="Liberation Serif"/>
                <a:cs typeface="Liberation Serif"/>
              </a:rPr>
              <a:t> </a:t>
            </a:r>
            <a:r>
              <a:rPr dirty="0" sz="900">
                <a:latin typeface="Liberation Serif"/>
                <a:cs typeface="Liberation Serif"/>
              </a:rPr>
              <a:t>problem.)</a:t>
            </a:r>
            <a:endParaRPr sz="900">
              <a:latin typeface="Liberation Serif"/>
              <a:cs typeface="Liberation Serif"/>
            </a:endParaRPr>
          </a:p>
          <a:p>
            <a:pPr marL="12700">
              <a:lnSpc>
                <a:spcPct val="100000"/>
              </a:lnSpc>
              <a:spcBef>
                <a:spcPts val="345"/>
              </a:spcBef>
            </a:pPr>
            <a:r>
              <a:rPr dirty="0" sz="900" b="1">
                <a:latin typeface="Liberation Serif"/>
                <a:cs typeface="Liberation Serif"/>
              </a:rPr>
              <a:t>Solution</a:t>
            </a:r>
            <a:r>
              <a:rPr dirty="0" sz="900" spc="-5" b="1">
                <a:latin typeface="Liberation Serif"/>
                <a:cs typeface="Liberation Serif"/>
              </a:rPr>
              <a:t> </a:t>
            </a:r>
            <a:r>
              <a:rPr dirty="0" sz="900" b="1">
                <a:latin typeface="Liberation Serif"/>
                <a:cs typeface="Liberation Serif"/>
              </a:rPr>
              <a:t>a</a:t>
            </a:r>
            <a:endParaRPr sz="900">
              <a:latin typeface="Liberation Serif"/>
              <a:cs typeface="Liberation Serif"/>
            </a:endParaRPr>
          </a:p>
          <a:p>
            <a:pPr marL="575310">
              <a:lnSpc>
                <a:spcPct val="100000"/>
              </a:lnSpc>
              <a:spcBef>
                <a:spcPts val="195"/>
              </a:spcBef>
            </a:pPr>
            <a:r>
              <a:rPr dirty="0" sz="1050" spc="-80" b="1">
                <a:latin typeface="DejaVu Sans"/>
                <a:cs typeface="DejaVu Sans"/>
              </a:rPr>
              <a:t>∣</a:t>
            </a:r>
            <a:r>
              <a:rPr dirty="0" baseline="6172" sz="1350" spc="-120" i="1">
                <a:latin typeface="Arial"/>
                <a:cs typeface="Arial"/>
              </a:rPr>
              <a:t>x</a:t>
            </a:r>
            <a:r>
              <a:rPr dirty="0" baseline="31746" sz="1050" spc="-120">
                <a:latin typeface="DejaVu Sans"/>
                <a:cs typeface="DejaVu Sans"/>
              </a:rPr>
              <a:t>2 </a:t>
            </a:r>
            <a:r>
              <a:rPr dirty="0" baseline="5291" sz="1575" spc="-165">
                <a:latin typeface="DejaVu Sans"/>
                <a:cs typeface="DejaVu Sans"/>
              </a:rPr>
              <a:t>−</a:t>
            </a:r>
            <a:r>
              <a:rPr dirty="0" baseline="5291" sz="1575" spc="-405">
                <a:latin typeface="DejaVu Sans"/>
                <a:cs typeface="DejaVu Sans"/>
              </a:rPr>
              <a:t> </a:t>
            </a:r>
            <a:r>
              <a:rPr dirty="0" baseline="5291" sz="1575" spc="-300">
                <a:latin typeface="DejaVu Sans"/>
                <a:cs typeface="DejaVu Sans"/>
              </a:rPr>
              <a:t>4</a:t>
            </a:r>
            <a:r>
              <a:rPr dirty="0" sz="1050" spc="-200" b="1">
                <a:latin typeface="DejaVu Sans"/>
                <a:cs typeface="DejaVu Sans"/>
              </a:rPr>
              <a:t>∣</a:t>
            </a:r>
            <a:endParaRPr sz="1050">
              <a:latin typeface="DejaVu Sans"/>
              <a:cs typeface="DejaVu Sans"/>
            </a:endParaRPr>
          </a:p>
        </p:txBody>
      </p:sp>
      <p:sp>
        <p:nvSpPr>
          <p:cNvPr id="38" name="object 38"/>
          <p:cNvSpPr txBox="1"/>
          <p:nvPr/>
        </p:nvSpPr>
        <p:spPr>
          <a:xfrm>
            <a:off x="1116239" y="9406784"/>
            <a:ext cx="655320" cy="184150"/>
          </a:xfrm>
          <a:prstGeom prst="rect">
            <a:avLst/>
          </a:prstGeom>
        </p:spPr>
        <p:txBody>
          <a:bodyPr wrap="square" lIns="0" tIns="11430" rIns="0" bIns="0" rtlCol="0" vert="horz">
            <a:spAutoFit/>
          </a:bodyPr>
          <a:lstStyle/>
          <a:p>
            <a:pPr marL="12700">
              <a:lnSpc>
                <a:spcPct val="100000"/>
              </a:lnSpc>
              <a:spcBef>
                <a:spcPts val="90"/>
              </a:spcBef>
            </a:pPr>
            <a:r>
              <a:rPr dirty="0" sz="650" spc="5" i="1">
                <a:latin typeface="Arial"/>
                <a:cs typeface="Arial"/>
              </a:rPr>
              <a:t>x</a:t>
            </a:r>
            <a:r>
              <a:rPr dirty="0" sz="700" spc="5">
                <a:latin typeface="DejaVu Sans"/>
                <a:cs typeface="DejaVu Sans"/>
              </a:rPr>
              <a:t>→2− </a:t>
            </a:r>
            <a:r>
              <a:rPr dirty="0" sz="900" spc="114" i="1">
                <a:latin typeface="Arial"/>
                <a:cs typeface="Arial"/>
              </a:rPr>
              <a:t>x</a:t>
            </a:r>
            <a:r>
              <a:rPr dirty="0" sz="900" spc="-95" i="1">
                <a:latin typeface="Arial"/>
                <a:cs typeface="Arial"/>
              </a:rPr>
              <a:t> </a:t>
            </a:r>
            <a:r>
              <a:rPr dirty="0" sz="1050" spc="-110">
                <a:latin typeface="DejaVu Sans"/>
                <a:cs typeface="DejaVu Sans"/>
              </a:rPr>
              <a:t>− </a:t>
            </a:r>
            <a:r>
              <a:rPr dirty="0" sz="1050" spc="-175">
                <a:latin typeface="DejaVu Sans"/>
                <a:cs typeface="DejaVu Sans"/>
              </a:rPr>
              <a:t>2</a:t>
            </a:r>
            <a:endParaRPr sz="1050">
              <a:latin typeface="DejaVu Sans"/>
              <a:cs typeface="DejaVu Sans"/>
            </a:endParaRPr>
          </a:p>
        </p:txBody>
      </p:sp>
      <p:sp>
        <p:nvSpPr>
          <p:cNvPr id="39" name="object 39"/>
          <p:cNvSpPr/>
          <p:nvPr/>
        </p:nvSpPr>
        <p:spPr>
          <a:xfrm>
            <a:off x="1419600" y="9432441"/>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40" name="object 40"/>
          <p:cNvSpPr txBox="1"/>
          <p:nvPr/>
        </p:nvSpPr>
        <p:spPr>
          <a:xfrm>
            <a:off x="1767101" y="9854689"/>
            <a:ext cx="212725" cy="184150"/>
          </a:xfrm>
          <a:prstGeom prst="rect">
            <a:avLst/>
          </a:prstGeom>
        </p:spPr>
        <p:txBody>
          <a:bodyPr wrap="square" lIns="0" tIns="11430" rIns="0" bIns="0" rtlCol="0" vert="horz">
            <a:spAutoFit/>
          </a:bodyPr>
          <a:lstStyle/>
          <a:p>
            <a:pPr marL="12700">
              <a:lnSpc>
                <a:spcPct val="100000"/>
              </a:lnSpc>
              <a:spcBef>
                <a:spcPts val="90"/>
              </a:spcBef>
            </a:pPr>
            <a:r>
              <a:rPr dirty="0" sz="1050" spc="-110">
                <a:latin typeface="DejaVu Sans"/>
                <a:cs typeface="DejaVu Sans"/>
              </a:rPr>
              <a:t>=</a:t>
            </a:r>
            <a:r>
              <a:rPr dirty="0" sz="1050" spc="-195">
                <a:latin typeface="DejaVu Sans"/>
                <a:cs typeface="DejaVu Sans"/>
              </a:rPr>
              <a:t> </a:t>
            </a:r>
            <a:r>
              <a:rPr dirty="0" sz="1050" spc="-175">
                <a:latin typeface="DejaVu Sans"/>
                <a:cs typeface="DejaVu Sans"/>
              </a:rPr>
              <a:t>4</a:t>
            </a:r>
            <a:endParaRPr sz="1050">
              <a:latin typeface="DejaVu Sans"/>
              <a:cs typeface="DejaVu Sans"/>
            </a:endParaRPr>
          </a:p>
        </p:txBody>
      </p:sp>
      <p:sp>
        <p:nvSpPr>
          <p:cNvPr id="41" name="object 41"/>
          <p:cNvSpPr txBox="1"/>
          <p:nvPr/>
        </p:nvSpPr>
        <p:spPr>
          <a:xfrm>
            <a:off x="1008432" y="9854689"/>
            <a:ext cx="276225" cy="252729"/>
          </a:xfrm>
          <a:prstGeom prst="rect">
            <a:avLst/>
          </a:prstGeom>
        </p:spPr>
        <p:txBody>
          <a:bodyPr wrap="square" lIns="0" tIns="11430" rIns="0" bIns="0" rtlCol="0" vert="horz">
            <a:spAutoFit/>
          </a:bodyPr>
          <a:lstStyle/>
          <a:p>
            <a:pPr marL="51435">
              <a:lnSpc>
                <a:spcPts val="1105"/>
              </a:lnSpc>
              <a:spcBef>
                <a:spcPts val="90"/>
              </a:spcBef>
            </a:pPr>
            <a:r>
              <a:rPr dirty="0" sz="1050" spc="-65">
                <a:latin typeface="DejaVu Sans"/>
                <a:cs typeface="DejaVu Sans"/>
              </a:rPr>
              <a:t>lim</a:t>
            </a:r>
            <a:endParaRPr sz="1050">
              <a:latin typeface="DejaVu Sans"/>
              <a:cs typeface="DejaVu Sans"/>
            </a:endParaRPr>
          </a:p>
          <a:p>
            <a:pPr marL="12700">
              <a:lnSpc>
                <a:spcPts val="685"/>
              </a:lnSpc>
            </a:pPr>
            <a:r>
              <a:rPr dirty="0" sz="650" spc="45" i="1">
                <a:latin typeface="Arial"/>
                <a:cs typeface="Arial"/>
              </a:rPr>
              <a:t>x</a:t>
            </a:r>
            <a:r>
              <a:rPr dirty="0" sz="700" spc="85">
                <a:latin typeface="DejaVu Sans"/>
                <a:cs typeface="DejaVu Sans"/>
              </a:rPr>
              <a:t>→</a:t>
            </a:r>
            <a:r>
              <a:rPr dirty="0" sz="700" spc="-75">
                <a:latin typeface="DejaVu Sans"/>
                <a:cs typeface="DejaVu Sans"/>
              </a:rPr>
              <a:t>2</a:t>
            </a:r>
            <a:r>
              <a:rPr dirty="0" sz="700" spc="-45">
                <a:latin typeface="DejaVu Sans"/>
                <a:cs typeface="DejaVu Sans"/>
              </a:rPr>
              <a:t>+</a:t>
            </a:r>
            <a:endParaRPr sz="700">
              <a:latin typeface="DejaVu Sans"/>
              <a:cs typeface="DejaVu Sans"/>
            </a:endParaRPr>
          </a:p>
        </p:txBody>
      </p:sp>
      <p:sp>
        <p:nvSpPr>
          <p:cNvPr id="42" name="object 42"/>
          <p:cNvSpPr txBox="1"/>
          <p:nvPr/>
        </p:nvSpPr>
        <p:spPr>
          <a:xfrm>
            <a:off x="848360" y="9555660"/>
            <a:ext cx="876935" cy="387985"/>
          </a:xfrm>
          <a:prstGeom prst="rect">
            <a:avLst/>
          </a:prstGeom>
        </p:spPr>
        <p:txBody>
          <a:bodyPr wrap="square" lIns="0" tIns="43180" rIns="0" bIns="0" rtlCol="0" vert="horz">
            <a:spAutoFit/>
          </a:bodyPr>
          <a:lstStyle/>
          <a:p>
            <a:pPr marL="12700">
              <a:lnSpc>
                <a:spcPct val="100000"/>
              </a:lnSpc>
              <a:spcBef>
                <a:spcPts val="340"/>
              </a:spcBef>
            </a:pPr>
            <a:r>
              <a:rPr dirty="0" sz="900" b="1">
                <a:latin typeface="Liberation Serif"/>
                <a:cs typeface="Liberation Serif"/>
              </a:rPr>
              <a:t>Solution</a:t>
            </a:r>
            <a:r>
              <a:rPr dirty="0" sz="900" spc="-10" b="1">
                <a:latin typeface="Liberation Serif"/>
                <a:cs typeface="Liberation Serif"/>
              </a:rPr>
              <a:t> </a:t>
            </a:r>
            <a:r>
              <a:rPr dirty="0" sz="900" b="1">
                <a:latin typeface="Liberation Serif"/>
                <a:cs typeface="Liberation Serif"/>
              </a:rPr>
              <a:t>b</a:t>
            </a:r>
            <a:endParaRPr sz="900">
              <a:latin typeface="Liberation Serif"/>
              <a:cs typeface="Liberation Serif"/>
            </a:endParaRPr>
          </a:p>
          <a:p>
            <a:pPr marL="467359">
              <a:lnSpc>
                <a:spcPct val="100000"/>
              </a:lnSpc>
              <a:spcBef>
                <a:spcPts val="275"/>
              </a:spcBef>
            </a:pPr>
            <a:r>
              <a:rPr dirty="0" sz="1050" spc="-80" b="1">
                <a:latin typeface="DejaVu Sans"/>
                <a:cs typeface="DejaVu Sans"/>
              </a:rPr>
              <a:t>∣</a:t>
            </a:r>
            <a:r>
              <a:rPr dirty="0" baseline="6172" sz="1350" spc="-120" i="1">
                <a:latin typeface="Arial"/>
                <a:cs typeface="Arial"/>
              </a:rPr>
              <a:t>x</a:t>
            </a:r>
            <a:r>
              <a:rPr dirty="0" baseline="35714" sz="1050" spc="-120">
                <a:latin typeface="DejaVu Sans"/>
                <a:cs typeface="DejaVu Sans"/>
              </a:rPr>
              <a:t>2 </a:t>
            </a:r>
            <a:r>
              <a:rPr dirty="0" baseline="5291" sz="1575" spc="-165">
                <a:latin typeface="DejaVu Sans"/>
                <a:cs typeface="DejaVu Sans"/>
              </a:rPr>
              <a:t>−</a:t>
            </a:r>
            <a:r>
              <a:rPr dirty="0" baseline="5291" sz="1575" spc="-292">
                <a:latin typeface="DejaVu Sans"/>
                <a:cs typeface="DejaVu Sans"/>
              </a:rPr>
              <a:t> </a:t>
            </a:r>
            <a:r>
              <a:rPr dirty="0" baseline="5291" sz="1575" spc="-300">
                <a:latin typeface="DejaVu Sans"/>
                <a:cs typeface="DejaVu Sans"/>
              </a:rPr>
              <a:t>4</a:t>
            </a:r>
            <a:r>
              <a:rPr dirty="0" sz="1050" spc="-200" b="1">
                <a:latin typeface="DejaVu Sans"/>
                <a:cs typeface="DejaVu Sans"/>
              </a:rPr>
              <a:t>∣</a:t>
            </a:r>
            <a:endParaRPr sz="1050">
              <a:latin typeface="DejaVu Sans"/>
              <a:cs typeface="DejaVu Sans"/>
            </a:endParaRPr>
          </a:p>
        </p:txBody>
      </p:sp>
      <p:sp>
        <p:nvSpPr>
          <p:cNvPr id="43" name="object 43"/>
          <p:cNvSpPr txBox="1"/>
          <p:nvPr/>
        </p:nvSpPr>
        <p:spPr>
          <a:xfrm>
            <a:off x="1365504" y="9940458"/>
            <a:ext cx="298450" cy="184150"/>
          </a:xfrm>
          <a:prstGeom prst="rect">
            <a:avLst/>
          </a:prstGeom>
        </p:spPr>
        <p:txBody>
          <a:bodyPr wrap="square" lIns="0" tIns="11430" rIns="0" bIns="0" rtlCol="0" vert="horz">
            <a:spAutoFit/>
          </a:bodyPr>
          <a:lstStyle/>
          <a:p>
            <a:pPr marL="12700">
              <a:lnSpc>
                <a:spcPct val="100000"/>
              </a:lnSpc>
              <a:spcBef>
                <a:spcPts val="90"/>
              </a:spcBef>
            </a:pPr>
            <a:r>
              <a:rPr dirty="0" sz="900" spc="114" i="1">
                <a:latin typeface="Arial"/>
                <a:cs typeface="Arial"/>
              </a:rPr>
              <a:t>x</a:t>
            </a:r>
            <a:r>
              <a:rPr dirty="0" sz="900" spc="-114" i="1">
                <a:latin typeface="Arial"/>
                <a:cs typeface="Arial"/>
              </a:rPr>
              <a:t> </a:t>
            </a:r>
            <a:r>
              <a:rPr dirty="0" sz="1050" spc="-110">
                <a:latin typeface="DejaVu Sans"/>
                <a:cs typeface="DejaVu Sans"/>
              </a:rPr>
              <a:t>−</a:t>
            </a:r>
            <a:r>
              <a:rPr dirty="0" sz="1050" spc="-235">
                <a:latin typeface="DejaVu Sans"/>
                <a:cs typeface="DejaVu Sans"/>
              </a:rPr>
              <a:t> </a:t>
            </a:r>
            <a:r>
              <a:rPr dirty="0" sz="1050" spc="-175">
                <a:latin typeface="DejaVu Sans"/>
                <a:cs typeface="DejaVu Sans"/>
              </a:rPr>
              <a:t>2</a:t>
            </a:r>
            <a:endParaRPr sz="1050">
              <a:latin typeface="DejaVu Sans"/>
              <a:cs typeface="DejaVu Sans"/>
            </a:endParaRPr>
          </a:p>
        </p:txBody>
      </p:sp>
      <p:sp>
        <p:nvSpPr>
          <p:cNvPr id="44" name="object 44"/>
          <p:cNvSpPr/>
          <p:nvPr/>
        </p:nvSpPr>
        <p:spPr>
          <a:xfrm>
            <a:off x="1305241" y="9956584"/>
            <a:ext cx="429259" cy="0"/>
          </a:xfrm>
          <a:custGeom>
            <a:avLst/>
            <a:gdLst/>
            <a:ahLst/>
            <a:cxnLst/>
            <a:rect l="l" t="t" r="r" b="b"/>
            <a:pathLst>
              <a:path w="429260" h="0">
                <a:moveTo>
                  <a:pt x="0" y="0"/>
                </a:moveTo>
                <a:lnTo>
                  <a:pt x="428844" y="0"/>
                </a:lnTo>
              </a:path>
            </a:pathLst>
          </a:custGeom>
          <a:ln w="9529">
            <a:solidFill>
              <a:srgbClr val="000000"/>
            </a:solidFill>
          </a:ln>
        </p:spPr>
        <p:txBody>
          <a:bodyPr wrap="square" lIns="0" tIns="0" rIns="0" bIns="0" rtlCol="0"/>
          <a:lstStyle/>
          <a:p/>
        </p:txBody>
      </p:sp>
      <p:sp>
        <p:nvSpPr>
          <p:cNvPr id="45" name="object 45"/>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46" name="object 46"/>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47" name="object 47"/>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098" y="850897"/>
            <a:ext cx="5994400" cy="114300"/>
          </a:xfrm>
          <a:custGeom>
            <a:avLst/>
            <a:gdLst/>
            <a:ahLst/>
            <a:cxnLst/>
            <a:rect l="l" t="t" r="r" b="b"/>
            <a:pathLst>
              <a:path w="5994400" h="114300">
                <a:moveTo>
                  <a:pt x="5949369" y="114112"/>
                </a:moveTo>
                <a:lnTo>
                  <a:pt x="44937" y="114112"/>
                </a:lnTo>
                <a:lnTo>
                  <a:pt x="38141" y="113488"/>
                </a:lnTo>
                <a:lnTo>
                  <a:pt x="3488" y="85001"/>
                </a:lnTo>
                <a:lnTo>
                  <a:pt x="0" y="0"/>
                </a:lnTo>
                <a:lnTo>
                  <a:pt x="5994292" y="0"/>
                </a:lnTo>
                <a:lnTo>
                  <a:pt x="5994292" y="66802"/>
                </a:lnTo>
                <a:lnTo>
                  <a:pt x="5993426" y="76217"/>
                </a:lnTo>
                <a:lnTo>
                  <a:pt x="5964940" y="110871"/>
                </a:lnTo>
                <a:lnTo>
                  <a:pt x="5949369" y="114112"/>
                </a:lnTo>
                <a:close/>
              </a:path>
            </a:pathLst>
          </a:custGeom>
          <a:solidFill>
            <a:srgbClr val="560475">
              <a:alpha val="3138"/>
            </a:srgbClr>
          </a:solidFill>
        </p:spPr>
        <p:txBody>
          <a:bodyPr wrap="square" lIns="0" tIns="0" rIns="0" bIns="0" rtlCol="0"/>
          <a:lstStyle/>
          <a:p/>
        </p:txBody>
      </p:sp>
      <p:sp>
        <p:nvSpPr>
          <p:cNvPr id="8" name="object 8"/>
          <p:cNvSpPr/>
          <p:nvPr/>
        </p:nvSpPr>
        <p:spPr>
          <a:xfrm>
            <a:off x="790628" y="850897"/>
            <a:ext cx="5975350" cy="104775"/>
          </a:xfrm>
          <a:custGeom>
            <a:avLst/>
            <a:gdLst/>
            <a:ahLst/>
            <a:cxnLst/>
            <a:rect l="l" t="t" r="r" b="b"/>
            <a:pathLst>
              <a:path w="5975350" h="104775">
                <a:moveTo>
                  <a:pt x="5942163" y="104582"/>
                </a:moveTo>
                <a:lnTo>
                  <a:pt x="33064" y="104582"/>
                </a:lnTo>
                <a:lnTo>
                  <a:pt x="28201" y="103629"/>
                </a:lnTo>
                <a:lnTo>
                  <a:pt x="23532" y="101627"/>
                </a:lnTo>
                <a:lnTo>
                  <a:pt x="18861" y="99721"/>
                </a:lnTo>
                <a:lnTo>
                  <a:pt x="0" y="71513"/>
                </a:lnTo>
                <a:lnTo>
                  <a:pt x="0" y="0"/>
                </a:lnTo>
                <a:lnTo>
                  <a:pt x="5975232" y="0"/>
                </a:lnTo>
                <a:lnTo>
                  <a:pt x="5975232" y="71513"/>
                </a:lnTo>
                <a:lnTo>
                  <a:pt x="5951703" y="101627"/>
                </a:lnTo>
                <a:lnTo>
                  <a:pt x="5947033" y="103629"/>
                </a:lnTo>
                <a:lnTo>
                  <a:pt x="5942163" y="104582"/>
                </a:lnTo>
                <a:close/>
              </a:path>
            </a:pathLst>
          </a:custGeom>
          <a:solidFill>
            <a:srgbClr val="000000">
              <a:alpha val="50199"/>
            </a:srgbClr>
          </a:solidFill>
        </p:spPr>
        <p:txBody>
          <a:bodyPr wrap="square" lIns="0" tIns="0" rIns="0" bIns="0" rtlCol="0"/>
          <a:lstStyle/>
          <a:p/>
        </p:txBody>
      </p:sp>
      <p:sp>
        <p:nvSpPr>
          <p:cNvPr id="9" name="object 9"/>
          <p:cNvSpPr/>
          <p:nvPr/>
        </p:nvSpPr>
        <p:spPr>
          <a:xfrm>
            <a:off x="781107" y="1670470"/>
            <a:ext cx="5994400" cy="1172210"/>
          </a:xfrm>
          <a:custGeom>
            <a:avLst/>
            <a:gdLst/>
            <a:ahLst/>
            <a:cxnLst/>
            <a:rect l="l" t="t" r="r" b="b"/>
            <a:pathLst>
              <a:path w="5994400" h="1172210">
                <a:moveTo>
                  <a:pt x="5949390" y="1171923"/>
                </a:moveTo>
                <a:lnTo>
                  <a:pt x="44899" y="1171923"/>
                </a:lnTo>
                <a:lnTo>
                  <a:pt x="38133" y="1171303"/>
                </a:lnTo>
                <a:lnTo>
                  <a:pt x="3480" y="1142818"/>
                </a:lnTo>
                <a:lnTo>
                  <a:pt x="0" y="1124617"/>
                </a:lnTo>
                <a:lnTo>
                  <a:pt x="0" y="47558"/>
                </a:lnTo>
                <a:lnTo>
                  <a:pt x="21287" y="7848"/>
                </a:lnTo>
                <a:lnTo>
                  <a:pt x="47641" y="0"/>
                </a:lnTo>
                <a:lnTo>
                  <a:pt x="5946651" y="0"/>
                </a:lnTo>
                <a:lnTo>
                  <a:pt x="5986435" y="21294"/>
                </a:lnTo>
                <a:lnTo>
                  <a:pt x="5994283" y="47558"/>
                </a:lnTo>
                <a:lnTo>
                  <a:pt x="5994283" y="1124617"/>
                </a:lnTo>
                <a:lnTo>
                  <a:pt x="5972995" y="1164325"/>
                </a:lnTo>
                <a:lnTo>
                  <a:pt x="5949390" y="1171923"/>
                </a:lnTo>
                <a:close/>
              </a:path>
            </a:pathLst>
          </a:custGeom>
          <a:solidFill>
            <a:srgbClr val="87BF07">
              <a:alpha val="3138"/>
            </a:srgbClr>
          </a:solidFill>
        </p:spPr>
        <p:txBody>
          <a:bodyPr wrap="square" lIns="0" tIns="0" rIns="0" bIns="0" rtlCol="0"/>
          <a:lstStyle/>
          <a:p/>
        </p:txBody>
      </p:sp>
      <p:sp>
        <p:nvSpPr>
          <p:cNvPr id="10" name="object 10"/>
          <p:cNvSpPr/>
          <p:nvPr/>
        </p:nvSpPr>
        <p:spPr>
          <a:xfrm>
            <a:off x="781098" y="1670470"/>
            <a:ext cx="5994400" cy="1172210"/>
          </a:xfrm>
          <a:custGeom>
            <a:avLst/>
            <a:gdLst/>
            <a:ahLst/>
            <a:cxnLst/>
            <a:rect l="l" t="t" r="r" b="b"/>
            <a:pathLst>
              <a:path w="5994400" h="1172210">
                <a:moveTo>
                  <a:pt x="5946660" y="1172175"/>
                </a:moveTo>
                <a:lnTo>
                  <a:pt x="47649" y="1172175"/>
                </a:lnTo>
                <a:lnTo>
                  <a:pt x="38141" y="1171303"/>
                </a:lnTo>
                <a:lnTo>
                  <a:pt x="3488" y="1142818"/>
                </a:lnTo>
                <a:lnTo>
                  <a:pt x="0" y="1124526"/>
                </a:lnTo>
                <a:lnTo>
                  <a:pt x="23" y="47398"/>
                </a:lnTo>
                <a:lnTo>
                  <a:pt x="21295" y="7848"/>
                </a:lnTo>
                <a:lnTo>
                  <a:pt x="47649" y="0"/>
                </a:lnTo>
                <a:lnTo>
                  <a:pt x="5946660" y="0"/>
                </a:lnTo>
                <a:lnTo>
                  <a:pt x="5956157" y="872"/>
                </a:lnTo>
                <a:lnTo>
                  <a:pt x="5964940" y="3488"/>
                </a:lnTo>
                <a:lnTo>
                  <a:pt x="5973003" y="7848"/>
                </a:lnTo>
                <a:lnTo>
                  <a:pt x="5974722" y="9279"/>
                </a:lnTo>
                <a:lnTo>
                  <a:pt x="42594" y="9279"/>
                </a:lnTo>
                <a:lnTo>
                  <a:pt x="37731" y="10232"/>
                </a:lnTo>
                <a:lnTo>
                  <a:pt x="10497" y="37487"/>
                </a:lnTo>
                <a:lnTo>
                  <a:pt x="9529" y="42347"/>
                </a:lnTo>
                <a:lnTo>
                  <a:pt x="9529" y="1129325"/>
                </a:lnTo>
                <a:lnTo>
                  <a:pt x="33061" y="1159439"/>
                </a:lnTo>
                <a:lnTo>
                  <a:pt x="37731" y="1161441"/>
                </a:lnTo>
                <a:lnTo>
                  <a:pt x="42594" y="1162394"/>
                </a:lnTo>
                <a:lnTo>
                  <a:pt x="5975323" y="1162394"/>
                </a:lnTo>
                <a:lnTo>
                  <a:pt x="5973003" y="1164325"/>
                </a:lnTo>
                <a:lnTo>
                  <a:pt x="5964940" y="1168686"/>
                </a:lnTo>
                <a:lnTo>
                  <a:pt x="5956157" y="1171303"/>
                </a:lnTo>
                <a:lnTo>
                  <a:pt x="5946660" y="1172175"/>
                </a:lnTo>
                <a:close/>
              </a:path>
              <a:path w="5994400" h="1172210">
                <a:moveTo>
                  <a:pt x="5975323" y="1162394"/>
                </a:moveTo>
                <a:lnTo>
                  <a:pt x="5951693" y="1162394"/>
                </a:lnTo>
                <a:lnTo>
                  <a:pt x="5956563" y="1161441"/>
                </a:lnTo>
                <a:lnTo>
                  <a:pt x="5961232" y="1159439"/>
                </a:lnTo>
                <a:lnTo>
                  <a:pt x="5984762" y="1129325"/>
                </a:lnTo>
                <a:lnTo>
                  <a:pt x="5984762" y="42347"/>
                </a:lnTo>
                <a:lnTo>
                  <a:pt x="5961232" y="12138"/>
                </a:lnTo>
                <a:lnTo>
                  <a:pt x="5951693" y="9279"/>
                </a:lnTo>
                <a:lnTo>
                  <a:pt x="5974722" y="9279"/>
                </a:lnTo>
                <a:lnTo>
                  <a:pt x="5994277" y="47398"/>
                </a:lnTo>
                <a:lnTo>
                  <a:pt x="5994300" y="1124526"/>
                </a:lnTo>
                <a:lnTo>
                  <a:pt x="5993426" y="1134033"/>
                </a:lnTo>
                <a:lnTo>
                  <a:pt x="5990806" y="1142818"/>
                </a:lnTo>
                <a:lnTo>
                  <a:pt x="5986443" y="1150880"/>
                </a:lnTo>
                <a:lnTo>
                  <a:pt x="5980340" y="1158218"/>
                </a:lnTo>
                <a:lnTo>
                  <a:pt x="5975323" y="1162394"/>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1875112"/>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781107" y="4805811"/>
            <a:ext cx="5994400" cy="5031740"/>
          </a:xfrm>
          <a:custGeom>
            <a:avLst/>
            <a:gdLst/>
            <a:ahLst/>
            <a:cxnLst/>
            <a:rect l="l" t="t" r="r" b="b"/>
            <a:pathLst>
              <a:path w="5994400" h="5031740">
                <a:moveTo>
                  <a:pt x="5949358" y="5031512"/>
                </a:moveTo>
                <a:lnTo>
                  <a:pt x="44931" y="5031512"/>
                </a:lnTo>
                <a:lnTo>
                  <a:pt x="38133" y="5030891"/>
                </a:lnTo>
                <a:lnTo>
                  <a:pt x="3480" y="5002415"/>
                </a:lnTo>
                <a:lnTo>
                  <a:pt x="0" y="47549"/>
                </a:lnTo>
                <a:lnTo>
                  <a:pt x="863" y="38130"/>
                </a:lnTo>
                <a:lnTo>
                  <a:pt x="29348" y="3482"/>
                </a:lnTo>
                <a:lnTo>
                  <a:pt x="47641" y="0"/>
                </a:lnTo>
                <a:lnTo>
                  <a:pt x="5946651" y="0"/>
                </a:lnTo>
                <a:lnTo>
                  <a:pt x="5986435" y="21292"/>
                </a:lnTo>
                <a:lnTo>
                  <a:pt x="5994283" y="47549"/>
                </a:lnTo>
                <a:lnTo>
                  <a:pt x="5994283" y="4984211"/>
                </a:lnTo>
                <a:lnTo>
                  <a:pt x="5972995" y="5023929"/>
                </a:lnTo>
                <a:lnTo>
                  <a:pt x="5949358" y="5031512"/>
                </a:lnTo>
                <a:close/>
              </a:path>
            </a:pathLst>
          </a:custGeom>
          <a:solidFill>
            <a:srgbClr val="CA1D07">
              <a:alpha val="3138"/>
            </a:srgbClr>
          </a:solidFill>
        </p:spPr>
        <p:txBody>
          <a:bodyPr wrap="square" lIns="0" tIns="0" rIns="0" bIns="0" rtlCol="0"/>
          <a:lstStyle/>
          <a:p/>
        </p:txBody>
      </p:sp>
      <p:sp>
        <p:nvSpPr>
          <p:cNvPr id="13" name="object 13"/>
          <p:cNvSpPr/>
          <p:nvPr/>
        </p:nvSpPr>
        <p:spPr>
          <a:xfrm>
            <a:off x="781098" y="4805811"/>
            <a:ext cx="5994400" cy="5032375"/>
          </a:xfrm>
          <a:custGeom>
            <a:avLst/>
            <a:gdLst/>
            <a:ahLst/>
            <a:cxnLst/>
            <a:rect l="l" t="t" r="r" b="b"/>
            <a:pathLst>
              <a:path w="5994400" h="5032375">
                <a:moveTo>
                  <a:pt x="5946660" y="5031760"/>
                </a:moveTo>
                <a:lnTo>
                  <a:pt x="47649" y="5031760"/>
                </a:lnTo>
                <a:lnTo>
                  <a:pt x="38141" y="5030891"/>
                </a:lnTo>
                <a:lnTo>
                  <a:pt x="3488" y="5002415"/>
                </a:lnTo>
                <a:lnTo>
                  <a:pt x="0" y="4984120"/>
                </a:lnTo>
                <a:lnTo>
                  <a:pt x="23" y="47387"/>
                </a:lnTo>
                <a:lnTo>
                  <a:pt x="21295" y="7843"/>
                </a:lnTo>
                <a:lnTo>
                  <a:pt x="47649" y="0"/>
                </a:lnTo>
                <a:lnTo>
                  <a:pt x="5946660" y="0"/>
                </a:lnTo>
                <a:lnTo>
                  <a:pt x="5956157" y="869"/>
                </a:lnTo>
                <a:lnTo>
                  <a:pt x="5964940" y="3482"/>
                </a:lnTo>
                <a:lnTo>
                  <a:pt x="5973003" y="7843"/>
                </a:lnTo>
                <a:lnTo>
                  <a:pt x="5974711" y="9267"/>
                </a:lnTo>
                <a:lnTo>
                  <a:pt x="42594" y="9267"/>
                </a:lnTo>
                <a:lnTo>
                  <a:pt x="37731" y="10220"/>
                </a:lnTo>
                <a:lnTo>
                  <a:pt x="10497" y="37476"/>
                </a:lnTo>
                <a:lnTo>
                  <a:pt x="9529" y="42336"/>
                </a:lnTo>
                <a:lnTo>
                  <a:pt x="9529" y="4988914"/>
                </a:lnTo>
                <a:lnTo>
                  <a:pt x="33061" y="5019028"/>
                </a:lnTo>
                <a:lnTo>
                  <a:pt x="37731" y="5021029"/>
                </a:lnTo>
                <a:lnTo>
                  <a:pt x="42594" y="5021982"/>
                </a:lnTo>
                <a:lnTo>
                  <a:pt x="5975345" y="5021982"/>
                </a:lnTo>
                <a:lnTo>
                  <a:pt x="5973003" y="5023929"/>
                </a:lnTo>
                <a:lnTo>
                  <a:pt x="5964940" y="5028281"/>
                </a:lnTo>
                <a:lnTo>
                  <a:pt x="5956157" y="5030891"/>
                </a:lnTo>
                <a:lnTo>
                  <a:pt x="5946660" y="5031760"/>
                </a:lnTo>
                <a:close/>
              </a:path>
              <a:path w="5994400" h="5032375">
                <a:moveTo>
                  <a:pt x="5975345" y="5021982"/>
                </a:moveTo>
                <a:lnTo>
                  <a:pt x="5951693" y="5021982"/>
                </a:lnTo>
                <a:lnTo>
                  <a:pt x="5956563" y="5021029"/>
                </a:lnTo>
                <a:lnTo>
                  <a:pt x="5961232" y="5019028"/>
                </a:lnTo>
                <a:lnTo>
                  <a:pt x="5984762" y="4988914"/>
                </a:lnTo>
                <a:lnTo>
                  <a:pt x="5984762" y="42336"/>
                </a:lnTo>
                <a:lnTo>
                  <a:pt x="5961232" y="12126"/>
                </a:lnTo>
                <a:lnTo>
                  <a:pt x="5951693" y="9267"/>
                </a:lnTo>
                <a:lnTo>
                  <a:pt x="5974711" y="9267"/>
                </a:lnTo>
                <a:lnTo>
                  <a:pt x="5994277" y="47387"/>
                </a:lnTo>
                <a:lnTo>
                  <a:pt x="5994300" y="4984120"/>
                </a:lnTo>
                <a:lnTo>
                  <a:pt x="5993426" y="4993630"/>
                </a:lnTo>
                <a:lnTo>
                  <a:pt x="5990806" y="5002415"/>
                </a:lnTo>
                <a:lnTo>
                  <a:pt x="5986443" y="5010480"/>
                </a:lnTo>
                <a:lnTo>
                  <a:pt x="5980340" y="5017830"/>
                </a:lnTo>
                <a:lnTo>
                  <a:pt x="5975345" y="5021982"/>
                </a:lnTo>
                <a:close/>
              </a:path>
            </a:pathLst>
          </a:custGeom>
          <a:solidFill>
            <a:srgbClr val="000000">
              <a:alpha val="50199"/>
            </a:srgbClr>
          </a:solidFill>
        </p:spPr>
        <p:txBody>
          <a:bodyPr wrap="square" lIns="0" tIns="0" rIns="0" bIns="0" rtlCol="0"/>
          <a:lstStyle/>
          <a:p/>
        </p:txBody>
      </p:sp>
      <p:sp>
        <p:nvSpPr>
          <p:cNvPr id="14" name="object 14"/>
          <p:cNvSpPr/>
          <p:nvPr/>
        </p:nvSpPr>
        <p:spPr>
          <a:xfrm>
            <a:off x="857337" y="5010441"/>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5" name="object 15"/>
          <p:cNvSpPr txBox="1"/>
          <p:nvPr/>
        </p:nvSpPr>
        <p:spPr>
          <a:xfrm>
            <a:off x="772121" y="984716"/>
            <a:ext cx="6011545" cy="8779510"/>
          </a:xfrm>
          <a:prstGeom prst="rect">
            <a:avLst/>
          </a:prstGeom>
        </p:spPr>
        <p:txBody>
          <a:bodyPr wrap="square" lIns="0" tIns="12700" rIns="0" bIns="0" rtlCol="0" vert="horz">
            <a:spAutoFit/>
          </a:bodyPr>
          <a:lstStyle/>
          <a:p>
            <a:pPr algn="just" marL="12700" marR="10795">
              <a:lnSpc>
                <a:spcPct val="111200"/>
              </a:lnSpc>
              <a:spcBef>
                <a:spcPts val="100"/>
              </a:spcBef>
            </a:pPr>
            <a:r>
              <a:rPr dirty="0" sz="900">
                <a:latin typeface="Liberation Serif"/>
                <a:cs typeface="Liberation Serif"/>
              </a:rPr>
              <a:t>Let us now consider the relationship between the limit of a function at a point and the limits from the right and left at that point. It  seems clear that if the limit from the right and the limit from the left have a common value, then that common value is the limit of  the function at that point. </a:t>
            </a:r>
            <a:r>
              <a:rPr dirty="0" sz="900" spc="-10">
                <a:latin typeface="Liberation Serif"/>
                <a:cs typeface="Liberation Serif"/>
              </a:rPr>
              <a:t>Similarly, </a:t>
            </a:r>
            <a:r>
              <a:rPr dirty="0" sz="900">
                <a:latin typeface="Liberation Serif"/>
                <a:cs typeface="Liberation Serif"/>
              </a:rPr>
              <a:t>if the limit from the left and the limit from the right take on </a:t>
            </a:r>
            <a:r>
              <a:rPr dirty="0" sz="900" spc="-5">
                <a:latin typeface="Liberation Serif"/>
                <a:cs typeface="Liberation Serif"/>
              </a:rPr>
              <a:t>different </a:t>
            </a:r>
            <a:r>
              <a:rPr dirty="0" sz="900">
                <a:latin typeface="Liberation Serif"/>
                <a:cs typeface="Liberation Serif"/>
              </a:rPr>
              <a:t>values, the limit of the  function does not exist. These conclusions are summarized in</a:t>
            </a:r>
            <a:r>
              <a:rPr dirty="0" sz="900" spc="-10">
                <a:latin typeface="Liberation Serif"/>
                <a:cs typeface="Liberation Serif"/>
              </a:rPr>
              <a:t> </a:t>
            </a:r>
            <a:r>
              <a:rPr dirty="0" sz="900">
                <a:latin typeface="Liberation Serif"/>
                <a:cs typeface="Liberation Serif"/>
              </a:rPr>
              <a:t>Note.</a:t>
            </a:r>
            <a:endParaRPr sz="900">
              <a:latin typeface="Liberation Serif"/>
              <a:cs typeface="Liberation Serif"/>
            </a:endParaRPr>
          </a:p>
          <a:p>
            <a:pPr marL="88900">
              <a:lnSpc>
                <a:spcPct val="100000"/>
              </a:lnSpc>
              <a:spcBef>
                <a:spcPts val="645"/>
              </a:spcBef>
            </a:pPr>
            <a:r>
              <a:rPr dirty="0" sz="1050" spc="5">
                <a:solidFill>
                  <a:srgbClr val="2E4E4E"/>
                </a:solidFill>
                <a:latin typeface="Liberation Sans"/>
                <a:cs typeface="Liberation Sans"/>
              </a:rPr>
              <a:t>Relating </a:t>
            </a:r>
            <a:r>
              <a:rPr dirty="0" sz="1050" spc="10">
                <a:solidFill>
                  <a:srgbClr val="2E4E4E"/>
                </a:solidFill>
                <a:latin typeface="Liberation Sans"/>
                <a:cs typeface="Liberation Sans"/>
              </a:rPr>
              <a:t>One-Sided and </a:t>
            </a:r>
            <a:r>
              <a:rPr dirty="0" sz="1050" spc="5">
                <a:solidFill>
                  <a:srgbClr val="2E4E4E"/>
                </a:solidFill>
                <a:latin typeface="Liberation Sans"/>
                <a:cs typeface="Liberation Sans"/>
              </a:rPr>
              <a:t>Two-Sided</a:t>
            </a:r>
            <a:r>
              <a:rPr dirty="0" sz="1050" spc="-10">
                <a:solidFill>
                  <a:srgbClr val="2E4E4E"/>
                </a:solidFill>
                <a:latin typeface="Liberation Sans"/>
                <a:cs typeface="Liberation Sans"/>
              </a:rPr>
              <a:t> </a:t>
            </a:r>
            <a:r>
              <a:rPr dirty="0" sz="1050" spc="5">
                <a:solidFill>
                  <a:srgbClr val="2E4E4E"/>
                </a:solidFill>
                <a:latin typeface="Liberation Sans"/>
                <a:cs typeface="Liberation Sans"/>
              </a:rPr>
              <a:t>Limits</a:t>
            </a:r>
            <a:endParaRPr sz="1050">
              <a:latin typeface="Liberation Sans"/>
              <a:cs typeface="Liberation Sans"/>
            </a:endParaRPr>
          </a:p>
          <a:p>
            <a:pPr marL="88900" marR="85725">
              <a:lnSpc>
                <a:spcPct val="107200"/>
              </a:lnSpc>
              <a:spcBef>
                <a:spcPts val="300"/>
              </a:spcBef>
            </a:pPr>
            <a:r>
              <a:rPr dirty="0" sz="900">
                <a:latin typeface="Liberation Serif"/>
                <a:cs typeface="Liberation Serif"/>
              </a:rPr>
              <a:t>Let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be a function defined at all values in an open interval containing a, with the possible exception of a itself, and let L  be a real </a:t>
            </a:r>
            <a:r>
              <a:rPr dirty="0" sz="900" spc="-10">
                <a:latin typeface="Liberation Serif"/>
                <a:cs typeface="Liberation Serif"/>
              </a:rPr>
              <a:t>number.</a:t>
            </a:r>
            <a:r>
              <a:rPr dirty="0" sz="900" spc="-5">
                <a:latin typeface="Liberation Serif"/>
                <a:cs typeface="Liberation Serif"/>
              </a:rPr>
              <a:t> </a:t>
            </a:r>
            <a:r>
              <a:rPr dirty="0" sz="900">
                <a:latin typeface="Liberation Serif"/>
                <a:cs typeface="Liberation Serif"/>
              </a:rPr>
              <a:t>Then,</a:t>
            </a:r>
            <a:endParaRPr sz="900">
              <a:latin typeface="Liberation Serif"/>
              <a:cs typeface="Liberation Serif"/>
            </a:endParaRPr>
          </a:p>
          <a:p>
            <a:pPr algn="ctr" marL="2578735">
              <a:lnSpc>
                <a:spcPts val="1105"/>
              </a:lnSpc>
              <a:spcBef>
                <a:spcPts val="495"/>
              </a:spcBef>
              <a:tabLst>
                <a:tab pos="5460365"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35">
                <a:latin typeface="DejaVu Sans"/>
                <a:cs typeface="DejaVu Sans"/>
              </a:rPr>
              <a:t> </a:t>
            </a:r>
            <a:r>
              <a:rPr dirty="0" sz="1050" spc="-110">
                <a:latin typeface="DejaVu Sans"/>
                <a:cs typeface="DejaVu Sans"/>
              </a:rPr>
              <a:t>=</a:t>
            </a:r>
            <a:r>
              <a:rPr dirty="0" sz="1050" spc="-125">
                <a:latin typeface="DejaVu Sans"/>
                <a:cs typeface="DejaVu Sans"/>
              </a:rPr>
              <a:t> </a:t>
            </a:r>
            <a:r>
              <a:rPr dirty="0" sz="900" spc="170" i="1">
                <a:latin typeface="Arial"/>
                <a:cs typeface="Arial"/>
              </a:rPr>
              <a:t>L	</a:t>
            </a:r>
            <a:r>
              <a:rPr dirty="0" sz="1050" spc="-85">
                <a:latin typeface="DejaVu Sans"/>
                <a:cs typeface="DejaVu Sans"/>
              </a:rPr>
              <a:t>(2.2.9)</a:t>
            </a:r>
            <a:endParaRPr sz="1050">
              <a:latin typeface="DejaVu Sans"/>
              <a:cs typeface="DejaVu Sans"/>
            </a:endParaRPr>
          </a:p>
          <a:p>
            <a:pPr algn="ctr" marR="498475">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88900">
              <a:lnSpc>
                <a:spcPts val="1105"/>
              </a:lnSpc>
              <a:spcBef>
                <a:spcPts val="459"/>
              </a:spcBef>
            </a:pPr>
            <a:r>
              <a:rPr dirty="0" sz="900">
                <a:latin typeface="Liberation Serif"/>
                <a:cs typeface="Liberation Serif"/>
              </a:rPr>
              <a:t>if and only if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170" i="1">
                <a:latin typeface="Arial"/>
                <a:cs typeface="Arial"/>
              </a:rPr>
              <a:t>L </a:t>
            </a:r>
            <a:r>
              <a:rPr dirty="0" sz="900">
                <a:latin typeface="Liberation Serif"/>
                <a:cs typeface="Liberation Serif"/>
              </a:rPr>
              <a:t>and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900" spc="170" i="1">
                <a:latin typeface="Arial"/>
                <a:cs typeface="Arial"/>
              </a:rPr>
              <a:t>L</a:t>
            </a:r>
            <a:r>
              <a:rPr dirty="0" sz="900" spc="85" i="1">
                <a:latin typeface="Arial"/>
                <a:cs typeface="Arial"/>
              </a:rPr>
              <a:t> </a:t>
            </a:r>
            <a:r>
              <a:rPr dirty="0" sz="900">
                <a:latin typeface="Liberation Serif"/>
                <a:cs typeface="Liberation Serif"/>
              </a:rPr>
              <a:t>.</a:t>
            </a:r>
            <a:endParaRPr sz="900">
              <a:latin typeface="Liberation Serif"/>
              <a:cs typeface="Liberation Serif"/>
            </a:endParaRPr>
          </a:p>
          <a:p>
            <a:pPr algn="ctr" marR="3326765">
              <a:lnSpc>
                <a:spcPts val="685"/>
              </a:lnSpc>
              <a:tabLst>
                <a:tab pos="1003300" algn="l"/>
              </a:tabLst>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	</a:t>
            </a: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a:p>
            <a:pPr>
              <a:lnSpc>
                <a:spcPct val="100000"/>
              </a:lnSpc>
            </a:pPr>
            <a:endParaRPr sz="700">
              <a:latin typeface="Times New Roman"/>
              <a:cs typeface="Times New Roman"/>
            </a:endParaRPr>
          </a:p>
          <a:p>
            <a:pPr algn="just" marL="12700">
              <a:lnSpc>
                <a:spcPct val="100000"/>
              </a:lnSpc>
              <a:spcBef>
                <a:spcPts val="405"/>
              </a:spcBef>
            </a:pPr>
            <a:r>
              <a:rPr dirty="0" sz="1050">
                <a:solidFill>
                  <a:srgbClr val="1279C2"/>
                </a:solidFill>
                <a:latin typeface="Liberation Sans"/>
                <a:cs typeface="Liberation Sans"/>
              </a:rPr>
              <a:t>INFINITE</a:t>
            </a:r>
            <a:r>
              <a:rPr dirty="0" sz="1050" spc="-5">
                <a:solidFill>
                  <a:srgbClr val="1279C2"/>
                </a:solidFill>
                <a:latin typeface="Liberation Sans"/>
                <a:cs typeface="Liberation Sans"/>
              </a:rPr>
              <a:t> </a:t>
            </a:r>
            <a:r>
              <a:rPr dirty="0" sz="1050">
                <a:solidFill>
                  <a:srgbClr val="1279C2"/>
                </a:solidFill>
                <a:latin typeface="Liberation Sans"/>
                <a:cs typeface="Liberation Sans"/>
              </a:rPr>
              <a:t>LIMITS</a:t>
            </a:r>
            <a:endParaRPr sz="1050">
              <a:latin typeface="Liberation Sans"/>
              <a:cs typeface="Liberation Sans"/>
            </a:endParaRPr>
          </a:p>
          <a:p>
            <a:pPr algn="just" marL="12700" marR="7620">
              <a:lnSpc>
                <a:spcPct val="111200"/>
              </a:lnSpc>
              <a:spcBef>
                <a:spcPts val="195"/>
              </a:spcBef>
            </a:pPr>
            <a:r>
              <a:rPr dirty="0" sz="900">
                <a:latin typeface="Liberation Serif"/>
                <a:cs typeface="Liberation Serif"/>
              </a:rPr>
              <a:t>Evaluating the limit of a function at a point or evaluating the limit of a function from the right and left at a point helps us to  characterize the behavior of a function around a given value. As we shall see, we can also describe the behavior of functions that  do not have finite</a:t>
            </a:r>
            <a:r>
              <a:rPr dirty="0" sz="900" spc="-5">
                <a:latin typeface="Liberation Serif"/>
                <a:cs typeface="Liberation Serif"/>
              </a:rPr>
              <a:t> </a:t>
            </a:r>
            <a:r>
              <a:rPr dirty="0" sz="900">
                <a:latin typeface="Liberation Serif"/>
                <a:cs typeface="Liberation Serif"/>
              </a:rPr>
              <a:t>limits.</a:t>
            </a:r>
            <a:endParaRPr sz="900">
              <a:latin typeface="Liberation Serif"/>
              <a:cs typeface="Liberation Serif"/>
            </a:endParaRPr>
          </a:p>
          <a:p>
            <a:pPr algn="just" marL="12700" marR="5080">
              <a:lnSpc>
                <a:spcPts val="1200"/>
              </a:lnSpc>
              <a:spcBef>
                <a:spcPts val="290"/>
              </a:spcBef>
            </a:pPr>
            <a:r>
              <a:rPr dirty="0" sz="900" spc="-40">
                <a:latin typeface="Liberation Serif"/>
                <a:cs typeface="Liberation Serif"/>
              </a:rPr>
              <a:t>We </a:t>
            </a:r>
            <a:r>
              <a:rPr dirty="0" sz="900">
                <a:latin typeface="Liberation Serif"/>
                <a:cs typeface="Liberation Serif"/>
              </a:rPr>
              <a:t>now turn our attention to </a:t>
            </a:r>
            <a:r>
              <a:rPr dirty="0" sz="900" spc="40" i="1">
                <a:latin typeface="Arial"/>
                <a:cs typeface="Arial"/>
              </a:rPr>
              <a:t>h</a:t>
            </a:r>
            <a:r>
              <a:rPr dirty="0" sz="1050" spc="40">
                <a:latin typeface="DejaVu Sans"/>
                <a:cs typeface="DejaVu Sans"/>
              </a:rPr>
              <a:t>(</a:t>
            </a:r>
            <a:r>
              <a:rPr dirty="0" sz="900" spc="40" i="1">
                <a:latin typeface="Arial"/>
                <a:cs typeface="Arial"/>
              </a:rPr>
              <a:t>x</a:t>
            </a:r>
            <a:r>
              <a:rPr dirty="0" sz="1050" spc="40">
                <a:latin typeface="DejaVu Sans"/>
                <a:cs typeface="DejaVu Sans"/>
              </a:rPr>
              <a:t>) </a:t>
            </a:r>
            <a:r>
              <a:rPr dirty="0" sz="1050" spc="-110">
                <a:latin typeface="DejaVu Sans"/>
                <a:cs typeface="DejaVu Sans"/>
              </a:rPr>
              <a:t>= </a:t>
            </a:r>
            <a:r>
              <a:rPr dirty="0" sz="1050" spc="25">
                <a:latin typeface="DejaVu Sans"/>
                <a:cs typeface="DejaVu Sans"/>
              </a:rPr>
              <a:t>1/(</a:t>
            </a:r>
            <a:r>
              <a:rPr dirty="0" sz="900" spc="25" i="1">
                <a:latin typeface="Arial"/>
                <a:cs typeface="Arial"/>
              </a:rPr>
              <a:t>x </a:t>
            </a:r>
            <a:r>
              <a:rPr dirty="0" sz="1050" spc="-110">
                <a:latin typeface="DejaVu Sans"/>
                <a:cs typeface="DejaVu Sans"/>
              </a:rPr>
              <a:t>− </a:t>
            </a:r>
            <a:r>
              <a:rPr dirty="0" sz="1050" spc="-90">
                <a:latin typeface="DejaVu Sans"/>
                <a:cs typeface="DejaVu Sans"/>
              </a:rPr>
              <a:t>2)</a:t>
            </a:r>
            <a:r>
              <a:rPr dirty="0" baseline="31746" sz="1050" spc="-135">
                <a:latin typeface="DejaVu Sans"/>
                <a:cs typeface="DejaVu Sans"/>
              </a:rPr>
              <a:t>2 </a:t>
            </a:r>
            <a:r>
              <a:rPr dirty="0" sz="900">
                <a:latin typeface="Liberation Serif"/>
                <a:cs typeface="Liberation Serif"/>
              </a:rPr>
              <a:t>, the third and final function introduced at the beginning of this section (see  Figure(c)). From its graph we see that as the values of x approach 2, the values of </a:t>
            </a:r>
            <a:r>
              <a:rPr dirty="0" sz="900" spc="40" i="1">
                <a:latin typeface="Arial"/>
                <a:cs typeface="Arial"/>
              </a:rPr>
              <a:t>h</a:t>
            </a:r>
            <a:r>
              <a:rPr dirty="0" sz="1050" spc="40">
                <a:latin typeface="DejaVu Sans"/>
                <a:cs typeface="DejaVu Sans"/>
              </a:rPr>
              <a:t>(</a:t>
            </a:r>
            <a:r>
              <a:rPr dirty="0" sz="900" spc="40" i="1">
                <a:latin typeface="Arial"/>
                <a:cs typeface="Arial"/>
              </a:rPr>
              <a:t>x</a:t>
            </a:r>
            <a:r>
              <a:rPr dirty="0" sz="1050" spc="40">
                <a:latin typeface="DejaVu Sans"/>
                <a:cs typeface="DejaVu Sans"/>
              </a:rPr>
              <a:t>) </a:t>
            </a:r>
            <a:r>
              <a:rPr dirty="0" sz="1050" spc="-110">
                <a:latin typeface="DejaVu Sans"/>
                <a:cs typeface="DejaVu Sans"/>
              </a:rPr>
              <a:t>= </a:t>
            </a:r>
            <a:r>
              <a:rPr dirty="0" sz="1050" spc="25">
                <a:latin typeface="DejaVu Sans"/>
                <a:cs typeface="DejaVu Sans"/>
              </a:rPr>
              <a:t>1/(</a:t>
            </a:r>
            <a:r>
              <a:rPr dirty="0" sz="900" spc="25" i="1">
                <a:latin typeface="Arial"/>
                <a:cs typeface="Arial"/>
              </a:rPr>
              <a:t>x </a:t>
            </a:r>
            <a:r>
              <a:rPr dirty="0" sz="1050" spc="-110">
                <a:latin typeface="DejaVu Sans"/>
                <a:cs typeface="DejaVu Sans"/>
              </a:rPr>
              <a:t>− </a:t>
            </a:r>
            <a:r>
              <a:rPr dirty="0" sz="1050" spc="-90">
                <a:latin typeface="DejaVu Sans"/>
                <a:cs typeface="DejaVu Sans"/>
              </a:rPr>
              <a:t>2)</a:t>
            </a:r>
            <a:r>
              <a:rPr dirty="0" baseline="31746" sz="1050" spc="-135">
                <a:latin typeface="DejaVu Sans"/>
                <a:cs typeface="DejaVu Sans"/>
              </a:rPr>
              <a:t>2 </a:t>
            </a:r>
            <a:r>
              <a:rPr dirty="0" sz="900">
                <a:latin typeface="Liberation Serif"/>
                <a:cs typeface="Liberation Serif"/>
              </a:rPr>
              <a:t>become </a:t>
            </a:r>
            <a:r>
              <a:rPr dirty="0" sz="900" spc="-5">
                <a:latin typeface="Liberation Serif"/>
                <a:cs typeface="Liberation Serif"/>
              </a:rPr>
              <a:t>larger </a:t>
            </a:r>
            <a:r>
              <a:rPr dirty="0" sz="900">
                <a:latin typeface="Liberation Serif"/>
                <a:cs typeface="Liberation Serif"/>
              </a:rPr>
              <a:t>and </a:t>
            </a:r>
            <a:r>
              <a:rPr dirty="0" sz="900" spc="-5">
                <a:latin typeface="Liberation Serif"/>
                <a:cs typeface="Liberation Serif"/>
              </a:rPr>
              <a:t>larger  </a:t>
            </a:r>
            <a:r>
              <a:rPr dirty="0" sz="900">
                <a:latin typeface="Liberation Serif"/>
                <a:cs typeface="Liberation Serif"/>
              </a:rPr>
              <a:t>and, in fact, become infinite. </a:t>
            </a:r>
            <a:r>
              <a:rPr dirty="0" sz="900" spc="-5">
                <a:latin typeface="Liberation Serif"/>
                <a:cs typeface="Liberation Serif"/>
              </a:rPr>
              <a:t>Mathematically, </a:t>
            </a:r>
            <a:r>
              <a:rPr dirty="0" sz="900">
                <a:latin typeface="Liberation Serif"/>
                <a:cs typeface="Liberation Serif"/>
              </a:rPr>
              <a:t>we say that the limit of </a:t>
            </a:r>
            <a:r>
              <a:rPr dirty="0" sz="900" spc="40" i="1">
                <a:latin typeface="Arial"/>
                <a:cs typeface="Arial"/>
              </a:rPr>
              <a:t>h</a:t>
            </a:r>
            <a:r>
              <a:rPr dirty="0" sz="1050" spc="40">
                <a:latin typeface="DejaVu Sans"/>
                <a:cs typeface="DejaVu Sans"/>
              </a:rPr>
              <a:t>(</a:t>
            </a:r>
            <a:r>
              <a:rPr dirty="0" sz="900" spc="40" i="1">
                <a:latin typeface="Arial"/>
                <a:cs typeface="Arial"/>
              </a:rPr>
              <a:t>x</a:t>
            </a:r>
            <a:r>
              <a:rPr dirty="0" sz="1050" spc="40">
                <a:latin typeface="DejaVu Sans"/>
                <a:cs typeface="DejaVu Sans"/>
              </a:rPr>
              <a:t>)</a:t>
            </a:r>
            <a:r>
              <a:rPr dirty="0" sz="1050" spc="-125">
                <a:latin typeface="DejaVu Sans"/>
                <a:cs typeface="DejaVu Sans"/>
              </a:rPr>
              <a:t> </a:t>
            </a:r>
            <a:r>
              <a:rPr dirty="0" sz="900">
                <a:latin typeface="Liberation Serif"/>
                <a:cs typeface="Liberation Serif"/>
              </a:rPr>
              <a:t>as x approaches 2 is positive </a:t>
            </a:r>
            <a:r>
              <a:rPr dirty="0" sz="900" spc="-10">
                <a:latin typeface="Liberation Serif"/>
                <a:cs typeface="Liberation Serif"/>
              </a:rPr>
              <a:t>infinity. </a:t>
            </a:r>
            <a:r>
              <a:rPr dirty="0" sz="900" spc="-5">
                <a:latin typeface="Liberation Serif"/>
                <a:cs typeface="Liberation Serif"/>
              </a:rPr>
              <a:t>Symbolically, </a:t>
            </a:r>
            <a:r>
              <a:rPr dirty="0" sz="900">
                <a:latin typeface="Liberation Serif"/>
                <a:cs typeface="Liberation Serif"/>
              </a:rPr>
              <a:t>we  express this idea</a:t>
            </a:r>
            <a:r>
              <a:rPr dirty="0" sz="900" spc="-5">
                <a:latin typeface="Liberation Serif"/>
                <a:cs typeface="Liberation Serif"/>
              </a:rPr>
              <a:t> </a:t>
            </a:r>
            <a:r>
              <a:rPr dirty="0" sz="900">
                <a:latin typeface="Liberation Serif"/>
                <a:cs typeface="Liberation Serif"/>
              </a:rPr>
              <a:t>as</a:t>
            </a:r>
            <a:endParaRPr sz="900">
              <a:latin typeface="Liberation Serif"/>
              <a:cs typeface="Liberation Serif"/>
            </a:endParaRPr>
          </a:p>
          <a:p>
            <a:pPr marL="2580005">
              <a:lnSpc>
                <a:spcPts val="1105"/>
              </a:lnSpc>
              <a:spcBef>
                <a:spcPts val="509"/>
              </a:spcBef>
              <a:tabLst>
                <a:tab pos="5558790" algn="l"/>
              </a:tabLst>
            </a:pPr>
            <a:r>
              <a:rPr dirty="0" sz="1050">
                <a:latin typeface="DejaVu Sans"/>
                <a:cs typeface="DejaVu Sans"/>
              </a:rPr>
              <a:t>li</a:t>
            </a:r>
            <a:r>
              <a:rPr dirty="0" sz="1050" spc="-200">
                <a:latin typeface="DejaVu Sans"/>
                <a:cs typeface="DejaVu Sans"/>
              </a:rPr>
              <a:t>m</a:t>
            </a:r>
            <a:r>
              <a:rPr dirty="0" sz="1050" spc="-200">
                <a:latin typeface="DejaVu Sans"/>
                <a:cs typeface="DejaVu Sans"/>
              </a:rPr>
              <a:t> </a:t>
            </a:r>
            <a:r>
              <a:rPr dirty="0" sz="900" spc="95" i="1">
                <a:latin typeface="Arial"/>
                <a:cs typeface="Arial"/>
              </a:rPr>
              <a:t>h</a:t>
            </a:r>
            <a:r>
              <a:rPr dirty="0" sz="1050" spc="-40">
                <a:latin typeface="DejaVu Sans"/>
                <a:cs typeface="DejaVu Sans"/>
              </a:rPr>
              <a:t>(</a:t>
            </a:r>
            <a:r>
              <a:rPr dirty="0" sz="900" spc="145" i="1">
                <a:latin typeface="Arial"/>
                <a:cs typeface="Arial"/>
              </a:rPr>
              <a:t>x</a:t>
            </a:r>
            <a:r>
              <a:rPr dirty="0" sz="1050" spc="-25">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35">
                <a:latin typeface="DejaVu Sans"/>
                <a:cs typeface="DejaVu Sans"/>
              </a:rPr>
              <a:t>+</a:t>
            </a:r>
            <a:r>
              <a:rPr dirty="0" sz="1050" spc="100">
                <a:latin typeface="DejaVu Sans"/>
                <a:cs typeface="DejaVu Sans"/>
              </a:rPr>
              <a:t>∞</a:t>
            </a:r>
            <a:r>
              <a:rPr dirty="0" sz="1050" spc="-60">
                <a:latin typeface="DejaVu Sans"/>
                <a:cs typeface="DejaVu Sans"/>
              </a:rPr>
              <a:t>.</a:t>
            </a:r>
            <a:r>
              <a:rPr dirty="0" sz="1050">
                <a:latin typeface="DejaVu Sans"/>
                <a:cs typeface="DejaVu Sans"/>
              </a:rPr>
              <a:t>	</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2</a:t>
            </a:r>
            <a:r>
              <a:rPr dirty="0" sz="1050" spc="-40">
                <a:latin typeface="DejaVu Sans"/>
                <a:cs typeface="DejaVu Sans"/>
              </a:rPr>
              <a:t>.</a:t>
            </a:r>
            <a:r>
              <a:rPr dirty="0" sz="1050" spc="-145">
                <a:latin typeface="DejaVu Sans"/>
                <a:cs typeface="DejaVu Sans"/>
              </a:rPr>
              <a:t>10</a:t>
            </a:r>
            <a:r>
              <a:rPr dirty="0" sz="1050" spc="-25">
                <a:latin typeface="DejaVu Sans"/>
                <a:cs typeface="DejaVu Sans"/>
              </a:rPr>
              <a:t>)</a:t>
            </a:r>
            <a:endParaRPr sz="1050">
              <a:latin typeface="DejaVu Sans"/>
              <a:cs typeface="DejaVu Sans"/>
            </a:endParaRPr>
          </a:p>
          <a:p>
            <a:pPr algn="ctr" marR="675005">
              <a:lnSpc>
                <a:spcPts val="685"/>
              </a:lnSpc>
            </a:pPr>
            <a:r>
              <a:rPr dirty="0" sz="650" spc="10" i="1">
                <a:latin typeface="Arial"/>
                <a:cs typeface="Arial"/>
              </a:rPr>
              <a:t>x</a:t>
            </a:r>
            <a:r>
              <a:rPr dirty="0" sz="700" spc="10">
                <a:latin typeface="DejaVu Sans"/>
                <a:cs typeface="DejaVu Sans"/>
              </a:rPr>
              <a:t>→2</a:t>
            </a:r>
            <a:endParaRPr sz="700">
              <a:latin typeface="DejaVu Sans"/>
              <a:cs typeface="DejaVu Sans"/>
            </a:endParaRPr>
          </a:p>
          <a:p>
            <a:pPr>
              <a:lnSpc>
                <a:spcPct val="100000"/>
              </a:lnSpc>
              <a:spcBef>
                <a:spcPts val="55"/>
              </a:spcBef>
            </a:pPr>
            <a:endParaRPr sz="550">
              <a:latin typeface="Times New Roman"/>
              <a:cs typeface="Times New Roman"/>
            </a:endParaRPr>
          </a:p>
          <a:p>
            <a:pPr algn="just" marL="12700">
              <a:lnSpc>
                <a:spcPct val="100000"/>
              </a:lnSpc>
            </a:pPr>
            <a:r>
              <a:rPr dirty="0" sz="900">
                <a:latin typeface="Liberation Serif"/>
                <a:cs typeface="Liberation Serif"/>
              </a:rPr>
              <a:t>More </a:t>
            </a:r>
            <a:r>
              <a:rPr dirty="0" sz="900" spc="-10">
                <a:latin typeface="Liberation Serif"/>
                <a:cs typeface="Liberation Serif"/>
              </a:rPr>
              <a:t>generally, </a:t>
            </a:r>
            <a:r>
              <a:rPr dirty="0" sz="900">
                <a:latin typeface="Liberation Serif"/>
                <a:cs typeface="Liberation Serif"/>
              </a:rPr>
              <a:t>we define </a:t>
            </a:r>
            <a:r>
              <a:rPr dirty="0" sz="900" i="1">
                <a:latin typeface="Liberation Serif"/>
                <a:cs typeface="Liberation Serif"/>
              </a:rPr>
              <a:t>infinite limits </a:t>
            </a:r>
            <a:r>
              <a:rPr dirty="0" sz="900">
                <a:latin typeface="Liberation Serif"/>
                <a:cs typeface="Liberation Serif"/>
              </a:rPr>
              <a:t>as follows:</a:t>
            </a:r>
            <a:endParaRPr sz="900">
              <a:latin typeface="Liberation Serif"/>
              <a:cs typeface="Liberation Serif"/>
            </a:endParaRPr>
          </a:p>
          <a:p>
            <a:pPr marL="88900">
              <a:lnSpc>
                <a:spcPct val="100000"/>
              </a:lnSpc>
              <a:spcBef>
                <a:spcPts val="645"/>
              </a:spcBef>
            </a:pPr>
            <a:r>
              <a:rPr dirty="0" sz="1050" spc="5">
                <a:solidFill>
                  <a:srgbClr val="2E4E4E"/>
                </a:solidFill>
                <a:latin typeface="Liberation Sans"/>
                <a:cs typeface="Liberation Sans"/>
              </a:rPr>
              <a:t>Definitions: infinite</a:t>
            </a:r>
            <a:r>
              <a:rPr dirty="0" sz="1050">
                <a:solidFill>
                  <a:srgbClr val="2E4E4E"/>
                </a:solidFill>
                <a:latin typeface="Liberation Sans"/>
                <a:cs typeface="Liberation Sans"/>
              </a:rPr>
              <a:t> </a:t>
            </a:r>
            <a:r>
              <a:rPr dirty="0" sz="1050" spc="5">
                <a:solidFill>
                  <a:srgbClr val="2E4E4E"/>
                </a:solidFill>
                <a:latin typeface="Liberation Sans"/>
                <a:cs typeface="Liberation Sans"/>
              </a:rPr>
              <a:t>limits</a:t>
            </a:r>
            <a:endParaRPr sz="1050">
              <a:latin typeface="Liberation Sans"/>
              <a:cs typeface="Liberation Sans"/>
            </a:endParaRPr>
          </a:p>
          <a:p>
            <a:pPr marL="88900">
              <a:lnSpc>
                <a:spcPct val="100000"/>
              </a:lnSpc>
              <a:spcBef>
                <a:spcPts val="540"/>
              </a:spcBef>
            </a:pPr>
            <a:r>
              <a:rPr dirty="0" sz="900" spc="-40">
                <a:latin typeface="Liberation Serif"/>
                <a:cs typeface="Liberation Serif"/>
              </a:rPr>
              <a:t>We </a:t>
            </a:r>
            <a:r>
              <a:rPr dirty="0" sz="900">
                <a:latin typeface="Liberation Serif"/>
                <a:cs typeface="Liberation Serif"/>
              </a:rPr>
              <a:t>define three types of </a:t>
            </a:r>
            <a:r>
              <a:rPr dirty="0" sz="900" i="1">
                <a:latin typeface="Liberation Serif"/>
                <a:cs typeface="Liberation Serif"/>
              </a:rPr>
              <a:t>infinite</a:t>
            </a:r>
            <a:r>
              <a:rPr dirty="0" sz="900" spc="30" i="1">
                <a:latin typeface="Liberation Serif"/>
                <a:cs typeface="Liberation Serif"/>
              </a:rPr>
              <a:t> </a:t>
            </a:r>
            <a:r>
              <a:rPr dirty="0" sz="900" spc="-5" i="1">
                <a:latin typeface="Liberation Serif"/>
                <a:cs typeface="Liberation Serif"/>
              </a:rPr>
              <a:t>limits</a:t>
            </a:r>
            <a:r>
              <a:rPr dirty="0" sz="900" spc="-5">
                <a:latin typeface="Liberation Serif"/>
                <a:cs typeface="Liberation Serif"/>
              </a:rPr>
              <a:t>.</a:t>
            </a:r>
            <a:endParaRPr sz="900">
              <a:latin typeface="Liberation Serif"/>
              <a:cs typeface="Liberation Serif"/>
            </a:endParaRPr>
          </a:p>
          <a:p>
            <a:pPr marL="88900">
              <a:lnSpc>
                <a:spcPct val="100000"/>
              </a:lnSpc>
              <a:spcBef>
                <a:spcPts val="195"/>
              </a:spcBef>
            </a:pPr>
            <a:r>
              <a:rPr dirty="0" sz="900" b="1">
                <a:latin typeface="Liberation Serif"/>
                <a:cs typeface="Liberation Serif"/>
              </a:rPr>
              <a:t>Infinite limits </a:t>
            </a:r>
            <a:r>
              <a:rPr dirty="0" sz="900" spc="-5" b="1">
                <a:latin typeface="Liberation Serif"/>
                <a:cs typeface="Liberation Serif"/>
              </a:rPr>
              <a:t>from </a:t>
            </a:r>
            <a:r>
              <a:rPr dirty="0" sz="900" b="1">
                <a:latin typeface="Liberation Serif"/>
                <a:cs typeface="Liberation Serif"/>
              </a:rPr>
              <a:t>the left: </a:t>
            </a:r>
            <a:r>
              <a:rPr dirty="0" sz="900">
                <a:latin typeface="Liberation Serif"/>
                <a:cs typeface="Liberation Serif"/>
              </a:rPr>
              <a:t>Let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65">
                <a:latin typeface="DejaVu Sans"/>
                <a:cs typeface="DejaVu Sans"/>
              </a:rPr>
              <a:t> </a:t>
            </a:r>
            <a:r>
              <a:rPr dirty="0" sz="900">
                <a:latin typeface="Liberation Serif"/>
                <a:cs typeface="Liberation Serif"/>
              </a:rPr>
              <a:t>be a function defined at all values in an open interval of the form </a:t>
            </a:r>
            <a:r>
              <a:rPr dirty="0" sz="1050" spc="-50">
                <a:latin typeface="DejaVu Sans"/>
                <a:cs typeface="DejaVu Sans"/>
              </a:rPr>
              <a:t>(</a:t>
            </a:r>
            <a:r>
              <a:rPr dirty="0" sz="900" spc="-50" i="1">
                <a:latin typeface="Arial"/>
                <a:cs typeface="Arial"/>
              </a:rPr>
              <a:t>b</a:t>
            </a:r>
            <a:r>
              <a:rPr dirty="0" sz="1050" spc="-50">
                <a:latin typeface="DejaVu Sans"/>
                <a:cs typeface="DejaVu Sans"/>
              </a:rPr>
              <a:t>, </a:t>
            </a:r>
            <a:r>
              <a:rPr dirty="0" sz="900" spc="-10" i="1">
                <a:latin typeface="Arial"/>
                <a:cs typeface="Arial"/>
              </a:rPr>
              <a:t>a</a:t>
            </a:r>
            <a:r>
              <a:rPr dirty="0" sz="1050" spc="-10">
                <a:latin typeface="DejaVu Sans"/>
                <a:cs typeface="DejaVu Sans"/>
              </a:rPr>
              <a:t>)</a:t>
            </a:r>
            <a:r>
              <a:rPr dirty="0" sz="900" spc="-10">
                <a:latin typeface="Liberation Serif"/>
                <a:cs typeface="Liberation Serif"/>
              </a:rPr>
              <a:t>.</a:t>
            </a:r>
            <a:endParaRPr sz="900">
              <a:latin typeface="Liberation Serif"/>
              <a:cs typeface="Liberation Serif"/>
            </a:endParaRPr>
          </a:p>
          <a:p>
            <a:pPr marL="88900" marR="83185">
              <a:lnSpc>
                <a:spcPct val="107200"/>
              </a:lnSpc>
              <a:spcBef>
                <a:spcPts val="150"/>
              </a:spcBef>
              <a:buAutoNum type="romanLcPeriod"/>
              <a:tabLst>
                <a:tab pos="180340" algn="l"/>
              </a:tabLst>
            </a:pPr>
            <a:r>
              <a:rPr dirty="0" sz="900">
                <a:latin typeface="Liberation Serif"/>
                <a:cs typeface="Liberation Serif"/>
              </a:rPr>
              <a:t>If the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increase without bound as the values of x (where </a:t>
            </a:r>
            <a:r>
              <a:rPr dirty="0" sz="900" spc="114" i="1">
                <a:latin typeface="Arial"/>
                <a:cs typeface="Arial"/>
              </a:rPr>
              <a:t>x </a:t>
            </a:r>
            <a:r>
              <a:rPr dirty="0" sz="1050" spc="-110">
                <a:latin typeface="DejaVu Sans"/>
                <a:cs typeface="DejaVu Sans"/>
              </a:rPr>
              <a:t>&lt; </a:t>
            </a:r>
            <a:r>
              <a:rPr dirty="0" sz="900" spc="20" i="1">
                <a:latin typeface="Arial"/>
                <a:cs typeface="Arial"/>
              </a:rPr>
              <a:t>a </a:t>
            </a:r>
            <a:r>
              <a:rPr dirty="0" sz="900">
                <a:latin typeface="Liberation Serif"/>
                <a:cs typeface="Liberation Serif"/>
              </a:rPr>
              <a:t>) approach the number </a:t>
            </a:r>
            <a:r>
              <a:rPr dirty="0" sz="900" spc="5" i="1">
                <a:latin typeface="Arial"/>
                <a:cs typeface="Arial"/>
              </a:rPr>
              <a:t>a</a:t>
            </a:r>
            <a:r>
              <a:rPr dirty="0" sz="900" spc="5">
                <a:latin typeface="Liberation Serif"/>
                <a:cs typeface="Liberation Serif"/>
              </a:rPr>
              <a:t>, </a:t>
            </a:r>
            <a:r>
              <a:rPr dirty="0" sz="900">
                <a:latin typeface="Liberation Serif"/>
                <a:cs typeface="Liberation Serif"/>
              </a:rPr>
              <a:t>then we say that the  limit as x approaches a from the left is positive infinity and we</a:t>
            </a:r>
            <a:r>
              <a:rPr dirty="0" sz="900" spc="-15">
                <a:latin typeface="Liberation Serif"/>
                <a:cs typeface="Liberation Serif"/>
              </a:rPr>
              <a:t> </a:t>
            </a:r>
            <a:r>
              <a:rPr dirty="0" sz="900">
                <a:latin typeface="Liberation Serif"/>
                <a:cs typeface="Liberation Serif"/>
              </a:rPr>
              <a:t>write</a:t>
            </a:r>
            <a:endParaRPr sz="900">
              <a:latin typeface="Liberation Serif"/>
              <a:cs typeface="Liberation Serif"/>
            </a:endParaRPr>
          </a:p>
          <a:p>
            <a:pPr marL="2581275">
              <a:lnSpc>
                <a:spcPts val="1105"/>
              </a:lnSpc>
              <a:spcBef>
                <a:spcPts val="570"/>
              </a:spcBef>
              <a:tabLst>
                <a:tab pos="548259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5">
                <a:latin typeface="DejaVu Sans"/>
                <a:cs typeface="DejaVu Sans"/>
              </a:rPr>
              <a:t> </a:t>
            </a:r>
            <a:r>
              <a:rPr dirty="0" sz="1050" spc="-110">
                <a:latin typeface="DejaVu Sans"/>
                <a:cs typeface="DejaVu Sans"/>
              </a:rPr>
              <a:t>=</a:t>
            </a:r>
            <a:r>
              <a:rPr dirty="0" sz="1050" spc="-125">
                <a:latin typeface="DejaVu Sans"/>
                <a:cs typeface="DejaVu Sans"/>
              </a:rPr>
              <a:t> </a:t>
            </a:r>
            <a:r>
              <a:rPr dirty="0" sz="1050" spc="-35">
                <a:latin typeface="DejaVu Sans"/>
                <a:cs typeface="DejaVu Sans"/>
              </a:rPr>
              <a:t>+∞.	</a:t>
            </a:r>
            <a:r>
              <a:rPr dirty="0" sz="1050" spc="-90">
                <a:latin typeface="DejaVu Sans"/>
                <a:cs typeface="DejaVu Sans"/>
              </a:rPr>
              <a:t>(2.2.11)</a:t>
            </a:r>
            <a:endParaRPr sz="1050">
              <a:latin typeface="DejaVu Sans"/>
              <a:cs typeface="DejaVu Sans"/>
            </a:endParaRPr>
          </a:p>
          <a:p>
            <a:pPr marL="2540635">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a:p>
            <a:pPr marL="88900" marR="88265">
              <a:lnSpc>
                <a:spcPct val="107200"/>
              </a:lnSpc>
              <a:spcBef>
                <a:spcPts val="450"/>
              </a:spcBef>
              <a:buAutoNum type="romanLcPeriod" startAt="2"/>
              <a:tabLst>
                <a:tab pos="210185" algn="l"/>
              </a:tabLst>
            </a:pPr>
            <a:r>
              <a:rPr dirty="0" sz="900">
                <a:latin typeface="Liberation Serif"/>
                <a:cs typeface="Liberation Serif"/>
              </a:rPr>
              <a:t>If the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15">
                <a:latin typeface="DejaVu Sans"/>
                <a:cs typeface="DejaVu Sans"/>
              </a:rPr>
              <a:t> </a:t>
            </a:r>
            <a:r>
              <a:rPr dirty="0" sz="900">
                <a:latin typeface="Liberation Serif"/>
                <a:cs typeface="Liberation Serif"/>
              </a:rPr>
              <a:t>decrease without bound as the values of x (where </a:t>
            </a:r>
            <a:r>
              <a:rPr dirty="0" sz="900" spc="114" i="1">
                <a:latin typeface="Arial"/>
                <a:cs typeface="Arial"/>
              </a:rPr>
              <a:t>x </a:t>
            </a:r>
            <a:r>
              <a:rPr dirty="0" sz="1050" spc="-110">
                <a:latin typeface="DejaVu Sans"/>
                <a:cs typeface="DejaVu Sans"/>
              </a:rPr>
              <a:t>&lt; </a:t>
            </a:r>
            <a:r>
              <a:rPr dirty="0" sz="900" spc="20" i="1">
                <a:latin typeface="Arial"/>
                <a:cs typeface="Arial"/>
              </a:rPr>
              <a:t>a </a:t>
            </a:r>
            <a:r>
              <a:rPr dirty="0" sz="900">
                <a:latin typeface="Liberation Serif"/>
                <a:cs typeface="Liberation Serif"/>
              </a:rPr>
              <a:t>) approach the number </a:t>
            </a:r>
            <a:r>
              <a:rPr dirty="0" sz="900" spc="5" i="1">
                <a:latin typeface="Arial"/>
                <a:cs typeface="Arial"/>
              </a:rPr>
              <a:t>a</a:t>
            </a:r>
            <a:r>
              <a:rPr dirty="0" sz="900" spc="5">
                <a:latin typeface="Liberation Serif"/>
                <a:cs typeface="Liberation Serif"/>
              </a:rPr>
              <a:t>, </a:t>
            </a:r>
            <a:r>
              <a:rPr dirty="0" sz="900">
                <a:latin typeface="Liberation Serif"/>
                <a:cs typeface="Liberation Serif"/>
              </a:rPr>
              <a:t>then we say that the  limit as x approaches a from the left is negative infinity and we</a:t>
            </a:r>
            <a:r>
              <a:rPr dirty="0" sz="900" spc="-15">
                <a:latin typeface="Liberation Serif"/>
                <a:cs typeface="Liberation Serif"/>
              </a:rPr>
              <a:t> </a:t>
            </a:r>
            <a:r>
              <a:rPr dirty="0" sz="900">
                <a:latin typeface="Liberation Serif"/>
                <a:cs typeface="Liberation Serif"/>
              </a:rPr>
              <a:t>write</a:t>
            </a:r>
            <a:endParaRPr sz="900">
              <a:latin typeface="Liberation Serif"/>
              <a:cs typeface="Liberation Serif"/>
            </a:endParaRPr>
          </a:p>
          <a:p>
            <a:pPr marL="2581275">
              <a:lnSpc>
                <a:spcPts val="1105"/>
              </a:lnSpc>
              <a:spcBef>
                <a:spcPts val="495"/>
              </a:spcBef>
              <a:tabLst>
                <a:tab pos="548259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5">
                <a:latin typeface="DejaVu Sans"/>
                <a:cs typeface="DejaVu Sans"/>
              </a:rPr>
              <a:t> </a:t>
            </a:r>
            <a:r>
              <a:rPr dirty="0" sz="1050" spc="-110">
                <a:latin typeface="DejaVu Sans"/>
                <a:cs typeface="DejaVu Sans"/>
              </a:rPr>
              <a:t>=</a:t>
            </a:r>
            <a:r>
              <a:rPr dirty="0" sz="1050" spc="-125">
                <a:latin typeface="DejaVu Sans"/>
                <a:cs typeface="DejaVu Sans"/>
              </a:rPr>
              <a:t> </a:t>
            </a:r>
            <a:r>
              <a:rPr dirty="0" sz="1050" spc="-35">
                <a:latin typeface="DejaVu Sans"/>
                <a:cs typeface="DejaVu Sans"/>
              </a:rPr>
              <a:t>−∞.	</a:t>
            </a:r>
            <a:r>
              <a:rPr dirty="0" sz="1050" spc="-90">
                <a:latin typeface="DejaVu Sans"/>
                <a:cs typeface="DejaVu Sans"/>
              </a:rPr>
              <a:t>(2.2.12)</a:t>
            </a:r>
            <a:endParaRPr sz="1050">
              <a:latin typeface="DejaVu Sans"/>
              <a:cs typeface="DejaVu Sans"/>
            </a:endParaRPr>
          </a:p>
          <a:p>
            <a:pPr marL="2540635">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a:p>
            <a:pPr marL="88900">
              <a:lnSpc>
                <a:spcPct val="100000"/>
              </a:lnSpc>
              <a:spcBef>
                <a:spcPts val="610"/>
              </a:spcBef>
            </a:pPr>
            <a:r>
              <a:rPr dirty="0" sz="900" b="1">
                <a:latin typeface="Liberation Serif"/>
                <a:cs typeface="Liberation Serif"/>
              </a:rPr>
              <a:t>Infinite limits </a:t>
            </a:r>
            <a:r>
              <a:rPr dirty="0" sz="900" spc="-5" b="1">
                <a:latin typeface="Liberation Serif"/>
                <a:cs typeface="Liberation Serif"/>
              </a:rPr>
              <a:t>from </a:t>
            </a:r>
            <a:r>
              <a:rPr dirty="0" sz="900" b="1">
                <a:latin typeface="Liberation Serif"/>
                <a:cs typeface="Liberation Serif"/>
              </a:rPr>
              <a:t>the right: </a:t>
            </a:r>
            <a:r>
              <a:rPr dirty="0" sz="900">
                <a:latin typeface="Liberation Serif"/>
                <a:cs typeface="Liberation Serif"/>
              </a:rPr>
              <a:t>Let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95">
                <a:latin typeface="DejaVu Sans"/>
                <a:cs typeface="DejaVu Sans"/>
              </a:rPr>
              <a:t> </a:t>
            </a:r>
            <a:r>
              <a:rPr dirty="0" sz="900">
                <a:latin typeface="Liberation Serif"/>
                <a:cs typeface="Liberation Serif"/>
              </a:rPr>
              <a:t>be a function defined at all values in an open interval of the form </a:t>
            </a:r>
            <a:r>
              <a:rPr dirty="0" sz="1050" spc="-25">
                <a:latin typeface="DejaVu Sans"/>
                <a:cs typeface="DejaVu Sans"/>
              </a:rPr>
              <a:t>(</a:t>
            </a:r>
            <a:r>
              <a:rPr dirty="0" sz="900" spc="-25" i="1">
                <a:latin typeface="Arial"/>
                <a:cs typeface="Arial"/>
              </a:rPr>
              <a:t>a</a:t>
            </a:r>
            <a:r>
              <a:rPr dirty="0" sz="1050" spc="-25">
                <a:latin typeface="DejaVu Sans"/>
                <a:cs typeface="DejaVu Sans"/>
              </a:rPr>
              <a:t>, </a:t>
            </a:r>
            <a:r>
              <a:rPr dirty="0" sz="900" i="1">
                <a:latin typeface="Arial"/>
                <a:cs typeface="Arial"/>
              </a:rPr>
              <a:t>c</a:t>
            </a:r>
            <a:r>
              <a:rPr dirty="0" sz="1050">
                <a:latin typeface="DejaVu Sans"/>
                <a:cs typeface="DejaVu Sans"/>
              </a:rPr>
              <a:t>)</a:t>
            </a:r>
            <a:r>
              <a:rPr dirty="0" sz="900">
                <a:latin typeface="Liberation Serif"/>
                <a:cs typeface="Liberation Serif"/>
              </a:rPr>
              <a:t>.</a:t>
            </a:r>
            <a:endParaRPr sz="900">
              <a:latin typeface="Liberation Serif"/>
              <a:cs typeface="Liberation Serif"/>
            </a:endParaRPr>
          </a:p>
          <a:p>
            <a:pPr marL="88900" marR="81915">
              <a:lnSpc>
                <a:spcPct val="107200"/>
              </a:lnSpc>
              <a:spcBef>
                <a:spcPts val="75"/>
              </a:spcBef>
              <a:buAutoNum type="romanLcPeriod"/>
              <a:tabLst>
                <a:tab pos="180340" algn="l"/>
              </a:tabLst>
            </a:pPr>
            <a:r>
              <a:rPr dirty="0" sz="900">
                <a:latin typeface="Liberation Serif"/>
                <a:cs typeface="Liberation Serif"/>
              </a:rPr>
              <a:t>If the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increase without bound as the values of x (where </a:t>
            </a:r>
            <a:r>
              <a:rPr dirty="0" sz="900" spc="114" i="1">
                <a:latin typeface="Arial"/>
                <a:cs typeface="Arial"/>
              </a:rPr>
              <a:t>x </a:t>
            </a:r>
            <a:r>
              <a:rPr dirty="0" sz="1050" spc="-110">
                <a:latin typeface="DejaVu Sans"/>
                <a:cs typeface="DejaVu Sans"/>
              </a:rPr>
              <a:t>&gt; </a:t>
            </a:r>
            <a:r>
              <a:rPr dirty="0" sz="900" spc="20" i="1">
                <a:latin typeface="Arial"/>
                <a:cs typeface="Arial"/>
              </a:rPr>
              <a:t>a </a:t>
            </a:r>
            <a:r>
              <a:rPr dirty="0" sz="900">
                <a:latin typeface="Liberation Serif"/>
                <a:cs typeface="Liberation Serif"/>
              </a:rPr>
              <a:t>) approach the number </a:t>
            </a:r>
            <a:r>
              <a:rPr dirty="0" sz="900" spc="5" i="1">
                <a:latin typeface="Arial"/>
                <a:cs typeface="Arial"/>
              </a:rPr>
              <a:t>a</a:t>
            </a:r>
            <a:r>
              <a:rPr dirty="0" sz="900" spc="5">
                <a:latin typeface="Liberation Serif"/>
                <a:cs typeface="Liberation Serif"/>
              </a:rPr>
              <a:t>, </a:t>
            </a:r>
            <a:r>
              <a:rPr dirty="0" sz="900">
                <a:latin typeface="Liberation Serif"/>
                <a:cs typeface="Liberation Serif"/>
              </a:rPr>
              <a:t>then we say that the  limit as x approaches a from the left is positive infinity and we</a:t>
            </a:r>
            <a:r>
              <a:rPr dirty="0" sz="900" spc="-15">
                <a:latin typeface="Liberation Serif"/>
                <a:cs typeface="Liberation Serif"/>
              </a:rPr>
              <a:t> </a:t>
            </a:r>
            <a:r>
              <a:rPr dirty="0" sz="900">
                <a:latin typeface="Liberation Serif"/>
                <a:cs typeface="Liberation Serif"/>
              </a:rPr>
              <a:t>write</a:t>
            </a:r>
            <a:endParaRPr sz="900">
              <a:latin typeface="Liberation Serif"/>
              <a:cs typeface="Liberation Serif"/>
            </a:endParaRPr>
          </a:p>
          <a:p>
            <a:pPr marL="2581275">
              <a:lnSpc>
                <a:spcPts val="1105"/>
              </a:lnSpc>
              <a:spcBef>
                <a:spcPts val="570"/>
              </a:spcBef>
              <a:tabLst>
                <a:tab pos="548259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5">
                <a:latin typeface="DejaVu Sans"/>
                <a:cs typeface="DejaVu Sans"/>
              </a:rPr>
              <a:t> </a:t>
            </a:r>
            <a:r>
              <a:rPr dirty="0" sz="1050" spc="-110">
                <a:latin typeface="DejaVu Sans"/>
                <a:cs typeface="DejaVu Sans"/>
              </a:rPr>
              <a:t>=</a:t>
            </a:r>
            <a:r>
              <a:rPr dirty="0" sz="1050" spc="-125">
                <a:latin typeface="DejaVu Sans"/>
                <a:cs typeface="DejaVu Sans"/>
              </a:rPr>
              <a:t> </a:t>
            </a:r>
            <a:r>
              <a:rPr dirty="0" sz="1050" spc="-35">
                <a:latin typeface="DejaVu Sans"/>
                <a:cs typeface="DejaVu Sans"/>
              </a:rPr>
              <a:t>+∞.	</a:t>
            </a:r>
            <a:r>
              <a:rPr dirty="0" sz="1050" spc="-90">
                <a:latin typeface="DejaVu Sans"/>
                <a:cs typeface="DejaVu Sans"/>
              </a:rPr>
              <a:t>(2.2.13)</a:t>
            </a:r>
            <a:endParaRPr sz="1050">
              <a:latin typeface="DejaVu Sans"/>
              <a:cs typeface="DejaVu Sans"/>
            </a:endParaRPr>
          </a:p>
          <a:p>
            <a:pPr marL="2540635">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a:p>
            <a:pPr marL="88900" marR="88265">
              <a:lnSpc>
                <a:spcPct val="107200"/>
              </a:lnSpc>
              <a:spcBef>
                <a:spcPts val="445"/>
              </a:spcBef>
              <a:buAutoNum type="romanLcPeriod" startAt="2"/>
              <a:tabLst>
                <a:tab pos="210185" algn="l"/>
              </a:tabLst>
            </a:pPr>
            <a:r>
              <a:rPr dirty="0" sz="900">
                <a:latin typeface="Liberation Serif"/>
                <a:cs typeface="Liberation Serif"/>
              </a:rPr>
              <a:t>If the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15">
                <a:latin typeface="DejaVu Sans"/>
                <a:cs typeface="DejaVu Sans"/>
              </a:rPr>
              <a:t> </a:t>
            </a:r>
            <a:r>
              <a:rPr dirty="0" sz="900">
                <a:latin typeface="Liberation Serif"/>
                <a:cs typeface="Liberation Serif"/>
              </a:rPr>
              <a:t>decrease without bound as the values of x (where </a:t>
            </a:r>
            <a:r>
              <a:rPr dirty="0" sz="900" spc="114" i="1">
                <a:latin typeface="Arial"/>
                <a:cs typeface="Arial"/>
              </a:rPr>
              <a:t>x </a:t>
            </a:r>
            <a:r>
              <a:rPr dirty="0" sz="1050" spc="-110">
                <a:latin typeface="DejaVu Sans"/>
                <a:cs typeface="DejaVu Sans"/>
              </a:rPr>
              <a:t>&gt; </a:t>
            </a:r>
            <a:r>
              <a:rPr dirty="0" sz="900" spc="20" i="1">
                <a:latin typeface="Arial"/>
                <a:cs typeface="Arial"/>
              </a:rPr>
              <a:t>a </a:t>
            </a:r>
            <a:r>
              <a:rPr dirty="0" sz="900">
                <a:latin typeface="Liberation Serif"/>
                <a:cs typeface="Liberation Serif"/>
              </a:rPr>
              <a:t>) approach the number </a:t>
            </a:r>
            <a:r>
              <a:rPr dirty="0" sz="900" spc="5" i="1">
                <a:latin typeface="Arial"/>
                <a:cs typeface="Arial"/>
              </a:rPr>
              <a:t>a</a:t>
            </a:r>
            <a:r>
              <a:rPr dirty="0" sz="900" spc="5">
                <a:latin typeface="Liberation Serif"/>
                <a:cs typeface="Liberation Serif"/>
              </a:rPr>
              <a:t>, </a:t>
            </a:r>
            <a:r>
              <a:rPr dirty="0" sz="900">
                <a:latin typeface="Liberation Serif"/>
                <a:cs typeface="Liberation Serif"/>
              </a:rPr>
              <a:t>then we say that the  limit as x approaches a from the left is negative infinity and we</a:t>
            </a:r>
            <a:r>
              <a:rPr dirty="0" sz="900" spc="-15">
                <a:latin typeface="Liberation Serif"/>
                <a:cs typeface="Liberation Serif"/>
              </a:rPr>
              <a:t> </a:t>
            </a:r>
            <a:r>
              <a:rPr dirty="0" sz="900">
                <a:latin typeface="Liberation Serif"/>
                <a:cs typeface="Liberation Serif"/>
              </a:rPr>
              <a:t>write</a:t>
            </a:r>
            <a:endParaRPr sz="900">
              <a:latin typeface="Liberation Serif"/>
              <a:cs typeface="Liberation Serif"/>
            </a:endParaRPr>
          </a:p>
          <a:p>
            <a:pPr marL="2581275">
              <a:lnSpc>
                <a:spcPts val="1105"/>
              </a:lnSpc>
              <a:spcBef>
                <a:spcPts val="570"/>
              </a:spcBef>
              <a:tabLst>
                <a:tab pos="548259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5">
                <a:latin typeface="DejaVu Sans"/>
                <a:cs typeface="DejaVu Sans"/>
              </a:rPr>
              <a:t> </a:t>
            </a:r>
            <a:r>
              <a:rPr dirty="0" sz="1050" spc="-110">
                <a:latin typeface="DejaVu Sans"/>
                <a:cs typeface="DejaVu Sans"/>
              </a:rPr>
              <a:t>=</a:t>
            </a:r>
            <a:r>
              <a:rPr dirty="0" sz="1050" spc="-125">
                <a:latin typeface="DejaVu Sans"/>
                <a:cs typeface="DejaVu Sans"/>
              </a:rPr>
              <a:t> </a:t>
            </a:r>
            <a:r>
              <a:rPr dirty="0" sz="1050" spc="-35">
                <a:latin typeface="DejaVu Sans"/>
                <a:cs typeface="DejaVu Sans"/>
              </a:rPr>
              <a:t>−∞.	</a:t>
            </a:r>
            <a:r>
              <a:rPr dirty="0" sz="1050" spc="-90">
                <a:latin typeface="DejaVu Sans"/>
                <a:cs typeface="DejaVu Sans"/>
              </a:rPr>
              <a:t>(2.2.14)</a:t>
            </a:r>
            <a:endParaRPr sz="1050">
              <a:latin typeface="DejaVu Sans"/>
              <a:cs typeface="DejaVu Sans"/>
            </a:endParaRPr>
          </a:p>
          <a:p>
            <a:pPr marL="2540635">
              <a:lnSpc>
                <a:spcPts val="685"/>
              </a:lnSpc>
            </a:pPr>
            <a:r>
              <a:rPr dirty="0" sz="650" spc="25" i="1">
                <a:latin typeface="Arial"/>
                <a:cs typeface="Arial"/>
              </a:rPr>
              <a:t>x</a:t>
            </a:r>
            <a:r>
              <a:rPr dirty="0" sz="700" spc="25">
                <a:latin typeface="DejaVu Sans"/>
                <a:cs typeface="DejaVu Sans"/>
              </a:rPr>
              <a:t>→</a:t>
            </a:r>
            <a:r>
              <a:rPr dirty="0" sz="650" spc="25" i="1">
                <a:latin typeface="Arial"/>
                <a:cs typeface="Arial"/>
              </a:rPr>
              <a:t>a</a:t>
            </a:r>
            <a:r>
              <a:rPr dirty="0" sz="700" spc="25">
                <a:latin typeface="DejaVu Sans"/>
                <a:cs typeface="DejaVu Sans"/>
              </a:rPr>
              <a:t>+</a:t>
            </a:r>
            <a:endParaRPr sz="700">
              <a:latin typeface="DejaVu Sans"/>
              <a:cs typeface="DejaVu Sans"/>
            </a:endParaRPr>
          </a:p>
          <a:p>
            <a:pPr marL="88900">
              <a:lnSpc>
                <a:spcPct val="100000"/>
              </a:lnSpc>
              <a:spcBef>
                <a:spcPts val="535"/>
              </a:spcBef>
            </a:pPr>
            <a:r>
              <a:rPr dirty="0" sz="900" spc="-10" b="1">
                <a:latin typeface="Liberation Serif"/>
                <a:cs typeface="Liberation Serif"/>
              </a:rPr>
              <a:t>Two-sided </a:t>
            </a:r>
            <a:r>
              <a:rPr dirty="0" sz="900" b="1">
                <a:latin typeface="Liberation Serif"/>
                <a:cs typeface="Liberation Serif"/>
              </a:rPr>
              <a:t>infinite limit: </a:t>
            </a:r>
            <a:r>
              <a:rPr dirty="0" sz="900">
                <a:latin typeface="Liberation Serif"/>
                <a:cs typeface="Liberation Serif"/>
              </a:rPr>
              <a:t>Let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be defined for all </a:t>
            </a:r>
            <a:r>
              <a:rPr dirty="0" sz="900" spc="114" i="1">
                <a:latin typeface="Arial"/>
                <a:cs typeface="Arial"/>
              </a:rPr>
              <a:t>x </a:t>
            </a:r>
            <a:r>
              <a:rPr dirty="0" sz="1050" spc="-110">
                <a:latin typeface="DejaVu Sans"/>
                <a:cs typeface="DejaVu Sans"/>
              </a:rPr>
              <a:t>≠ </a:t>
            </a:r>
            <a:r>
              <a:rPr dirty="0" sz="900" spc="20" i="1">
                <a:latin typeface="Arial"/>
                <a:cs typeface="Arial"/>
              </a:rPr>
              <a:t>a </a:t>
            </a:r>
            <a:r>
              <a:rPr dirty="0" sz="900">
                <a:latin typeface="Liberation Serif"/>
                <a:cs typeface="Liberation Serif"/>
              </a:rPr>
              <a:t>in an open interval containing</a:t>
            </a:r>
            <a:r>
              <a:rPr dirty="0" sz="900" spc="-135">
                <a:latin typeface="Liberation Serif"/>
                <a:cs typeface="Liberation Serif"/>
              </a:rPr>
              <a:t> </a:t>
            </a:r>
            <a:r>
              <a:rPr dirty="0" sz="900" spc="20" i="1">
                <a:latin typeface="Arial"/>
                <a:cs typeface="Arial"/>
              </a:rPr>
              <a:t>a</a:t>
            </a:r>
            <a:endParaRPr sz="900">
              <a:latin typeface="Arial"/>
              <a:cs typeface="Arial"/>
            </a:endParaRPr>
          </a:p>
          <a:p>
            <a:pPr marL="88900" marR="83185">
              <a:lnSpc>
                <a:spcPct val="113100"/>
              </a:lnSpc>
              <a:spcBef>
                <a:spcPts val="5"/>
              </a:spcBef>
              <a:buAutoNum type="romanLcPeriod"/>
              <a:tabLst>
                <a:tab pos="180340" algn="l"/>
              </a:tabLst>
            </a:pPr>
            <a:r>
              <a:rPr dirty="0" sz="900">
                <a:latin typeface="Liberation Serif"/>
                <a:cs typeface="Liberation Serif"/>
              </a:rPr>
              <a:t>If the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900">
                <a:latin typeface="Liberation Serif"/>
                <a:cs typeface="Liberation Serif"/>
              </a:rPr>
              <a:t>increase without bound as the values of x (where </a:t>
            </a:r>
            <a:r>
              <a:rPr dirty="0" sz="900" spc="114" i="1">
                <a:latin typeface="Arial"/>
                <a:cs typeface="Arial"/>
              </a:rPr>
              <a:t>x </a:t>
            </a:r>
            <a:r>
              <a:rPr dirty="0" sz="1050" spc="-110">
                <a:latin typeface="DejaVu Sans"/>
                <a:cs typeface="DejaVu Sans"/>
              </a:rPr>
              <a:t>≠ </a:t>
            </a:r>
            <a:r>
              <a:rPr dirty="0" sz="900" spc="20" i="1">
                <a:latin typeface="Arial"/>
                <a:cs typeface="Arial"/>
              </a:rPr>
              <a:t>a </a:t>
            </a:r>
            <a:r>
              <a:rPr dirty="0" sz="900">
                <a:latin typeface="Liberation Serif"/>
                <a:cs typeface="Liberation Serif"/>
              </a:rPr>
              <a:t>) approach the number </a:t>
            </a:r>
            <a:r>
              <a:rPr dirty="0" sz="900" spc="5" i="1">
                <a:latin typeface="Arial"/>
                <a:cs typeface="Arial"/>
              </a:rPr>
              <a:t>a</a:t>
            </a:r>
            <a:r>
              <a:rPr dirty="0" sz="900" spc="5">
                <a:latin typeface="Liberation Serif"/>
                <a:cs typeface="Liberation Serif"/>
              </a:rPr>
              <a:t>, </a:t>
            </a:r>
            <a:r>
              <a:rPr dirty="0" sz="900">
                <a:latin typeface="Liberation Serif"/>
                <a:cs typeface="Liberation Serif"/>
              </a:rPr>
              <a:t>then we say that the  limit as x approaches a is positive infinity and we</a:t>
            </a:r>
            <a:r>
              <a:rPr dirty="0" sz="900" spc="-10">
                <a:latin typeface="Liberation Serif"/>
                <a:cs typeface="Liberation Serif"/>
              </a:rPr>
              <a:t> </a:t>
            </a:r>
            <a:r>
              <a:rPr dirty="0" sz="900">
                <a:latin typeface="Liberation Serif"/>
                <a:cs typeface="Liberation Serif"/>
              </a:rPr>
              <a:t>write</a:t>
            </a:r>
            <a:endParaRPr sz="900">
              <a:latin typeface="Liberation Serif"/>
              <a:cs typeface="Liberation Serif"/>
            </a:endParaRPr>
          </a:p>
          <a:p>
            <a:pPr marL="2581275">
              <a:lnSpc>
                <a:spcPts val="1105"/>
              </a:lnSpc>
              <a:spcBef>
                <a:spcPts val="495"/>
              </a:spcBef>
              <a:tabLst>
                <a:tab pos="548259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9">
                <a:latin typeface="DejaVu Sans"/>
                <a:cs typeface="DejaVu Sans"/>
              </a:rPr>
              <a:t> </a:t>
            </a:r>
            <a:r>
              <a:rPr dirty="0" sz="1050" spc="-110">
                <a:latin typeface="DejaVu Sans"/>
                <a:cs typeface="DejaVu Sans"/>
              </a:rPr>
              <a:t>=</a:t>
            </a:r>
            <a:r>
              <a:rPr dirty="0" sz="1050" spc="-125">
                <a:latin typeface="DejaVu Sans"/>
                <a:cs typeface="DejaVu Sans"/>
              </a:rPr>
              <a:t> </a:t>
            </a:r>
            <a:r>
              <a:rPr dirty="0" sz="1050" spc="-35">
                <a:latin typeface="DejaVu Sans"/>
                <a:cs typeface="DejaVu Sans"/>
              </a:rPr>
              <a:t>+∞.	</a:t>
            </a:r>
            <a:r>
              <a:rPr dirty="0" sz="1050" spc="-90">
                <a:latin typeface="DejaVu Sans"/>
                <a:cs typeface="DejaVu Sans"/>
              </a:rPr>
              <a:t>(2.2.15)</a:t>
            </a:r>
            <a:endParaRPr sz="1050">
              <a:latin typeface="DejaVu Sans"/>
              <a:cs typeface="DejaVu Sans"/>
            </a:endParaRPr>
          </a:p>
          <a:p>
            <a:pPr marL="2575560">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a:p>
            <a:pPr marL="88900" marR="89535">
              <a:lnSpc>
                <a:spcPct val="107200"/>
              </a:lnSpc>
              <a:spcBef>
                <a:spcPts val="370"/>
              </a:spcBef>
              <a:buAutoNum type="romanLcPeriod" startAt="2"/>
              <a:tabLst>
                <a:tab pos="210185" algn="l"/>
              </a:tabLst>
            </a:pPr>
            <a:r>
              <a:rPr dirty="0" sz="900">
                <a:latin typeface="Liberation Serif"/>
                <a:cs typeface="Liberation Serif"/>
              </a:rPr>
              <a:t>If the values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5">
                <a:latin typeface="DejaVu Sans"/>
                <a:cs typeface="DejaVu Sans"/>
              </a:rPr>
              <a:t> </a:t>
            </a:r>
            <a:r>
              <a:rPr dirty="0" sz="900">
                <a:latin typeface="Liberation Serif"/>
                <a:cs typeface="Liberation Serif"/>
              </a:rPr>
              <a:t>decrease without bound as the values of x (where </a:t>
            </a:r>
            <a:r>
              <a:rPr dirty="0" sz="900" spc="114" i="1">
                <a:latin typeface="Arial"/>
                <a:cs typeface="Arial"/>
              </a:rPr>
              <a:t>x </a:t>
            </a:r>
            <a:r>
              <a:rPr dirty="0" sz="1050" spc="-110">
                <a:latin typeface="DejaVu Sans"/>
                <a:cs typeface="DejaVu Sans"/>
              </a:rPr>
              <a:t>≠ </a:t>
            </a:r>
            <a:r>
              <a:rPr dirty="0" sz="900" spc="20" i="1">
                <a:latin typeface="Arial"/>
                <a:cs typeface="Arial"/>
              </a:rPr>
              <a:t>a </a:t>
            </a:r>
            <a:r>
              <a:rPr dirty="0" sz="900">
                <a:latin typeface="Liberation Serif"/>
                <a:cs typeface="Liberation Serif"/>
              </a:rPr>
              <a:t>) approach the number </a:t>
            </a:r>
            <a:r>
              <a:rPr dirty="0" sz="900" spc="5" i="1">
                <a:latin typeface="Arial"/>
                <a:cs typeface="Arial"/>
              </a:rPr>
              <a:t>a</a:t>
            </a:r>
            <a:r>
              <a:rPr dirty="0" sz="900" spc="5">
                <a:latin typeface="Liberation Serif"/>
                <a:cs typeface="Liberation Serif"/>
              </a:rPr>
              <a:t>, </a:t>
            </a:r>
            <a:r>
              <a:rPr dirty="0" sz="900">
                <a:latin typeface="Liberation Serif"/>
                <a:cs typeface="Liberation Serif"/>
              </a:rPr>
              <a:t>then we say that the  limit as x approaches a is negative infinity and we</a:t>
            </a:r>
            <a:r>
              <a:rPr dirty="0" sz="900" spc="-10">
                <a:latin typeface="Liberation Serif"/>
                <a:cs typeface="Liberation Serif"/>
              </a:rPr>
              <a:t> </a:t>
            </a:r>
            <a:r>
              <a:rPr dirty="0" sz="900">
                <a:latin typeface="Liberation Serif"/>
                <a:cs typeface="Liberation Serif"/>
              </a:rPr>
              <a:t>write</a:t>
            </a:r>
            <a:endParaRPr sz="900">
              <a:latin typeface="Liberation Serif"/>
              <a:cs typeface="Liberation Serif"/>
            </a:endParaRPr>
          </a:p>
          <a:p>
            <a:pPr marL="2581275">
              <a:lnSpc>
                <a:spcPts val="1105"/>
              </a:lnSpc>
              <a:spcBef>
                <a:spcPts val="570"/>
              </a:spcBef>
              <a:tabLst>
                <a:tab pos="5482590" algn="l"/>
              </a:tabLst>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29">
                <a:latin typeface="DejaVu Sans"/>
                <a:cs typeface="DejaVu Sans"/>
              </a:rPr>
              <a:t> </a:t>
            </a:r>
            <a:r>
              <a:rPr dirty="0" sz="1050" spc="-110">
                <a:latin typeface="DejaVu Sans"/>
                <a:cs typeface="DejaVu Sans"/>
              </a:rPr>
              <a:t>=</a:t>
            </a:r>
            <a:r>
              <a:rPr dirty="0" sz="1050" spc="-125">
                <a:latin typeface="DejaVu Sans"/>
                <a:cs typeface="DejaVu Sans"/>
              </a:rPr>
              <a:t> </a:t>
            </a:r>
            <a:r>
              <a:rPr dirty="0" sz="1050" spc="-35">
                <a:latin typeface="DejaVu Sans"/>
                <a:cs typeface="DejaVu Sans"/>
              </a:rPr>
              <a:t>−∞.	</a:t>
            </a:r>
            <a:r>
              <a:rPr dirty="0" sz="1050" spc="-90">
                <a:latin typeface="DejaVu Sans"/>
                <a:cs typeface="DejaVu Sans"/>
              </a:rPr>
              <a:t>(2.2.16)</a:t>
            </a:r>
            <a:endParaRPr sz="1050">
              <a:latin typeface="DejaVu Sans"/>
              <a:cs typeface="DejaVu Sans"/>
            </a:endParaRPr>
          </a:p>
          <a:p>
            <a:pPr algn="ctr" marR="671830">
              <a:lnSpc>
                <a:spcPts val="685"/>
              </a:lnSpc>
            </a:pPr>
            <a:r>
              <a:rPr dirty="0" sz="650" spc="45" i="1">
                <a:latin typeface="Arial"/>
                <a:cs typeface="Arial"/>
              </a:rPr>
              <a:t>x</a:t>
            </a:r>
            <a:r>
              <a:rPr dirty="0" sz="700" spc="45">
                <a:latin typeface="DejaVu Sans"/>
                <a:cs typeface="DejaVu Sans"/>
              </a:rPr>
              <a:t>→</a:t>
            </a:r>
            <a:r>
              <a:rPr dirty="0" sz="650" spc="45" i="1">
                <a:latin typeface="Arial"/>
                <a:cs typeface="Arial"/>
              </a:rPr>
              <a:t>a</a:t>
            </a:r>
            <a:endParaRPr sz="650">
              <a:latin typeface="Arial"/>
              <a:cs typeface="Arial"/>
            </a:endParaRPr>
          </a:p>
        </p:txBody>
      </p:sp>
      <p:sp>
        <p:nvSpPr>
          <p:cNvPr id="16" name="object 16"/>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17" name="object 17"/>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18" name="object 18"/>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3" name="object 3"/>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4" name="object 4"/>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5" name="object 5"/>
          <p:cNvSpPr/>
          <p:nvPr/>
        </p:nvSpPr>
        <p:spPr>
          <a:xfrm>
            <a:off x="2121792" y="520918"/>
            <a:ext cx="215990" cy="1016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210729" y="241401"/>
            <a:ext cx="127053" cy="24140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81107" y="1680005"/>
            <a:ext cx="5994400" cy="7843520"/>
          </a:xfrm>
          <a:custGeom>
            <a:avLst/>
            <a:gdLst/>
            <a:ahLst/>
            <a:cxnLst/>
            <a:rect l="l" t="t" r="r" b="b"/>
            <a:pathLst>
              <a:path w="5994400" h="7843520">
                <a:moveTo>
                  <a:pt x="5947825" y="7842999"/>
                </a:moveTo>
                <a:lnTo>
                  <a:pt x="46465" y="7842999"/>
                </a:lnTo>
                <a:lnTo>
                  <a:pt x="38133" y="7842233"/>
                </a:lnTo>
                <a:lnTo>
                  <a:pt x="3480" y="7813743"/>
                </a:lnTo>
                <a:lnTo>
                  <a:pt x="0" y="47558"/>
                </a:lnTo>
                <a:lnTo>
                  <a:pt x="863" y="38141"/>
                </a:lnTo>
                <a:lnTo>
                  <a:pt x="29348" y="3488"/>
                </a:lnTo>
                <a:lnTo>
                  <a:pt x="47641" y="0"/>
                </a:lnTo>
                <a:lnTo>
                  <a:pt x="5946651" y="0"/>
                </a:lnTo>
                <a:lnTo>
                  <a:pt x="5986435" y="21294"/>
                </a:lnTo>
                <a:lnTo>
                  <a:pt x="5994283" y="47558"/>
                </a:lnTo>
                <a:lnTo>
                  <a:pt x="5994283" y="7795527"/>
                </a:lnTo>
                <a:lnTo>
                  <a:pt x="5972995" y="7835250"/>
                </a:lnTo>
                <a:lnTo>
                  <a:pt x="5947825" y="7842999"/>
                </a:lnTo>
                <a:close/>
              </a:path>
            </a:pathLst>
          </a:custGeom>
          <a:solidFill>
            <a:srgbClr val="0753BF">
              <a:alpha val="3138"/>
            </a:srgbClr>
          </a:solidFill>
        </p:spPr>
        <p:txBody>
          <a:bodyPr wrap="square" lIns="0" tIns="0" rIns="0" bIns="0" rtlCol="0"/>
          <a:lstStyle/>
          <a:p/>
        </p:txBody>
      </p:sp>
      <p:sp>
        <p:nvSpPr>
          <p:cNvPr id="8" name="object 8"/>
          <p:cNvSpPr/>
          <p:nvPr/>
        </p:nvSpPr>
        <p:spPr>
          <a:xfrm>
            <a:off x="781098" y="1680005"/>
            <a:ext cx="5994400" cy="7843520"/>
          </a:xfrm>
          <a:custGeom>
            <a:avLst/>
            <a:gdLst/>
            <a:ahLst/>
            <a:cxnLst/>
            <a:rect l="l" t="t" r="r" b="b"/>
            <a:pathLst>
              <a:path w="5994400" h="7843520">
                <a:moveTo>
                  <a:pt x="5946660" y="7843107"/>
                </a:moveTo>
                <a:lnTo>
                  <a:pt x="47649" y="7843107"/>
                </a:lnTo>
                <a:lnTo>
                  <a:pt x="38141" y="7842233"/>
                </a:lnTo>
                <a:lnTo>
                  <a:pt x="3488" y="7813743"/>
                </a:lnTo>
                <a:lnTo>
                  <a:pt x="0" y="7795436"/>
                </a:lnTo>
                <a:lnTo>
                  <a:pt x="8" y="47560"/>
                </a:lnTo>
                <a:lnTo>
                  <a:pt x="21295" y="7848"/>
                </a:lnTo>
                <a:lnTo>
                  <a:pt x="47649" y="0"/>
                </a:lnTo>
                <a:lnTo>
                  <a:pt x="5946660" y="0"/>
                </a:lnTo>
                <a:lnTo>
                  <a:pt x="5956157" y="872"/>
                </a:lnTo>
                <a:lnTo>
                  <a:pt x="5964940" y="3488"/>
                </a:lnTo>
                <a:lnTo>
                  <a:pt x="5973003" y="7848"/>
                </a:lnTo>
                <a:lnTo>
                  <a:pt x="5974917" y="9441"/>
                </a:lnTo>
                <a:lnTo>
                  <a:pt x="42594" y="9441"/>
                </a:lnTo>
                <a:lnTo>
                  <a:pt x="37731" y="10394"/>
                </a:lnTo>
                <a:lnTo>
                  <a:pt x="10497" y="37649"/>
                </a:lnTo>
                <a:lnTo>
                  <a:pt x="9529" y="42509"/>
                </a:lnTo>
                <a:lnTo>
                  <a:pt x="9529" y="7800400"/>
                </a:lnTo>
                <a:lnTo>
                  <a:pt x="33061" y="7830610"/>
                </a:lnTo>
                <a:lnTo>
                  <a:pt x="42594" y="7833469"/>
                </a:lnTo>
                <a:lnTo>
                  <a:pt x="5975144" y="7833469"/>
                </a:lnTo>
                <a:lnTo>
                  <a:pt x="5973003" y="7835250"/>
                </a:lnTo>
                <a:lnTo>
                  <a:pt x="5964940" y="7839613"/>
                </a:lnTo>
                <a:lnTo>
                  <a:pt x="5956157" y="7842233"/>
                </a:lnTo>
                <a:lnTo>
                  <a:pt x="5946660" y="7843107"/>
                </a:lnTo>
                <a:close/>
              </a:path>
              <a:path w="5994400" h="7843520">
                <a:moveTo>
                  <a:pt x="5975144" y="7833469"/>
                </a:moveTo>
                <a:lnTo>
                  <a:pt x="5951693" y="7833469"/>
                </a:lnTo>
                <a:lnTo>
                  <a:pt x="5956563" y="7832516"/>
                </a:lnTo>
                <a:lnTo>
                  <a:pt x="5961232" y="7830610"/>
                </a:lnTo>
                <a:lnTo>
                  <a:pt x="5984762" y="7800400"/>
                </a:lnTo>
                <a:lnTo>
                  <a:pt x="5984762" y="42509"/>
                </a:lnTo>
                <a:lnTo>
                  <a:pt x="5961232" y="12300"/>
                </a:lnTo>
                <a:lnTo>
                  <a:pt x="5951693" y="9441"/>
                </a:lnTo>
                <a:lnTo>
                  <a:pt x="5974917" y="9441"/>
                </a:lnTo>
                <a:lnTo>
                  <a:pt x="5994292" y="47560"/>
                </a:lnTo>
                <a:lnTo>
                  <a:pt x="5994300" y="7795436"/>
                </a:lnTo>
                <a:lnTo>
                  <a:pt x="5993426" y="7804951"/>
                </a:lnTo>
                <a:lnTo>
                  <a:pt x="5990806" y="7813743"/>
                </a:lnTo>
                <a:lnTo>
                  <a:pt x="5986443" y="7821810"/>
                </a:lnTo>
                <a:lnTo>
                  <a:pt x="5980340" y="7829147"/>
                </a:lnTo>
                <a:lnTo>
                  <a:pt x="5975144" y="7833469"/>
                </a:lnTo>
                <a:close/>
              </a:path>
            </a:pathLst>
          </a:custGeom>
          <a:solidFill>
            <a:srgbClr val="000000">
              <a:alpha val="50199"/>
            </a:srgbClr>
          </a:solidFill>
        </p:spPr>
        <p:txBody>
          <a:bodyPr wrap="square" lIns="0" tIns="0" rIns="0" bIns="0" rtlCol="0"/>
          <a:lstStyle/>
          <a:p/>
        </p:txBody>
      </p:sp>
      <p:sp>
        <p:nvSpPr>
          <p:cNvPr id="9" name="object 9"/>
          <p:cNvSpPr/>
          <p:nvPr/>
        </p:nvSpPr>
        <p:spPr>
          <a:xfrm>
            <a:off x="857337" y="1884809"/>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0" name="object 10"/>
          <p:cNvSpPr/>
          <p:nvPr/>
        </p:nvSpPr>
        <p:spPr>
          <a:xfrm>
            <a:off x="781098" y="9570753"/>
            <a:ext cx="5994400" cy="542925"/>
          </a:xfrm>
          <a:custGeom>
            <a:avLst/>
            <a:gdLst/>
            <a:ahLst/>
            <a:cxnLst/>
            <a:rect l="l" t="t" r="r" b="b"/>
            <a:pathLst>
              <a:path w="5994400" h="542925">
                <a:moveTo>
                  <a:pt x="5994292" y="542513"/>
                </a:moveTo>
                <a:lnTo>
                  <a:pt x="0" y="542513"/>
                </a:lnTo>
                <a:lnTo>
                  <a:pt x="8" y="47549"/>
                </a:lnTo>
                <a:lnTo>
                  <a:pt x="21295" y="7856"/>
                </a:lnTo>
                <a:lnTo>
                  <a:pt x="47649" y="0"/>
                </a:lnTo>
                <a:lnTo>
                  <a:pt x="5946660" y="0"/>
                </a:lnTo>
                <a:lnTo>
                  <a:pt x="5986443" y="21296"/>
                </a:lnTo>
                <a:lnTo>
                  <a:pt x="5994292" y="47549"/>
                </a:lnTo>
                <a:lnTo>
                  <a:pt x="5994292" y="542513"/>
                </a:lnTo>
                <a:close/>
              </a:path>
            </a:pathLst>
          </a:custGeom>
          <a:solidFill>
            <a:srgbClr val="560475">
              <a:alpha val="3138"/>
            </a:srgbClr>
          </a:solidFill>
        </p:spPr>
        <p:txBody>
          <a:bodyPr wrap="square" lIns="0" tIns="0" rIns="0" bIns="0" rtlCol="0"/>
          <a:lstStyle/>
          <a:p/>
        </p:txBody>
      </p:sp>
      <p:sp>
        <p:nvSpPr>
          <p:cNvPr id="11" name="object 11"/>
          <p:cNvSpPr/>
          <p:nvPr/>
        </p:nvSpPr>
        <p:spPr>
          <a:xfrm>
            <a:off x="781098" y="9570753"/>
            <a:ext cx="5994400" cy="542925"/>
          </a:xfrm>
          <a:custGeom>
            <a:avLst/>
            <a:gdLst/>
            <a:ahLst/>
            <a:cxnLst/>
            <a:rect l="l" t="t" r="r" b="b"/>
            <a:pathLst>
              <a:path w="5994400" h="542925">
                <a:moveTo>
                  <a:pt x="9529" y="542513"/>
                </a:moveTo>
                <a:lnTo>
                  <a:pt x="0" y="542513"/>
                </a:lnTo>
                <a:lnTo>
                  <a:pt x="0" y="47640"/>
                </a:lnTo>
                <a:lnTo>
                  <a:pt x="21295" y="7856"/>
                </a:lnTo>
                <a:lnTo>
                  <a:pt x="47649" y="0"/>
                </a:lnTo>
                <a:lnTo>
                  <a:pt x="5946660" y="0"/>
                </a:lnTo>
                <a:lnTo>
                  <a:pt x="5956157" y="873"/>
                </a:lnTo>
                <a:lnTo>
                  <a:pt x="5964940" y="3493"/>
                </a:lnTo>
                <a:lnTo>
                  <a:pt x="5973003" y="7856"/>
                </a:lnTo>
                <a:lnTo>
                  <a:pt x="5974896" y="9431"/>
                </a:lnTo>
                <a:lnTo>
                  <a:pt x="42594" y="9431"/>
                </a:lnTo>
                <a:lnTo>
                  <a:pt x="37731" y="10383"/>
                </a:lnTo>
                <a:lnTo>
                  <a:pt x="33061" y="12289"/>
                </a:lnTo>
                <a:lnTo>
                  <a:pt x="28391" y="14291"/>
                </a:lnTo>
                <a:lnTo>
                  <a:pt x="24268" y="16959"/>
                </a:lnTo>
                <a:lnTo>
                  <a:pt x="20695" y="20580"/>
                </a:lnTo>
                <a:lnTo>
                  <a:pt x="17120" y="24107"/>
                </a:lnTo>
                <a:lnTo>
                  <a:pt x="14366" y="28300"/>
                </a:lnTo>
                <a:lnTo>
                  <a:pt x="10497" y="37639"/>
                </a:lnTo>
                <a:lnTo>
                  <a:pt x="9529" y="42499"/>
                </a:lnTo>
                <a:lnTo>
                  <a:pt x="9529" y="542513"/>
                </a:lnTo>
                <a:close/>
              </a:path>
              <a:path w="5994400" h="542925">
                <a:moveTo>
                  <a:pt x="5994300" y="542513"/>
                </a:moveTo>
                <a:lnTo>
                  <a:pt x="5984762" y="542513"/>
                </a:lnTo>
                <a:lnTo>
                  <a:pt x="5984762" y="42499"/>
                </a:lnTo>
                <a:lnTo>
                  <a:pt x="5983790" y="37639"/>
                </a:lnTo>
                <a:lnTo>
                  <a:pt x="5979930" y="28300"/>
                </a:lnTo>
                <a:lnTo>
                  <a:pt x="5977166" y="24107"/>
                </a:lnTo>
                <a:lnTo>
                  <a:pt x="5973593" y="20580"/>
                </a:lnTo>
                <a:lnTo>
                  <a:pt x="5970019" y="16959"/>
                </a:lnTo>
                <a:lnTo>
                  <a:pt x="5965902" y="14291"/>
                </a:lnTo>
                <a:lnTo>
                  <a:pt x="5961232" y="12289"/>
                </a:lnTo>
                <a:lnTo>
                  <a:pt x="5956563" y="10383"/>
                </a:lnTo>
                <a:lnTo>
                  <a:pt x="5951693" y="9431"/>
                </a:lnTo>
                <a:lnTo>
                  <a:pt x="5974896" y="9431"/>
                </a:lnTo>
                <a:lnTo>
                  <a:pt x="5994300" y="47640"/>
                </a:lnTo>
                <a:lnTo>
                  <a:pt x="5994300" y="542513"/>
                </a:lnTo>
                <a:close/>
              </a:path>
            </a:pathLst>
          </a:custGeom>
          <a:solidFill>
            <a:srgbClr val="000000">
              <a:alpha val="50199"/>
            </a:srgbClr>
          </a:solidFill>
        </p:spPr>
        <p:txBody>
          <a:bodyPr wrap="square" lIns="0" tIns="0" rIns="0" bIns="0" rtlCol="0"/>
          <a:lstStyle/>
          <a:p/>
        </p:txBody>
      </p:sp>
      <p:sp>
        <p:nvSpPr>
          <p:cNvPr id="12" name="object 12"/>
          <p:cNvSpPr/>
          <p:nvPr/>
        </p:nvSpPr>
        <p:spPr>
          <a:xfrm>
            <a:off x="857337" y="9775547"/>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3" name="object 13"/>
          <p:cNvSpPr txBox="1"/>
          <p:nvPr/>
        </p:nvSpPr>
        <p:spPr>
          <a:xfrm>
            <a:off x="772121" y="820398"/>
            <a:ext cx="6012180" cy="1410335"/>
          </a:xfrm>
          <a:prstGeom prst="rect">
            <a:avLst/>
          </a:prstGeom>
        </p:spPr>
        <p:txBody>
          <a:bodyPr wrap="square" lIns="0" tIns="11430" rIns="0" bIns="0" rtlCol="0" vert="horz">
            <a:spAutoFit/>
          </a:bodyPr>
          <a:lstStyle/>
          <a:p>
            <a:pPr marL="12700">
              <a:lnSpc>
                <a:spcPts val="1105"/>
              </a:lnSpc>
              <a:spcBef>
                <a:spcPts val="90"/>
              </a:spcBef>
            </a:pPr>
            <a:r>
              <a:rPr dirty="0" sz="900">
                <a:latin typeface="Liberation Serif"/>
                <a:cs typeface="Liberation Serif"/>
              </a:rPr>
              <a:t>It is important to understand that when we write statements such as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0">
                <a:latin typeface="DejaVu Sans"/>
                <a:cs typeface="DejaVu Sans"/>
              </a:rPr>
              <a:t>+∞ </a:t>
            </a:r>
            <a:r>
              <a:rPr dirty="0" sz="900">
                <a:latin typeface="Liberation Serif"/>
                <a:cs typeface="Liberation Serif"/>
              </a:rPr>
              <a:t>or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0">
                <a:latin typeface="DejaVu Sans"/>
                <a:cs typeface="DejaVu Sans"/>
              </a:rPr>
              <a:t>−∞ </a:t>
            </a:r>
            <a:r>
              <a:rPr dirty="0" sz="900">
                <a:latin typeface="Liberation Serif"/>
                <a:cs typeface="Liberation Serif"/>
              </a:rPr>
              <a:t>we are describing</a:t>
            </a:r>
            <a:r>
              <a:rPr dirty="0" sz="900" spc="-114">
                <a:latin typeface="Liberation Serif"/>
                <a:cs typeface="Liberation Serif"/>
              </a:rPr>
              <a:t> </a:t>
            </a:r>
            <a:r>
              <a:rPr dirty="0" sz="900">
                <a:latin typeface="Liberation Serif"/>
                <a:cs typeface="Liberation Serif"/>
              </a:rPr>
              <a:t>the</a:t>
            </a:r>
            <a:endParaRPr sz="900">
              <a:latin typeface="Liberation Serif"/>
              <a:cs typeface="Liberation Serif"/>
            </a:endParaRPr>
          </a:p>
          <a:p>
            <a:pPr marL="3121660">
              <a:lnSpc>
                <a:spcPts val="685"/>
              </a:lnSpc>
              <a:tabLst>
                <a:tab pos="4127500" algn="l"/>
              </a:tabLst>
            </a:pPr>
            <a:r>
              <a:rPr dirty="0" sz="650" spc="45" i="1">
                <a:latin typeface="Arial"/>
                <a:cs typeface="Arial"/>
              </a:rPr>
              <a:t>x</a:t>
            </a:r>
            <a:r>
              <a:rPr dirty="0" sz="700" spc="45">
                <a:latin typeface="DejaVu Sans"/>
                <a:cs typeface="DejaVu Sans"/>
              </a:rPr>
              <a:t>→</a:t>
            </a:r>
            <a:r>
              <a:rPr dirty="0" sz="650" spc="45" i="1">
                <a:latin typeface="Arial"/>
                <a:cs typeface="Arial"/>
              </a:rPr>
              <a:t>a	x</a:t>
            </a:r>
            <a:r>
              <a:rPr dirty="0" sz="700" spc="45">
                <a:latin typeface="DejaVu Sans"/>
                <a:cs typeface="DejaVu Sans"/>
              </a:rPr>
              <a:t>→</a:t>
            </a:r>
            <a:r>
              <a:rPr dirty="0" sz="650" spc="45" i="1">
                <a:latin typeface="Arial"/>
                <a:cs typeface="Arial"/>
              </a:rPr>
              <a:t>a</a:t>
            </a:r>
            <a:endParaRPr sz="650">
              <a:latin typeface="Arial"/>
              <a:cs typeface="Arial"/>
            </a:endParaRPr>
          </a:p>
          <a:p>
            <a:pPr marL="12700">
              <a:lnSpc>
                <a:spcPts val="1065"/>
              </a:lnSpc>
              <a:spcBef>
                <a:spcPts val="10"/>
              </a:spcBef>
            </a:pPr>
            <a:r>
              <a:rPr dirty="0" sz="900">
                <a:latin typeface="Liberation Serif"/>
                <a:cs typeface="Liberation Serif"/>
              </a:rPr>
              <a:t>behavior</a:t>
            </a:r>
            <a:r>
              <a:rPr dirty="0" sz="900" spc="15">
                <a:latin typeface="Liberation Serif"/>
                <a:cs typeface="Liberation Serif"/>
              </a:rPr>
              <a:t> </a:t>
            </a:r>
            <a:r>
              <a:rPr dirty="0" sz="900">
                <a:latin typeface="Liberation Serif"/>
                <a:cs typeface="Liberation Serif"/>
              </a:rPr>
              <a:t>of</a:t>
            </a:r>
            <a:r>
              <a:rPr dirty="0" sz="900" spc="15">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function,</a:t>
            </a:r>
            <a:r>
              <a:rPr dirty="0" sz="900" spc="20">
                <a:latin typeface="Liberation Serif"/>
                <a:cs typeface="Liberation Serif"/>
              </a:rPr>
              <a:t> </a:t>
            </a:r>
            <a:r>
              <a:rPr dirty="0" sz="900">
                <a:latin typeface="Liberation Serif"/>
                <a:cs typeface="Liberation Serif"/>
              </a:rPr>
              <a:t>as</a:t>
            </a:r>
            <a:r>
              <a:rPr dirty="0" sz="900" spc="15">
                <a:latin typeface="Liberation Serif"/>
                <a:cs typeface="Liberation Serif"/>
              </a:rPr>
              <a:t> </a:t>
            </a:r>
            <a:r>
              <a:rPr dirty="0" sz="900">
                <a:latin typeface="Liberation Serif"/>
                <a:cs typeface="Liberation Serif"/>
              </a:rPr>
              <a:t>we</a:t>
            </a:r>
            <a:r>
              <a:rPr dirty="0" sz="900" spc="15">
                <a:latin typeface="Liberation Serif"/>
                <a:cs typeface="Liberation Serif"/>
              </a:rPr>
              <a:t> </a:t>
            </a:r>
            <a:r>
              <a:rPr dirty="0" sz="900">
                <a:latin typeface="Liberation Serif"/>
                <a:cs typeface="Liberation Serif"/>
              </a:rPr>
              <a:t>have</a:t>
            </a:r>
            <a:r>
              <a:rPr dirty="0" sz="900" spc="15">
                <a:latin typeface="Liberation Serif"/>
                <a:cs typeface="Liberation Serif"/>
              </a:rPr>
              <a:t> </a:t>
            </a:r>
            <a:r>
              <a:rPr dirty="0" sz="900">
                <a:latin typeface="Liberation Serif"/>
                <a:cs typeface="Liberation Serif"/>
              </a:rPr>
              <a:t>just</a:t>
            </a:r>
            <a:r>
              <a:rPr dirty="0" sz="900" spc="20">
                <a:latin typeface="Liberation Serif"/>
                <a:cs typeface="Liberation Serif"/>
              </a:rPr>
              <a:t> </a:t>
            </a:r>
            <a:r>
              <a:rPr dirty="0" sz="900">
                <a:latin typeface="Liberation Serif"/>
                <a:cs typeface="Liberation Serif"/>
              </a:rPr>
              <a:t>defined</a:t>
            </a:r>
            <a:r>
              <a:rPr dirty="0" sz="900" spc="15">
                <a:latin typeface="Liberation Serif"/>
                <a:cs typeface="Liberation Serif"/>
              </a:rPr>
              <a:t> </a:t>
            </a:r>
            <a:r>
              <a:rPr dirty="0" sz="900">
                <a:latin typeface="Liberation Serif"/>
                <a:cs typeface="Liberation Serif"/>
              </a:rPr>
              <a:t>it.</a:t>
            </a:r>
            <a:r>
              <a:rPr dirty="0" sz="900" spc="15">
                <a:latin typeface="Liberation Serif"/>
                <a:cs typeface="Liberation Serif"/>
              </a:rPr>
              <a:t> </a:t>
            </a:r>
            <a:r>
              <a:rPr dirty="0" sz="900" spc="-40">
                <a:latin typeface="Liberation Serif"/>
                <a:cs typeface="Liberation Serif"/>
              </a:rPr>
              <a:t>We</a:t>
            </a:r>
            <a:r>
              <a:rPr dirty="0" sz="900" spc="20">
                <a:latin typeface="Liberation Serif"/>
                <a:cs typeface="Liberation Serif"/>
              </a:rPr>
              <a:t> </a:t>
            </a:r>
            <a:r>
              <a:rPr dirty="0" sz="900">
                <a:latin typeface="Liberation Serif"/>
                <a:cs typeface="Liberation Serif"/>
              </a:rPr>
              <a:t>are</a:t>
            </a:r>
            <a:r>
              <a:rPr dirty="0" sz="900" spc="15">
                <a:latin typeface="Liberation Serif"/>
                <a:cs typeface="Liberation Serif"/>
              </a:rPr>
              <a:t> </a:t>
            </a:r>
            <a:r>
              <a:rPr dirty="0" sz="900">
                <a:latin typeface="Liberation Serif"/>
                <a:cs typeface="Liberation Serif"/>
              </a:rPr>
              <a:t>not</a:t>
            </a:r>
            <a:r>
              <a:rPr dirty="0" sz="900" spc="15">
                <a:latin typeface="Liberation Serif"/>
                <a:cs typeface="Liberation Serif"/>
              </a:rPr>
              <a:t> </a:t>
            </a:r>
            <a:r>
              <a:rPr dirty="0" sz="900">
                <a:latin typeface="Liberation Serif"/>
                <a:cs typeface="Liberation Serif"/>
              </a:rPr>
              <a:t>asserting</a:t>
            </a:r>
            <a:r>
              <a:rPr dirty="0" sz="900" spc="15">
                <a:latin typeface="Liberation Serif"/>
                <a:cs typeface="Liberation Serif"/>
              </a:rPr>
              <a:t> </a:t>
            </a:r>
            <a:r>
              <a:rPr dirty="0" sz="900">
                <a:latin typeface="Liberation Serif"/>
                <a:cs typeface="Liberation Serif"/>
              </a:rPr>
              <a:t>that</a:t>
            </a:r>
            <a:r>
              <a:rPr dirty="0" sz="900" spc="20">
                <a:latin typeface="Liberation Serif"/>
                <a:cs typeface="Liberation Serif"/>
              </a:rPr>
              <a:t> </a:t>
            </a:r>
            <a:r>
              <a:rPr dirty="0" sz="900">
                <a:latin typeface="Liberation Serif"/>
                <a:cs typeface="Liberation Serif"/>
              </a:rPr>
              <a:t>a</a:t>
            </a:r>
            <a:r>
              <a:rPr dirty="0" sz="900" spc="15">
                <a:latin typeface="Liberation Serif"/>
                <a:cs typeface="Liberation Serif"/>
              </a:rPr>
              <a:t> </a:t>
            </a:r>
            <a:r>
              <a:rPr dirty="0" sz="900">
                <a:latin typeface="Liberation Serif"/>
                <a:cs typeface="Liberation Serif"/>
              </a:rPr>
              <a:t>limit</a:t>
            </a:r>
            <a:r>
              <a:rPr dirty="0" sz="900" spc="15">
                <a:latin typeface="Liberation Serif"/>
                <a:cs typeface="Liberation Serif"/>
              </a:rPr>
              <a:t> </a:t>
            </a:r>
            <a:r>
              <a:rPr dirty="0" sz="900">
                <a:latin typeface="Liberation Serif"/>
                <a:cs typeface="Liberation Serif"/>
              </a:rPr>
              <a:t>exists.</a:t>
            </a:r>
            <a:r>
              <a:rPr dirty="0" sz="900" spc="20">
                <a:latin typeface="Liberation Serif"/>
                <a:cs typeface="Liberation Serif"/>
              </a:rPr>
              <a:t> </a:t>
            </a:r>
            <a:r>
              <a:rPr dirty="0" sz="900">
                <a:latin typeface="Liberation Serif"/>
                <a:cs typeface="Liberation Serif"/>
              </a:rPr>
              <a:t>For</a:t>
            </a:r>
            <a:r>
              <a:rPr dirty="0" sz="900" spc="15">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limit</a:t>
            </a:r>
            <a:r>
              <a:rPr dirty="0" sz="900" spc="15">
                <a:latin typeface="Liberation Serif"/>
                <a:cs typeface="Liberation Serif"/>
              </a:rPr>
              <a:t> </a:t>
            </a:r>
            <a:r>
              <a:rPr dirty="0" sz="900">
                <a:latin typeface="Liberation Serif"/>
                <a:cs typeface="Liberation Serif"/>
              </a:rPr>
              <a:t>of</a:t>
            </a:r>
            <a:r>
              <a:rPr dirty="0" sz="900" spc="20">
                <a:latin typeface="Liberation Serif"/>
                <a:cs typeface="Liberation Serif"/>
              </a:rPr>
              <a:t> </a:t>
            </a:r>
            <a:r>
              <a:rPr dirty="0" sz="900">
                <a:latin typeface="Liberation Serif"/>
                <a:cs typeface="Liberation Serif"/>
              </a:rPr>
              <a:t>a</a:t>
            </a:r>
            <a:r>
              <a:rPr dirty="0" sz="900" spc="15">
                <a:latin typeface="Liberation Serif"/>
                <a:cs typeface="Liberation Serif"/>
              </a:rPr>
              <a:t> </a:t>
            </a:r>
            <a:r>
              <a:rPr dirty="0" sz="900">
                <a:latin typeface="Liberation Serif"/>
                <a:cs typeface="Liberation Serif"/>
              </a:rPr>
              <a:t>function</a:t>
            </a:r>
            <a:r>
              <a:rPr dirty="0" sz="900" spc="15">
                <a:latin typeface="Liberation Serif"/>
                <a:cs typeface="Liberation Serif"/>
              </a:rPr>
              <a:t> </a:t>
            </a:r>
            <a:r>
              <a:rPr dirty="0" sz="900">
                <a:latin typeface="Liberation Serif"/>
                <a:cs typeface="Liberation Serif"/>
              </a:rPr>
              <a:t>f(x)</a:t>
            </a:r>
            <a:r>
              <a:rPr dirty="0" sz="900" spc="20">
                <a:latin typeface="Liberation Serif"/>
                <a:cs typeface="Liberation Serif"/>
              </a:rPr>
              <a:t> </a:t>
            </a:r>
            <a:r>
              <a:rPr dirty="0" sz="900">
                <a:latin typeface="Liberation Serif"/>
                <a:cs typeface="Liberation Serif"/>
              </a:rPr>
              <a:t>to</a:t>
            </a:r>
            <a:r>
              <a:rPr dirty="0" sz="900" spc="15">
                <a:latin typeface="Liberation Serif"/>
                <a:cs typeface="Liberation Serif"/>
              </a:rPr>
              <a:t> </a:t>
            </a:r>
            <a:r>
              <a:rPr dirty="0" sz="900">
                <a:latin typeface="Liberation Serif"/>
                <a:cs typeface="Liberation Serif"/>
              </a:rPr>
              <a:t>exist</a:t>
            </a:r>
            <a:endParaRPr sz="900">
              <a:latin typeface="Liberation Serif"/>
              <a:cs typeface="Liberation Serif"/>
            </a:endParaRPr>
          </a:p>
          <a:p>
            <a:pPr marL="12700">
              <a:lnSpc>
                <a:spcPts val="1090"/>
              </a:lnSpc>
            </a:pPr>
            <a:r>
              <a:rPr dirty="0" sz="900">
                <a:latin typeface="Liberation Serif"/>
                <a:cs typeface="Liberation Serif"/>
              </a:rPr>
              <a:t>at</a:t>
            </a:r>
            <a:r>
              <a:rPr dirty="0" sz="900" spc="155">
                <a:latin typeface="Liberation Serif"/>
                <a:cs typeface="Liberation Serif"/>
              </a:rPr>
              <a:t> </a:t>
            </a:r>
            <a:r>
              <a:rPr dirty="0" sz="900">
                <a:latin typeface="Liberation Serif"/>
                <a:cs typeface="Liberation Serif"/>
              </a:rPr>
              <a:t>a,</a:t>
            </a:r>
            <a:r>
              <a:rPr dirty="0" sz="900" spc="155">
                <a:latin typeface="Liberation Serif"/>
                <a:cs typeface="Liberation Serif"/>
              </a:rPr>
              <a:t> </a:t>
            </a:r>
            <a:r>
              <a:rPr dirty="0" sz="900">
                <a:latin typeface="Liberation Serif"/>
                <a:cs typeface="Liberation Serif"/>
              </a:rPr>
              <a:t>it</a:t>
            </a:r>
            <a:r>
              <a:rPr dirty="0" sz="900" spc="160">
                <a:latin typeface="Liberation Serif"/>
                <a:cs typeface="Liberation Serif"/>
              </a:rPr>
              <a:t> </a:t>
            </a:r>
            <a:r>
              <a:rPr dirty="0" sz="900">
                <a:latin typeface="Liberation Serif"/>
                <a:cs typeface="Liberation Serif"/>
              </a:rPr>
              <a:t>must</a:t>
            </a:r>
            <a:r>
              <a:rPr dirty="0" sz="900" spc="155">
                <a:latin typeface="Liberation Serif"/>
                <a:cs typeface="Liberation Serif"/>
              </a:rPr>
              <a:t> </a:t>
            </a:r>
            <a:r>
              <a:rPr dirty="0" sz="900">
                <a:latin typeface="Liberation Serif"/>
                <a:cs typeface="Liberation Serif"/>
              </a:rPr>
              <a:t>approach</a:t>
            </a:r>
            <a:r>
              <a:rPr dirty="0" sz="900" spc="160">
                <a:latin typeface="Liberation Serif"/>
                <a:cs typeface="Liberation Serif"/>
              </a:rPr>
              <a:t> </a:t>
            </a:r>
            <a:r>
              <a:rPr dirty="0" sz="900">
                <a:latin typeface="Liberation Serif"/>
                <a:cs typeface="Liberation Serif"/>
              </a:rPr>
              <a:t>a</a:t>
            </a:r>
            <a:r>
              <a:rPr dirty="0" sz="900" spc="155">
                <a:latin typeface="Liberation Serif"/>
                <a:cs typeface="Liberation Serif"/>
              </a:rPr>
              <a:t> </a:t>
            </a:r>
            <a:r>
              <a:rPr dirty="0" sz="900">
                <a:latin typeface="Liberation Serif"/>
                <a:cs typeface="Liberation Serif"/>
              </a:rPr>
              <a:t>real</a:t>
            </a:r>
            <a:r>
              <a:rPr dirty="0" sz="900" spc="155">
                <a:latin typeface="Liberation Serif"/>
                <a:cs typeface="Liberation Serif"/>
              </a:rPr>
              <a:t> </a:t>
            </a:r>
            <a:r>
              <a:rPr dirty="0" sz="900">
                <a:latin typeface="Liberation Serif"/>
                <a:cs typeface="Liberation Serif"/>
              </a:rPr>
              <a:t>number</a:t>
            </a:r>
            <a:r>
              <a:rPr dirty="0" sz="900" spc="160">
                <a:latin typeface="Liberation Serif"/>
                <a:cs typeface="Liberation Serif"/>
              </a:rPr>
              <a:t> </a:t>
            </a:r>
            <a:r>
              <a:rPr dirty="0" sz="900">
                <a:latin typeface="Liberation Serif"/>
                <a:cs typeface="Liberation Serif"/>
              </a:rPr>
              <a:t>L</a:t>
            </a:r>
            <a:r>
              <a:rPr dirty="0" sz="900" spc="155">
                <a:latin typeface="Liberation Serif"/>
                <a:cs typeface="Liberation Serif"/>
              </a:rPr>
              <a:t> </a:t>
            </a:r>
            <a:r>
              <a:rPr dirty="0" sz="900">
                <a:latin typeface="Liberation Serif"/>
                <a:cs typeface="Liberation Serif"/>
              </a:rPr>
              <a:t>as</a:t>
            </a:r>
            <a:r>
              <a:rPr dirty="0" sz="900" spc="160">
                <a:latin typeface="Liberation Serif"/>
                <a:cs typeface="Liberation Serif"/>
              </a:rPr>
              <a:t> </a:t>
            </a:r>
            <a:r>
              <a:rPr dirty="0" sz="900">
                <a:latin typeface="Liberation Serif"/>
                <a:cs typeface="Liberation Serif"/>
              </a:rPr>
              <a:t>x</a:t>
            </a:r>
            <a:r>
              <a:rPr dirty="0" sz="900" spc="155">
                <a:latin typeface="Liberation Serif"/>
                <a:cs typeface="Liberation Serif"/>
              </a:rPr>
              <a:t> </a:t>
            </a:r>
            <a:r>
              <a:rPr dirty="0" sz="900">
                <a:latin typeface="Liberation Serif"/>
                <a:cs typeface="Liberation Serif"/>
              </a:rPr>
              <a:t>approaches</a:t>
            </a:r>
            <a:r>
              <a:rPr dirty="0" sz="900" spc="155">
                <a:latin typeface="Liberation Serif"/>
                <a:cs typeface="Liberation Serif"/>
              </a:rPr>
              <a:t> </a:t>
            </a:r>
            <a:r>
              <a:rPr dirty="0" sz="900">
                <a:latin typeface="Liberation Serif"/>
                <a:cs typeface="Liberation Serif"/>
              </a:rPr>
              <a:t>a.</a:t>
            </a:r>
            <a:r>
              <a:rPr dirty="0" sz="900" spc="160">
                <a:latin typeface="Liberation Serif"/>
                <a:cs typeface="Liberation Serif"/>
              </a:rPr>
              <a:t> </a:t>
            </a:r>
            <a:r>
              <a:rPr dirty="0" sz="900">
                <a:latin typeface="Liberation Serif"/>
                <a:cs typeface="Liberation Serif"/>
              </a:rPr>
              <a:t>That</a:t>
            </a:r>
            <a:r>
              <a:rPr dirty="0" sz="900" spc="155">
                <a:latin typeface="Liberation Serif"/>
                <a:cs typeface="Liberation Serif"/>
              </a:rPr>
              <a:t> </a:t>
            </a:r>
            <a:r>
              <a:rPr dirty="0" sz="900">
                <a:latin typeface="Liberation Serif"/>
                <a:cs typeface="Liberation Serif"/>
              </a:rPr>
              <a:t>said,</a:t>
            </a:r>
            <a:r>
              <a:rPr dirty="0" sz="900" spc="160">
                <a:latin typeface="Liberation Serif"/>
                <a:cs typeface="Liberation Serif"/>
              </a:rPr>
              <a:t> </a:t>
            </a:r>
            <a:r>
              <a:rPr dirty="0" sz="900">
                <a:latin typeface="Liberation Serif"/>
                <a:cs typeface="Liberation Serif"/>
              </a:rPr>
              <a:t>if,</a:t>
            </a:r>
            <a:r>
              <a:rPr dirty="0" sz="900" spc="155">
                <a:latin typeface="Liberation Serif"/>
                <a:cs typeface="Liberation Serif"/>
              </a:rPr>
              <a:t> </a:t>
            </a:r>
            <a:r>
              <a:rPr dirty="0" sz="900">
                <a:latin typeface="Liberation Serif"/>
                <a:cs typeface="Liberation Serif"/>
              </a:rPr>
              <a:t>for</a:t>
            </a:r>
            <a:r>
              <a:rPr dirty="0" sz="900" spc="155">
                <a:latin typeface="Liberation Serif"/>
                <a:cs typeface="Liberation Serif"/>
              </a:rPr>
              <a:t> </a:t>
            </a:r>
            <a:r>
              <a:rPr dirty="0" sz="900">
                <a:latin typeface="Liberation Serif"/>
                <a:cs typeface="Liberation Serif"/>
              </a:rPr>
              <a:t>example,</a:t>
            </a:r>
            <a:r>
              <a:rPr dirty="0" sz="900" spc="204">
                <a:latin typeface="Liberation Serif"/>
                <a:cs typeface="Liberation Serif"/>
              </a:rPr>
              <a:t> </a:t>
            </a:r>
            <a:r>
              <a:rPr dirty="0" sz="1050" spc="-65">
                <a:latin typeface="DejaVu Sans"/>
                <a:cs typeface="DejaVu Sans"/>
              </a:rPr>
              <a:t>lim</a:t>
            </a:r>
            <a:r>
              <a:rPr dirty="0" sz="1050" spc="-190">
                <a:latin typeface="DejaVu Sans"/>
                <a:cs typeface="DejaVu Sans"/>
              </a:rPr>
              <a:t>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120">
                <a:latin typeface="DejaVu Sans"/>
                <a:cs typeface="DejaVu Sans"/>
              </a:rPr>
              <a:t> </a:t>
            </a:r>
            <a:r>
              <a:rPr dirty="0" sz="1050" spc="-110">
                <a:latin typeface="DejaVu Sans"/>
                <a:cs typeface="DejaVu Sans"/>
              </a:rPr>
              <a:t>=</a:t>
            </a:r>
            <a:r>
              <a:rPr dirty="0" sz="1050" spc="-130">
                <a:latin typeface="DejaVu Sans"/>
                <a:cs typeface="DejaVu Sans"/>
              </a:rPr>
              <a:t> </a:t>
            </a:r>
            <a:r>
              <a:rPr dirty="0" sz="1050" spc="-10">
                <a:latin typeface="DejaVu Sans"/>
                <a:cs typeface="DejaVu Sans"/>
              </a:rPr>
              <a:t>+∞</a:t>
            </a:r>
            <a:r>
              <a:rPr dirty="0" sz="1050" spc="-40">
                <a:latin typeface="DejaVu Sans"/>
                <a:cs typeface="DejaVu Sans"/>
              </a:rPr>
              <a:t> </a:t>
            </a:r>
            <a:r>
              <a:rPr dirty="0" sz="900">
                <a:latin typeface="Liberation Serif"/>
                <a:cs typeface="Liberation Serif"/>
              </a:rPr>
              <a:t>,  we</a:t>
            </a:r>
            <a:r>
              <a:rPr dirty="0" sz="900" spc="220">
                <a:latin typeface="Liberation Serif"/>
                <a:cs typeface="Liberation Serif"/>
              </a:rPr>
              <a:t> </a:t>
            </a:r>
            <a:r>
              <a:rPr dirty="0" sz="900">
                <a:latin typeface="Liberation Serif"/>
                <a:cs typeface="Liberation Serif"/>
              </a:rPr>
              <a:t>always</a:t>
            </a:r>
            <a:r>
              <a:rPr dirty="0" sz="900" spc="220">
                <a:latin typeface="Liberation Serif"/>
                <a:cs typeface="Liberation Serif"/>
              </a:rPr>
              <a:t> </a:t>
            </a:r>
            <a:r>
              <a:rPr dirty="0" sz="900">
                <a:latin typeface="Liberation Serif"/>
                <a:cs typeface="Liberation Serif"/>
              </a:rPr>
              <a:t>write</a:t>
            </a:r>
            <a:endParaRPr sz="900">
              <a:latin typeface="Liberation Serif"/>
              <a:cs typeface="Liberation Serif"/>
            </a:endParaRPr>
          </a:p>
          <a:p>
            <a:pPr algn="r" marR="1600200">
              <a:lnSpc>
                <a:spcPts val="615"/>
              </a:lnSpc>
            </a:pPr>
            <a:r>
              <a:rPr dirty="0" sz="650" spc="45" i="1">
                <a:latin typeface="Arial"/>
                <a:cs typeface="Arial"/>
              </a:rPr>
              <a:t>x</a:t>
            </a:r>
            <a:r>
              <a:rPr dirty="0" sz="700" spc="85">
                <a:latin typeface="DejaVu Sans"/>
                <a:cs typeface="DejaVu Sans"/>
              </a:rPr>
              <a:t>→</a:t>
            </a:r>
            <a:r>
              <a:rPr dirty="0" sz="650" spc="5" i="1">
                <a:latin typeface="Arial"/>
                <a:cs typeface="Arial"/>
              </a:rPr>
              <a:t>a</a:t>
            </a:r>
            <a:endParaRPr sz="650">
              <a:latin typeface="Arial"/>
              <a:cs typeface="Arial"/>
            </a:endParaRPr>
          </a:p>
          <a:p>
            <a:pPr marL="18415">
              <a:lnSpc>
                <a:spcPts val="1035"/>
              </a:lnSpc>
            </a:pP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10">
                <a:latin typeface="DejaVu Sans"/>
                <a:cs typeface="DejaVu Sans"/>
              </a:rPr>
              <a:t>+∞ </a:t>
            </a:r>
            <a:r>
              <a:rPr dirty="0" sz="900">
                <a:latin typeface="Liberation Serif"/>
                <a:cs typeface="Liberation Serif"/>
              </a:rPr>
              <a:t>rather than </a:t>
            </a:r>
            <a:r>
              <a:rPr dirty="0" sz="1050" spc="-65">
                <a:latin typeface="DejaVu Sans"/>
                <a:cs typeface="DejaVu Sans"/>
              </a:rPr>
              <a:t>lim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a:t>
            </a:r>
            <a:r>
              <a:rPr dirty="0" sz="1050" spc="-200">
                <a:latin typeface="DejaVu Sans"/>
                <a:cs typeface="DejaVu Sans"/>
              </a:rPr>
              <a:t> </a:t>
            </a:r>
            <a:r>
              <a:rPr dirty="0" sz="900">
                <a:latin typeface="Liberation Serif"/>
                <a:cs typeface="Liberation Serif"/>
              </a:rPr>
              <a:t>DNE.</a:t>
            </a:r>
            <a:endParaRPr sz="900">
              <a:latin typeface="Liberation Serif"/>
              <a:cs typeface="Liberation Serif"/>
            </a:endParaRPr>
          </a:p>
          <a:p>
            <a:pPr marL="12700">
              <a:lnSpc>
                <a:spcPts val="685"/>
              </a:lnSpc>
              <a:tabLst>
                <a:tab pos="1415415" algn="l"/>
              </a:tabLst>
            </a:pPr>
            <a:r>
              <a:rPr dirty="0" sz="650" spc="45" i="1">
                <a:latin typeface="Arial"/>
                <a:cs typeface="Arial"/>
              </a:rPr>
              <a:t>x</a:t>
            </a:r>
            <a:r>
              <a:rPr dirty="0" sz="700" spc="45">
                <a:latin typeface="DejaVu Sans"/>
                <a:cs typeface="DejaVu Sans"/>
              </a:rPr>
              <a:t>→</a:t>
            </a:r>
            <a:r>
              <a:rPr dirty="0" sz="650" spc="45" i="1">
                <a:latin typeface="Arial"/>
                <a:cs typeface="Arial"/>
              </a:rPr>
              <a:t>a	x</a:t>
            </a:r>
            <a:r>
              <a:rPr dirty="0" sz="700" spc="45">
                <a:latin typeface="DejaVu Sans"/>
                <a:cs typeface="DejaVu Sans"/>
              </a:rPr>
              <a:t>→</a:t>
            </a:r>
            <a:r>
              <a:rPr dirty="0" sz="650" spc="45" i="1">
                <a:latin typeface="Arial"/>
                <a:cs typeface="Arial"/>
              </a:rPr>
              <a:t>a</a:t>
            </a:r>
            <a:endParaRPr sz="650">
              <a:latin typeface="Arial"/>
              <a:cs typeface="Arial"/>
            </a:endParaRPr>
          </a:p>
          <a:p>
            <a:pPr marL="88900">
              <a:lnSpc>
                <a:spcPct val="100000"/>
              </a:lnSpc>
              <a:spcBef>
                <a:spcPts val="335"/>
              </a:spcBef>
            </a:pPr>
            <a:r>
              <a:rPr dirty="0" sz="1050" spc="10">
                <a:solidFill>
                  <a:srgbClr val="2E4E4E"/>
                </a:solidFill>
                <a:latin typeface="Liberation Sans"/>
                <a:cs typeface="Liberation Sans"/>
              </a:rPr>
              <a:t>Example </a:t>
            </a:r>
            <a:r>
              <a:rPr dirty="0" sz="1250" spc="-130">
                <a:solidFill>
                  <a:srgbClr val="2E4E4E"/>
                </a:solidFill>
                <a:latin typeface="DejaVu Sans"/>
                <a:cs typeface="DejaVu Sans"/>
              </a:rPr>
              <a:t>2.2.5</a:t>
            </a:r>
            <a:r>
              <a:rPr dirty="0" sz="1050" spc="-130">
                <a:solidFill>
                  <a:srgbClr val="2E4E4E"/>
                </a:solidFill>
                <a:latin typeface="Liberation Sans"/>
                <a:cs typeface="Liberation Sans"/>
              </a:rPr>
              <a:t>: </a:t>
            </a:r>
            <a:r>
              <a:rPr dirty="0" sz="1050" spc="10">
                <a:solidFill>
                  <a:srgbClr val="2E4E4E"/>
                </a:solidFill>
                <a:latin typeface="Liberation Sans"/>
                <a:cs typeface="Liberation Sans"/>
              </a:rPr>
              <a:t>Recognizing an </a:t>
            </a:r>
            <a:r>
              <a:rPr dirty="0" sz="1050" spc="5">
                <a:solidFill>
                  <a:srgbClr val="2E4E4E"/>
                </a:solidFill>
                <a:latin typeface="Liberation Sans"/>
                <a:cs typeface="Liberation Sans"/>
              </a:rPr>
              <a:t>Infinite</a:t>
            </a:r>
            <a:r>
              <a:rPr dirty="0" sz="1050" spc="-40">
                <a:solidFill>
                  <a:srgbClr val="2E4E4E"/>
                </a:solidFill>
                <a:latin typeface="Liberation Sans"/>
                <a:cs typeface="Liberation Sans"/>
              </a:rPr>
              <a:t> </a:t>
            </a:r>
            <a:r>
              <a:rPr dirty="0" sz="1050" spc="5">
                <a:solidFill>
                  <a:srgbClr val="2E4E4E"/>
                </a:solidFill>
                <a:latin typeface="Liberation Sans"/>
                <a:cs typeface="Liberation Sans"/>
              </a:rPr>
              <a:t>Limit</a:t>
            </a:r>
            <a:endParaRPr sz="1050">
              <a:latin typeface="Liberation Sans"/>
              <a:cs typeface="Liberation Sans"/>
            </a:endParaRPr>
          </a:p>
          <a:p>
            <a:pPr marL="88900" marR="89535">
              <a:lnSpc>
                <a:spcPct val="107200"/>
              </a:lnSpc>
              <a:spcBef>
                <a:spcPts val="260"/>
              </a:spcBef>
            </a:pPr>
            <a:r>
              <a:rPr dirty="0" sz="900">
                <a:latin typeface="Liberation Serif"/>
                <a:cs typeface="Liberation Serif"/>
              </a:rPr>
              <a:t>Evaluate each of the following limits, if possible. Use a table of functional values and graph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45">
                <a:latin typeface="DejaVu Sans"/>
                <a:cs typeface="DejaVu Sans"/>
              </a:rPr>
              <a:t>1/</a:t>
            </a:r>
            <a:r>
              <a:rPr dirty="0" sz="900" spc="45" i="1">
                <a:latin typeface="Arial"/>
                <a:cs typeface="Arial"/>
              </a:rPr>
              <a:t>x </a:t>
            </a:r>
            <a:r>
              <a:rPr dirty="0" sz="900">
                <a:latin typeface="Liberation Serif"/>
                <a:cs typeface="Liberation Serif"/>
              </a:rPr>
              <a:t>to confirm your  conclusion.</a:t>
            </a:r>
            <a:endParaRPr sz="900">
              <a:latin typeface="Liberation Serif"/>
              <a:cs typeface="Liberation Serif"/>
            </a:endParaRPr>
          </a:p>
        </p:txBody>
      </p:sp>
      <p:sp>
        <p:nvSpPr>
          <p:cNvPr id="14" name="object 14"/>
          <p:cNvSpPr txBox="1"/>
          <p:nvPr/>
        </p:nvSpPr>
        <p:spPr>
          <a:xfrm>
            <a:off x="901817" y="2297528"/>
            <a:ext cx="494665" cy="184150"/>
          </a:xfrm>
          <a:prstGeom prst="rect">
            <a:avLst/>
          </a:prstGeom>
        </p:spPr>
        <p:txBody>
          <a:bodyPr wrap="square" lIns="0" tIns="11430" rIns="0" bIns="0" rtlCol="0" vert="horz">
            <a:spAutoFit/>
          </a:bodyPr>
          <a:lstStyle/>
          <a:p>
            <a:pPr marL="12700">
              <a:lnSpc>
                <a:spcPct val="100000"/>
              </a:lnSpc>
              <a:spcBef>
                <a:spcPts val="90"/>
              </a:spcBef>
            </a:pPr>
            <a:r>
              <a:rPr dirty="0" sz="900" spc="-15">
                <a:latin typeface="Liberation Serif"/>
                <a:cs typeface="Liberation Serif"/>
              </a:rPr>
              <a:t>a. </a:t>
            </a:r>
            <a:r>
              <a:rPr dirty="0" sz="1050" spc="-65">
                <a:latin typeface="DejaVu Sans"/>
                <a:cs typeface="DejaVu Sans"/>
              </a:rPr>
              <a:t>lim</a:t>
            </a:r>
            <a:r>
              <a:rPr dirty="0" sz="1050" spc="120">
                <a:latin typeface="DejaVu Sans"/>
                <a:cs typeface="DejaVu Sans"/>
              </a:rPr>
              <a:t> </a:t>
            </a:r>
            <a:r>
              <a:rPr dirty="0" baseline="37037" sz="1575" spc="-262">
                <a:latin typeface="DejaVu Sans"/>
                <a:cs typeface="DejaVu Sans"/>
              </a:rPr>
              <a:t>1</a:t>
            </a:r>
            <a:endParaRPr baseline="37037" sz="1575">
              <a:latin typeface="DejaVu Sans"/>
              <a:cs typeface="DejaVu Sans"/>
            </a:endParaRPr>
          </a:p>
        </p:txBody>
      </p:sp>
      <p:sp>
        <p:nvSpPr>
          <p:cNvPr id="15" name="object 15"/>
          <p:cNvSpPr txBox="1"/>
          <p:nvPr/>
        </p:nvSpPr>
        <p:spPr>
          <a:xfrm>
            <a:off x="1008432" y="2399524"/>
            <a:ext cx="393065" cy="164465"/>
          </a:xfrm>
          <a:prstGeom prst="rect">
            <a:avLst/>
          </a:prstGeom>
        </p:spPr>
        <p:txBody>
          <a:bodyPr wrap="square" lIns="0" tIns="13970" rIns="0" bIns="0" rtlCol="0" vert="horz">
            <a:spAutoFit/>
          </a:bodyPr>
          <a:lstStyle/>
          <a:p>
            <a:pPr marL="12700">
              <a:lnSpc>
                <a:spcPct val="100000"/>
              </a:lnSpc>
              <a:spcBef>
                <a:spcPts val="110"/>
              </a:spcBef>
            </a:pPr>
            <a:r>
              <a:rPr dirty="0" baseline="8547" sz="975" spc="7" i="1">
                <a:latin typeface="Arial"/>
                <a:cs typeface="Arial"/>
              </a:rPr>
              <a:t>x</a:t>
            </a:r>
            <a:r>
              <a:rPr dirty="0" baseline="7936" sz="1050" spc="7">
                <a:latin typeface="DejaVu Sans"/>
                <a:cs typeface="DejaVu Sans"/>
              </a:rPr>
              <a:t>→0−</a:t>
            </a:r>
            <a:r>
              <a:rPr dirty="0" baseline="7936" sz="1050" spc="75">
                <a:latin typeface="DejaVu Sans"/>
                <a:cs typeface="DejaVu Sans"/>
              </a:rPr>
              <a:t> </a:t>
            </a:r>
            <a:r>
              <a:rPr dirty="0" sz="900" spc="114" i="1">
                <a:latin typeface="Arial"/>
                <a:cs typeface="Arial"/>
              </a:rPr>
              <a:t>x</a:t>
            </a:r>
            <a:endParaRPr sz="900">
              <a:latin typeface="Arial"/>
              <a:cs typeface="Arial"/>
            </a:endParaRPr>
          </a:p>
        </p:txBody>
      </p:sp>
      <p:sp>
        <p:nvSpPr>
          <p:cNvPr id="16" name="object 16"/>
          <p:cNvSpPr txBox="1"/>
          <p:nvPr/>
        </p:nvSpPr>
        <p:spPr>
          <a:xfrm>
            <a:off x="892287" y="2583425"/>
            <a:ext cx="504190"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 </a:t>
            </a:r>
            <a:r>
              <a:rPr dirty="0" sz="1050" spc="-65">
                <a:latin typeface="DejaVu Sans"/>
                <a:cs typeface="DejaVu Sans"/>
              </a:rPr>
              <a:t>lim</a:t>
            </a:r>
            <a:r>
              <a:rPr dirty="0" sz="1050" spc="30">
                <a:latin typeface="DejaVu Sans"/>
                <a:cs typeface="DejaVu Sans"/>
              </a:rPr>
              <a:t> </a:t>
            </a:r>
            <a:r>
              <a:rPr dirty="0" baseline="37037" sz="1575" spc="-262">
                <a:latin typeface="DejaVu Sans"/>
                <a:cs typeface="DejaVu Sans"/>
              </a:rPr>
              <a:t>1</a:t>
            </a:r>
            <a:endParaRPr baseline="37037" sz="1575">
              <a:latin typeface="DejaVu Sans"/>
              <a:cs typeface="DejaVu Sans"/>
            </a:endParaRPr>
          </a:p>
        </p:txBody>
      </p:sp>
      <p:sp>
        <p:nvSpPr>
          <p:cNvPr id="17" name="object 17"/>
          <p:cNvSpPr txBox="1"/>
          <p:nvPr/>
        </p:nvSpPr>
        <p:spPr>
          <a:xfrm>
            <a:off x="848360" y="2654421"/>
            <a:ext cx="2331085" cy="852805"/>
          </a:xfrm>
          <a:prstGeom prst="rect">
            <a:avLst/>
          </a:prstGeom>
        </p:spPr>
        <p:txBody>
          <a:bodyPr wrap="square" lIns="0" tIns="45085" rIns="0" bIns="0" rtlCol="0" vert="horz">
            <a:spAutoFit/>
          </a:bodyPr>
          <a:lstStyle/>
          <a:p>
            <a:pPr marL="172720">
              <a:lnSpc>
                <a:spcPct val="100000"/>
              </a:lnSpc>
              <a:spcBef>
                <a:spcPts val="355"/>
              </a:spcBef>
            </a:pPr>
            <a:r>
              <a:rPr dirty="0" baseline="8547" sz="975" spc="7" i="1">
                <a:latin typeface="Arial"/>
                <a:cs typeface="Arial"/>
              </a:rPr>
              <a:t>x</a:t>
            </a:r>
            <a:r>
              <a:rPr dirty="0" baseline="7936" sz="1050" spc="7">
                <a:latin typeface="DejaVu Sans"/>
                <a:cs typeface="DejaVu Sans"/>
              </a:rPr>
              <a:t>→0+</a:t>
            </a:r>
            <a:r>
              <a:rPr dirty="0" baseline="7936" sz="1050" spc="187">
                <a:latin typeface="DejaVu Sans"/>
                <a:cs typeface="DejaVu Sans"/>
              </a:rPr>
              <a:t> </a:t>
            </a:r>
            <a:r>
              <a:rPr dirty="0" sz="900" spc="114" i="1">
                <a:latin typeface="Arial"/>
                <a:cs typeface="Arial"/>
              </a:rPr>
              <a:t>x</a:t>
            </a:r>
            <a:endParaRPr sz="900">
              <a:latin typeface="Arial"/>
              <a:cs typeface="Arial"/>
            </a:endParaRPr>
          </a:p>
          <a:p>
            <a:pPr marL="66040">
              <a:lnSpc>
                <a:spcPts val="1080"/>
              </a:lnSpc>
              <a:spcBef>
                <a:spcPts val="270"/>
              </a:spcBef>
            </a:pPr>
            <a:r>
              <a:rPr dirty="0" sz="900" spc="-15">
                <a:latin typeface="Liberation Serif"/>
                <a:cs typeface="Liberation Serif"/>
              </a:rPr>
              <a:t>c. </a:t>
            </a:r>
            <a:r>
              <a:rPr dirty="0" sz="1050" spc="-65">
                <a:latin typeface="DejaVu Sans"/>
                <a:cs typeface="DejaVu Sans"/>
              </a:rPr>
              <a:t>lim</a:t>
            </a:r>
            <a:r>
              <a:rPr dirty="0" sz="1050" spc="-10">
                <a:latin typeface="DejaVu Sans"/>
                <a:cs typeface="DejaVu Sans"/>
              </a:rPr>
              <a:t> </a:t>
            </a:r>
            <a:r>
              <a:rPr dirty="0" baseline="31746" sz="1575" spc="-262">
                <a:latin typeface="DejaVu Sans"/>
                <a:cs typeface="DejaVu Sans"/>
              </a:rPr>
              <a:t>1</a:t>
            </a:r>
            <a:endParaRPr baseline="31746" sz="1575">
              <a:latin typeface="DejaVu Sans"/>
              <a:cs typeface="DejaVu Sans"/>
            </a:endParaRPr>
          </a:p>
          <a:p>
            <a:pPr algn="ctr" marR="1679575">
              <a:lnSpc>
                <a:spcPts val="900"/>
              </a:lnSpc>
            </a:pPr>
            <a:r>
              <a:rPr dirty="0" baseline="8547" sz="975" spc="15" i="1">
                <a:latin typeface="Arial"/>
                <a:cs typeface="Arial"/>
              </a:rPr>
              <a:t>x</a:t>
            </a:r>
            <a:r>
              <a:rPr dirty="0" baseline="7936" sz="1050" spc="15">
                <a:latin typeface="DejaVu Sans"/>
                <a:cs typeface="DejaVu Sans"/>
              </a:rPr>
              <a:t>→0</a:t>
            </a:r>
            <a:r>
              <a:rPr dirty="0" baseline="7936" sz="1050" spc="89">
                <a:latin typeface="DejaVu Sans"/>
                <a:cs typeface="DejaVu Sans"/>
              </a:rPr>
              <a:t> </a:t>
            </a:r>
            <a:r>
              <a:rPr dirty="0" sz="900" spc="114" i="1">
                <a:latin typeface="Arial"/>
                <a:cs typeface="Arial"/>
              </a:rPr>
              <a:t>x</a:t>
            </a:r>
            <a:endParaRPr sz="900">
              <a:latin typeface="Arial"/>
              <a:cs typeface="Arial"/>
            </a:endParaRPr>
          </a:p>
          <a:p>
            <a:pPr marL="12700">
              <a:lnSpc>
                <a:spcPct val="100000"/>
              </a:lnSpc>
              <a:spcBef>
                <a:spcPts val="345"/>
              </a:spcBef>
            </a:pPr>
            <a:r>
              <a:rPr dirty="0" sz="900" b="1">
                <a:latin typeface="Liberation Serif"/>
                <a:cs typeface="Liberation Serif"/>
              </a:rPr>
              <a:t>Solution</a:t>
            </a:r>
            <a:endParaRPr sz="900">
              <a:latin typeface="Liberation Serif"/>
              <a:cs typeface="Liberation Serif"/>
            </a:endParaRPr>
          </a:p>
          <a:p>
            <a:pPr marL="12700">
              <a:lnSpc>
                <a:spcPct val="100000"/>
              </a:lnSpc>
              <a:spcBef>
                <a:spcPts val="420"/>
              </a:spcBef>
            </a:pPr>
            <a:r>
              <a:rPr dirty="0" sz="900">
                <a:latin typeface="Liberation Serif"/>
                <a:cs typeface="Liberation Serif"/>
              </a:rPr>
              <a:t>Begin by constructing a table of functional</a:t>
            </a:r>
            <a:r>
              <a:rPr dirty="0" sz="900" spc="-95">
                <a:latin typeface="Liberation Serif"/>
                <a:cs typeface="Liberation Serif"/>
              </a:rPr>
              <a:t> </a:t>
            </a:r>
            <a:r>
              <a:rPr dirty="0" sz="900">
                <a:latin typeface="Liberation Serif"/>
                <a:cs typeface="Liberation Serif"/>
              </a:rPr>
              <a:t>values.</a:t>
            </a:r>
            <a:endParaRPr sz="900">
              <a:latin typeface="Liberation Serif"/>
              <a:cs typeface="Liberation Serif"/>
            </a:endParaRPr>
          </a:p>
        </p:txBody>
      </p:sp>
      <p:graphicFrame>
        <p:nvGraphicFramePr>
          <p:cNvPr id="18" name="object 18"/>
          <p:cNvGraphicFramePr>
            <a:graphicFrameLocks noGrp="1"/>
          </p:cNvGraphicFramePr>
          <p:nvPr/>
        </p:nvGraphicFramePr>
        <p:xfrm>
          <a:off x="857337" y="3538243"/>
          <a:ext cx="5832475" cy="1048385"/>
        </p:xfrm>
        <a:graphic>
          <a:graphicData uri="http://schemas.openxmlformats.org/drawingml/2006/table">
            <a:tbl>
              <a:tblPr firstRow="1" bandRow="1">
                <a:tableStyleId>{2D5ABB26-0587-4C30-8999-92F81FD0307C}</a:tableStyleId>
              </a:tblPr>
              <a:tblGrid>
                <a:gridCol w="1456055"/>
                <a:gridCol w="1477645"/>
                <a:gridCol w="1438910"/>
                <a:gridCol w="1460500"/>
              </a:tblGrid>
              <a:tr h="166370">
                <a:tc>
                  <a:txBody>
                    <a:bodyPr/>
                    <a:lstStyle/>
                    <a:p>
                      <a:pPr algn="ctr" marL="10160">
                        <a:lnSpc>
                          <a:spcPct val="100000"/>
                        </a:lnSpc>
                        <a:spcBef>
                          <a:spcPts val="125"/>
                        </a:spcBef>
                      </a:pPr>
                      <a:r>
                        <a:rPr dirty="0" sz="700" i="1">
                          <a:latin typeface="Arial"/>
                          <a:cs typeface="Arial"/>
                        </a:rPr>
                        <a:t>x</a:t>
                      </a:r>
                      <a:endParaRPr sz="700">
                        <a:latin typeface="Arial"/>
                        <a:cs typeface="Arial"/>
                      </a:endParaRPr>
                    </a:p>
                  </a:txBody>
                  <a:tcPr marL="0" marR="0" marB="0" marT="15875">
                    <a:lnB w="28575">
                      <a:solidFill>
                        <a:srgbClr val="DDDDDD"/>
                      </a:solidFill>
                      <a:prstDash val="solid"/>
                    </a:lnB>
                    <a:solidFill>
                      <a:srgbClr val="E4F5FE"/>
                    </a:solidFill>
                  </a:tcPr>
                </a:tc>
                <a:tc>
                  <a:txBody>
                    <a:bodyPr/>
                    <a:lstStyle/>
                    <a:p>
                      <a:pPr algn="ctr" marR="2540">
                        <a:lnSpc>
                          <a:spcPts val="630"/>
                        </a:lnSpc>
                      </a:pPr>
                      <a:r>
                        <a:rPr dirty="0" u="sng" sz="550">
                          <a:uFill>
                            <a:solidFill>
                              <a:srgbClr val="000000"/>
                            </a:solidFill>
                          </a:uFill>
                          <a:latin typeface="Verdana"/>
                          <a:cs typeface="Verdana"/>
                        </a:rPr>
                        <a:t>1</a:t>
                      </a:r>
                      <a:endParaRPr sz="550">
                        <a:latin typeface="Verdana"/>
                        <a:cs typeface="Verdana"/>
                      </a:endParaRPr>
                    </a:p>
                    <a:p>
                      <a:pPr algn="ctr" marR="2540">
                        <a:lnSpc>
                          <a:spcPts val="585"/>
                        </a:lnSpc>
                      </a:pPr>
                      <a:r>
                        <a:rPr dirty="0" sz="500" i="1">
                          <a:latin typeface="Arial"/>
                          <a:cs typeface="Arial"/>
                        </a:rPr>
                        <a:t>x</a:t>
                      </a:r>
                      <a:endParaRPr sz="500">
                        <a:latin typeface="Arial"/>
                        <a:cs typeface="Arial"/>
                      </a:endParaRPr>
                    </a:p>
                  </a:txBody>
                  <a:tcPr marL="0" marR="0" marB="0" marT="0">
                    <a:lnB w="12700">
                      <a:solidFill>
                        <a:srgbClr val="2FB3F5"/>
                      </a:solidFill>
                      <a:prstDash val="solid"/>
                    </a:lnB>
                    <a:solidFill>
                      <a:srgbClr val="E4F5FE"/>
                    </a:solidFill>
                  </a:tcPr>
                </a:tc>
                <a:tc>
                  <a:txBody>
                    <a:bodyPr/>
                    <a:lstStyle/>
                    <a:p>
                      <a:pPr algn="ctr">
                        <a:lnSpc>
                          <a:spcPct val="100000"/>
                        </a:lnSpc>
                        <a:spcBef>
                          <a:spcPts val="125"/>
                        </a:spcBef>
                      </a:pPr>
                      <a:r>
                        <a:rPr dirty="0" sz="700" i="1">
                          <a:latin typeface="Arial"/>
                          <a:cs typeface="Arial"/>
                        </a:rPr>
                        <a:t>x</a:t>
                      </a:r>
                      <a:endParaRPr sz="700">
                        <a:latin typeface="Arial"/>
                        <a:cs typeface="Arial"/>
                      </a:endParaRPr>
                    </a:p>
                  </a:txBody>
                  <a:tcPr marL="0" marR="0" marB="0" marT="15875">
                    <a:lnB w="12700">
                      <a:solidFill>
                        <a:srgbClr val="2FB3F5"/>
                      </a:solidFill>
                      <a:prstDash val="solid"/>
                    </a:lnB>
                    <a:solidFill>
                      <a:srgbClr val="E4F5FE"/>
                    </a:solidFill>
                  </a:tcPr>
                </a:tc>
                <a:tc>
                  <a:txBody>
                    <a:bodyPr/>
                    <a:lstStyle/>
                    <a:p>
                      <a:pPr algn="ctr" marL="5715">
                        <a:lnSpc>
                          <a:spcPts val="630"/>
                        </a:lnSpc>
                      </a:pPr>
                      <a:r>
                        <a:rPr dirty="0" u="sng" sz="550">
                          <a:uFill>
                            <a:solidFill>
                              <a:srgbClr val="000000"/>
                            </a:solidFill>
                          </a:uFill>
                          <a:latin typeface="Verdana"/>
                          <a:cs typeface="Verdana"/>
                        </a:rPr>
                        <a:t>1</a:t>
                      </a:r>
                      <a:endParaRPr sz="550">
                        <a:latin typeface="Verdana"/>
                        <a:cs typeface="Verdana"/>
                      </a:endParaRPr>
                    </a:p>
                    <a:p>
                      <a:pPr algn="ctr" marL="5080">
                        <a:lnSpc>
                          <a:spcPts val="585"/>
                        </a:lnSpc>
                      </a:pPr>
                      <a:r>
                        <a:rPr dirty="0" sz="500" i="1">
                          <a:latin typeface="Arial"/>
                          <a:cs typeface="Arial"/>
                        </a:rPr>
                        <a:t>x</a:t>
                      </a:r>
                      <a:endParaRPr sz="500">
                        <a:latin typeface="Arial"/>
                        <a:cs typeface="Arial"/>
                      </a:endParaRPr>
                    </a:p>
                  </a:txBody>
                  <a:tcPr marL="0" marR="0" marB="0" marT="0">
                    <a:lnB w="12700">
                      <a:solidFill>
                        <a:srgbClr val="2FB3F5"/>
                      </a:solidFill>
                      <a:prstDash val="solid"/>
                    </a:lnB>
                    <a:solidFill>
                      <a:srgbClr val="E4F5FE"/>
                    </a:solidFill>
                  </a:tcPr>
                </a:tc>
              </a:tr>
              <a:tr h="156845">
                <a:tc>
                  <a:txBody>
                    <a:bodyPr/>
                    <a:lstStyle/>
                    <a:p>
                      <a:pPr algn="ctr" marL="9525">
                        <a:lnSpc>
                          <a:spcPct val="100000"/>
                        </a:lnSpc>
                        <a:spcBef>
                          <a:spcPts val="235"/>
                        </a:spcBef>
                      </a:pPr>
                      <a:r>
                        <a:rPr dirty="0" sz="700" spc="10">
                          <a:latin typeface="Liberation Serif"/>
                          <a:cs typeface="Liberation Serif"/>
                        </a:rPr>
                        <a:t>-0.1</a:t>
                      </a:r>
                      <a:endParaRPr sz="700">
                        <a:latin typeface="Liberation Serif"/>
                        <a:cs typeface="Liberation Serif"/>
                      </a:endParaRPr>
                    </a:p>
                  </a:txBody>
                  <a:tcPr marL="0" marR="0" marB="0" marT="29845">
                    <a:lnT w="28575">
                      <a:solidFill>
                        <a:srgbClr val="DDDDDD"/>
                      </a:solidFill>
                      <a:prstDash val="solid"/>
                    </a:lnT>
                    <a:solidFill>
                      <a:srgbClr val="FFFFFF"/>
                    </a:solidFill>
                  </a:tcPr>
                </a:tc>
                <a:tc>
                  <a:txBody>
                    <a:bodyPr/>
                    <a:lstStyle/>
                    <a:p>
                      <a:pPr algn="ctr">
                        <a:lnSpc>
                          <a:spcPct val="100000"/>
                        </a:lnSpc>
                        <a:spcBef>
                          <a:spcPts val="160"/>
                        </a:spcBef>
                      </a:pPr>
                      <a:r>
                        <a:rPr dirty="0" sz="700" spc="10">
                          <a:latin typeface="Liberation Serif"/>
                          <a:cs typeface="Liberation Serif"/>
                        </a:rPr>
                        <a:t>-10</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ctr" marR="635">
                        <a:lnSpc>
                          <a:spcPct val="100000"/>
                        </a:lnSpc>
                        <a:spcBef>
                          <a:spcPts val="160"/>
                        </a:spcBef>
                      </a:pPr>
                      <a:r>
                        <a:rPr dirty="0" sz="700" spc="10">
                          <a:latin typeface="Liberation Serif"/>
                          <a:cs typeface="Liberation Serif"/>
                        </a:rPr>
                        <a:t>0.1</a:t>
                      </a:r>
                      <a:endParaRPr sz="700">
                        <a:latin typeface="Liberation Serif"/>
                        <a:cs typeface="Liberation Serif"/>
                      </a:endParaRPr>
                    </a:p>
                  </a:txBody>
                  <a:tcPr marL="0" marR="0" marB="0" marT="20320">
                    <a:lnT w="12700">
                      <a:solidFill>
                        <a:srgbClr val="2FB3F5"/>
                      </a:solidFill>
                      <a:prstDash val="solid"/>
                    </a:lnT>
                    <a:solidFill>
                      <a:srgbClr val="FFFFFF"/>
                    </a:solidFill>
                  </a:tcPr>
                </a:tc>
                <a:tc>
                  <a:txBody>
                    <a:bodyPr/>
                    <a:lstStyle/>
                    <a:p>
                      <a:pPr algn="ctr" marL="7620">
                        <a:lnSpc>
                          <a:spcPct val="100000"/>
                        </a:lnSpc>
                        <a:spcBef>
                          <a:spcPts val="160"/>
                        </a:spcBef>
                      </a:pPr>
                      <a:r>
                        <a:rPr dirty="0" sz="700" spc="10">
                          <a:latin typeface="Liberation Serif"/>
                          <a:cs typeface="Liberation Serif"/>
                        </a:rPr>
                        <a:t>10</a:t>
                      </a:r>
                      <a:endParaRPr sz="700">
                        <a:latin typeface="Liberation Serif"/>
                        <a:cs typeface="Liberation Serif"/>
                      </a:endParaRPr>
                    </a:p>
                  </a:txBody>
                  <a:tcPr marL="0" marR="0" marB="0" marT="20320">
                    <a:lnT w="12700">
                      <a:solidFill>
                        <a:srgbClr val="2FB3F5"/>
                      </a:solidFill>
                      <a:prstDash val="solid"/>
                    </a:lnT>
                    <a:solidFill>
                      <a:srgbClr val="FFFFFF"/>
                    </a:solidFill>
                  </a:tcPr>
                </a:tc>
              </a:tr>
              <a:tr h="142875">
                <a:tc>
                  <a:txBody>
                    <a:bodyPr/>
                    <a:lstStyle/>
                    <a:p>
                      <a:pPr algn="ctr" marL="8890">
                        <a:lnSpc>
                          <a:spcPct val="100000"/>
                        </a:lnSpc>
                        <a:spcBef>
                          <a:spcPts val="125"/>
                        </a:spcBef>
                      </a:pPr>
                      <a:r>
                        <a:rPr dirty="0" sz="700" spc="10">
                          <a:latin typeface="Liberation Serif"/>
                          <a:cs typeface="Liberation Serif"/>
                        </a:rPr>
                        <a:t>-0.01</a:t>
                      </a:r>
                      <a:endParaRPr sz="700">
                        <a:latin typeface="Liberation Serif"/>
                        <a:cs typeface="Liberation Serif"/>
                      </a:endParaRPr>
                    </a:p>
                  </a:txBody>
                  <a:tcPr marL="0" marR="0" marB="0" marT="15875">
                    <a:solidFill>
                      <a:srgbClr val="EFEFEF"/>
                    </a:solidFill>
                  </a:tcPr>
                </a:tc>
                <a:tc>
                  <a:txBody>
                    <a:bodyPr/>
                    <a:lstStyle/>
                    <a:p>
                      <a:pPr algn="ctr">
                        <a:lnSpc>
                          <a:spcPct val="100000"/>
                        </a:lnSpc>
                        <a:spcBef>
                          <a:spcPts val="125"/>
                        </a:spcBef>
                      </a:pPr>
                      <a:r>
                        <a:rPr dirty="0" sz="700" spc="10">
                          <a:latin typeface="Liberation Serif"/>
                          <a:cs typeface="Liberation Serif"/>
                        </a:rPr>
                        <a:t>-100</a:t>
                      </a:r>
                      <a:endParaRPr sz="700">
                        <a:latin typeface="Liberation Serif"/>
                        <a:cs typeface="Liberation Serif"/>
                      </a:endParaRPr>
                    </a:p>
                  </a:txBody>
                  <a:tcPr marL="0" marR="0" marB="0" marT="15875">
                    <a:solidFill>
                      <a:srgbClr val="EFEFEF"/>
                    </a:solidFill>
                  </a:tcPr>
                </a:tc>
                <a:tc>
                  <a:txBody>
                    <a:bodyPr/>
                    <a:lstStyle/>
                    <a:p>
                      <a:pPr algn="ctr" marR="635">
                        <a:lnSpc>
                          <a:spcPct val="100000"/>
                        </a:lnSpc>
                        <a:spcBef>
                          <a:spcPts val="125"/>
                        </a:spcBef>
                      </a:pPr>
                      <a:r>
                        <a:rPr dirty="0" sz="700" spc="10">
                          <a:latin typeface="Liberation Serif"/>
                          <a:cs typeface="Liberation Serif"/>
                        </a:rPr>
                        <a:t>0.01</a:t>
                      </a:r>
                      <a:endParaRPr sz="700">
                        <a:latin typeface="Liberation Serif"/>
                        <a:cs typeface="Liberation Serif"/>
                      </a:endParaRPr>
                    </a:p>
                  </a:txBody>
                  <a:tcPr marL="0" marR="0" marB="0" marT="15875">
                    <a:solidFill>
                      <a:srgbClr val="EFEFEF"/>
                    </a:solidFill>
                  </a:tcPr>
                </a:tc>
                <a:tc>
                  <a:txBody>
                    <a:bodyPr/>
                    <a:lstStyle/>
                    <a:p>
                      <a:pPr algn="ctr" marL="7620">
                        <a:lnSpc>
                          <a:spcPct val="100000"/>
                        </a:lnSpc>
                        <a:spcBef>
                          <a:spcPts val="125"/>
                        </a:spcBef>
                      </a:pPr>
                      <a:r>
                        <a:rPr dirty="0" sz="700" spc="10">
                          <a:latin typeface="Liberation Serif"/>
                          <a:cs typeface="Liberation Serif"/>
                        </a:rPr>
                        <a:t>100</a:t>
                      </a:r>
                      <a:endParaRPr sz="700">
                        <a:latin typeface="Liberation Serif"/>
                        <a:cs typeface="Liberation Serif"/>
                      </a:endParaRPr>
                    </a:p>
                  </a:txBody>
                  <a:tcPr marL="0" marR="0" marB="0" marT="15875">
                    <a:solidFill>
                      <a:srgbClr val="EFEFEF"/>
                    </a:solidFill>
                  </a:tcPr>
                </a:tc>
              </a:tr>
              <a:tr h="142875">
                <a:tc>
                  <a:txBody>
                    <a:bodyPr/>
                    <a:lstStyle/>
                    <a:p>
                      <a:pPr algn="ctr" marL="9525">
                        <a:lnSpc>
                          <a:spcPct val="100000"/>
                        </a:lnSpc>
                        <a:spcBef>
                          <a:spcPts val="125"/>
                        </a:spcBef>
                      </a:pPr>
                      <a:r>
                        <a:rPr dirty="0" sz="700" spc="10">
                          <a:latin typeface="Liberation Serif"/>
                          <a:cs typeface="Liberation Serif"/>
                        </a:rPr>
                        <a:t>-0.001</a:t>
                      </a:r>
                      <a:endParaRPr sz="700">
                        <a:latin typeface="Liberation Serif"/>
                        <a:cs typeface="Liberation Serif"/>
                      </a:endParaRPr>
                    </a:p>
                  </a:txBody>
                  <a:tcPr marL="0" marR="0" marB="0" marT="15875">
                    <a:solidFill>
                      <a:srgbClr val="FFFFFF"/>
                    </a:solidFill>
                  </a:tcPr>
                </a:tc>
                <a:tc>
                  <a:txBody>
                    <a:bodyPr/>
                    <a:lstStyle/>
                    <a:p>
                      <a:pPr algn="ctr">
                        <a:lnSpc>
                          <a:spcPct val="100000"/>
                        </a:lnSpc>
                        <a:spcBef>
                          <a:spcPts val="125"/>
                        </a:spcBef>
                      </a:pPr>
                      <a:r>
                        <a:rPr dirty="0" sz="700" spc="10">
                          <a:latin typeface="Liberation Serif"/>
                          <a:cs typeface="Liberation Serif"/>
                        </a:rPr>
                        <a:t>-1000</a:t>
                      </a:r>
                      <a:endParaRPr sz="700">
                        <a:latin typeface="Liberation Serif"/>
                        <a:cs typeface="Liberation Serif"/>
                      </a:endParaRPr>
                    </a:p>
                  </a:txBody>
                  <a:tcPr marL="0" marR="0" marB="0" marT="15875">
                    <a:solidFill>
                      <a:srgbClr val="FFFFFF"/>
                    </a:solidFill>
                  </a:tcPr>
                </a:tc>
                <a:tc>
                  <a:txBody>
                    <a:bodyPr/>
                    <a:lstStyle/>
                    <a:p>
                      <a:pPr algn="ctr" marR="635">
                        <a:lnSpc>
                          <a:spcPct val="100000"/>
                        </a:lnSpc>
                        <a:spcBef>
                          <a:spcPts val="125"/>
                        </a:spcBef>
                      </a:pPr>
                      <a:r>
                        <a:rPr dirty="0" sz="700" spc="10">
                          <a:latin typeface="Liberation Serif"/>
                          <a:cs typeface="Liberation Serif"/>
                        </a:rPr>
                        <a:t>0.001</a:t>
                      </a:r>
                      <a:endParaRPr sz="700">
                        <a:latin typeface="Liberation Serif"/>
                        <a:cs typeface="Liberation Serif"/>
                      </a:endParaRPr>
                    </a:p>
                  </a:txBody>
                  <a:tcPr marL="0" marR="0" marB="0" marT="15875">
                    <a:solidFill>
                      <a:srgbClr val="FFFFFF"/>
                    </a:solidFill>
                  </a:tcPr>
                </a:tc>
                <a:tc>
                  <a:txBody>
                    <a:bodyPr/>
                    <a:lstStyle/>
                    <a:p>
                      <a:pPr algn="ctr" marL="7620">
                        <a:lnSpc>
                          <a:spcPct val="100000"/>
                        </a:lnSpc>
                        <a:spcBef>
                          <a:spcPts val="125"/>
                        </a:spcBef>
                      </a:pPr>
                      <a:r>
                        <a:rPr dirty="0" sz="700" spc="10">
                          <a:latin typeface="Liberation Serif"/>
                          <a:cs typeface="Liberation Serif"/>
                        </a:rPr>
                        <a:t>1000</a:t>
                      </a:r>
                      <a:endParaRPr sz="700">
                        <a:latin typeface="Liberation Serif"/>
                        <a:cs typeface="Liberation Serif"/>
                      </a:endParaRPr>
                    </a:p>
                  </a:txBody>
                  <a:tcPr marL="0" marR="0" marB="0" marT="15875">
                    <a:solidFill>
                      <a:srgbClr val="FFFFFF"/>
                    </a:solidFill>
                  </a:tcPr>
                </a:tc>
              </a:tr>
              <a:tr h="142875">
                <a:tc>
                  <a:txBody>
                    <a:bodyPr/>
                    <a:lstStyle/>
                    <a:p>
                      <a:pPr algn="ctr" marL="8890">
                        <a:lnSpc>
                          <a:spcPct val="100000"/>
                        </a:lnSpc>
                        <a:spcBef>
                          <a:spcPts val="125"/>
                        </a:spcBef>
                      </a:pPr>
                      <a:r>
                        <a:rPr dirty="0" sz="700" spc="10">
                          <a:latin typeface="Liberation Serif"/>
                          <a:cs typeface="Liberation Serif"/>
                        </a:rPr>
                        <a:t>-0.0001</a:t>
                      </a:r>
                      <a:endParaRPr sz="700">
                        <a:latin typeface="Liberation Serif"/>
                        <a:cs typeface="Liberation Serif"/>
                      </a:endParaRPr>
                    </a:p>
                  </a:txBody>
                  <a:tcPr marL="0" marR="0" marB="0" marT="15875">
                    <a:solidFill>
                      <a:srgbClr val="EFEFEF"/>
                    </a:solidFill>
                  </a:tcPr>
                </a:tc>
                <a:tc>
                  <a:txBody>
                    <a:bodyPr/>
                    <a:lstStyle/>
                    <a:p>
                      <a:pPr algn="r" marR="592455">
                        <a:lnSpc>
                          <a:spcPct val="100000"/>
                        </a:lnSpc>
                        <a:spcBef>
                          <a:spcPts val="125"/>
                        </a:spcBef>
                      </a:pPr>
                      <a:r>
                        <a:rPr dirty="0" sz="700">
                          <a:latin typeface="Liberation Serif"/>
                          <a:cs typeface="Liberation Serif"/>
                        </a:rPr>
                        <a:t>-10,000</a:t>
                      </a:r>
                      <a:endParaRPr sz="700">
                        <a:latin typeface="Liberation Serif"/>
                        <a:cs typeface="Liberation Serif"/>
                      </a:endParaRPr>
                    </a:p>
                  </a:txBody>
                  <a:tcPr marL="0" marR="0" marB="0" marT="15875">
                    <a:solidFill>
                      <a:srgbClr val="EFEFEF"/>
                    </a:solidFill>
                  </a:tcPr>
                </a:tc>
                <a:tc>
                  <a:txBody>
                    <a:bodyPr/>
                    <a:lstStyle/>
                    <a:p>
                      <a:pPr algn="ctr" marR="635">
                        <a:lnSpc>
                          <a:spcPct val="100000"/>
                        </a:lnSpc>
                        <a:spcBef>
                          <a:spcPts val="125"/>
                        </a:spcBef>
                      </a:pPr>
                      <a:r>
                        <a:rPr dirty="0" sz="700" spc="10">
                          <a:latin typeface="Liberation Serif"/>
                          <a:cs typeface="Liberation Serif"/>
                        </a:rPr>
                        <a:t>0.0001</a:t>
                      </a:r>
                      <a:endParaRPr sz="700">
                        <a:latin typeface="Liberation Serif"/>
                        <a:cs typeface="Liberation Serif"/>
                      </a:endParaRPr>
                    </a:p>
                  </a:txBody>
                  <a:tcPr marL="0" marR="0" marB="0" marT="15875">
                    <a:solidFill>
                      <a:srgbClr val="EFEFEF"/>
                    </a:solidFill>
                  </a:tcPr>
                </a:tc>
                <a:tc>
                  <a:txBody>
                    <a:bodyPr/>
                    <a:lstStyle/>
                    <a:p>
                      <a:pPr algn="ctr" marL="8255">
                        <a:lnSpc>
                          <a:spcPct val="100000"/>
                        </a:lnSpc>
                        <a:spcBef>
                          <a:spcPts val="125"/>
                        </a:spcBef>
                      </a:pPr>
                      <a:r>
                        <a:rPr dirty="0" sz="700" spc="10">
                          <a:latin typeface="Liberation Serif"/>
                          <a:cs typeface="Liberation Serif"/>
                        </a:rPr>
                        <a:t>10,000</a:t>
                      </a:r>
                      <a:endParaRPr sz="700">
                        <a:latin typeface="Liberation Serif"/>
                        <a:cs typeface="Liberation Serif"/>
                      </a:endParaRPr>
                    </a:p>
                  </a:txBody>
                  <a:tcPr marL="0" marR="0" marB="0" marT="15875">
                    <a:solidFill>
                      <a:srgbClr val="EFEFEF"/>
                    </a:solidFill>
                  </a:tcPr>
                </a:tc>
              </a:tr>
              <a:tr h="142875">
                <a:tc>
                  <a:txBody>
                    <a:bodyPr/>
                    <a:lstStyle/>
                    <a:p>
                      <a:pPr algn="ctr" marL="9525">
                        <a:lnSpc>
                          <a:spcPct val="100000"/>
                        </a:lnSpc>
                        <a:spcBef>
                          <a:spcPts val="125"/>
                        </a:spcBef>
                      </a:pPr>
                      <a:r>
                        <a:rPr dirty="0" sz="700" spc="10">
                          <a:latin typeface="Liberation Serif"/>
                          <a:cs typeface="Liberation Serif"/>
                        </a:rPr>
                        <a:t>-0.00001</a:t>
                      </a:r>
                      <a:endParaRPr sz="700">
                        <a:latin typeface="Liberation Serif"/>
                        <a:cs typeface="Liberation Serif"/>
                      </a:endParaRPr>
                    </a:p>
                  </a:txBody>
                  <a:tcPr marL="0" marR="0" marB="0" marT="15875">
                    <a:solidFill>
                      <a:srgbClr val="FFFFFF"/>
                    </a:solidFill>
                  </a:tcPr>
                </a:tc>
                <a:tc>
                  <a:txBody>
                    <a:bodyPr/>
                    <a:lstStyle/>
                    <a:p>
                      <a:pPr algn="r" marR="568960">
                        <a:lnSpc>
                          <a:spcPct val="100000"/>
                        </a:lnSpc>
                        <a:spcBef>
                          <a:spcPts val="125"/>
                        </a:spcBef>
                      </a:pPr>
                      <a:r>
                        <a:rPr dirty="0" sz="700">
                          <a:latin typeface="Liberation Serif"/>
                          <a:cs typeface="Liberation Serif"/>
                        </a:rPr>
                        <a:t>-100,000</a:t>
                      </a:r>
                      <a:endParaRPr sz="700">
                        <a:latin typeface="Liberation Serif"/>
                        <a:cs typeface="Liberation Serif"/>
                      </a:endParaRPr>
                    </a:p>
                  </a:txBody>
                  <a:tcPr marL="0" marR="0" marB="0" marT="15875">
                    <a:solidFill>
                      <a:srgbClr val="FFFFFF"/>
                    </a:solidFill>
                  </a:tcPr>
                </a:tc>
                <a:tc>
                  <a:txBody>
                    <a:bodyPr/>
                    <a:lstStyle/>
                    <a:p>
                      <a:pPr algn="r" marR="565150">
                        <a:lnSpc>
                          <a:spcPct val="100000"/>
                        </a:lnSpc>
                        <a:spcBef>
                          <a:spcPts val="125"/>
                        </a:spcBef>
                      </a:pPr>
                      <a:r>
                        <a:rPr dirty="0" sz="700">
                          <a:latin typeface="Liberation Serif"/>
                          <a:cs typeface="Liberation Serif"/>
                        </a:rPr>
                        <a:t>0.00001</a:t>
                      </a:r>
                      <a:endParaRPr sz="700">
                        <a:latin typeface="Liberation Serif"/>
                        <a:cs typeface="Liberation Serif"/>
                      </a:endParaRPr>
                    </a:p>
                  </a:txBody>
                  <a:tcPr marL="0" marR="0" marB="0" marT="15875">
                    <a:solidFill>
                      <a:srgbClr val="FFFFFF"/>
                    </a:solidFill>
                  </a:tcPr>
                </a:tc>
                <a:tc>
                  <a:txBody>
                    <a:bodyPr/>
                    <a:lstStyle/>
                    <a:p>
                      <a:pPr algn="ctr" marL="7620">
                        <a:lnSpc>
                          <a:spcPct val="100000"/>
                        </a:lnSpc>
                        <a:spcBef>
                          <a:spcPts val="125"/>
                        </a:spcBef>
                      </a:pPr>
                      <a:r>
                        <a:rPr dirty="0" sz="700" spc="10">
                          <a:latin typeface="Liberation Serif"/>
                          <a:cs typeface="Liberation Serif"/>
                        </a:rPr>
                        <a:t>100,000</a:t>
                      </a:r>
                      <a:endParaRPr sz="700">
                        <a:latin typeface="Liberation Serif"/>
                        <a:cs typeface="Liberation Serif"/>
                      </a:endParaRPr>
                    </a:p>
                  </a:txBody>
                  <a:tcPr marL="0" marR="0" marB="0" marT="15875">
                    <a:solidFill>
                      <a:srgbClr val="FFFFFF"/>
                    </a:solidFill>
                  </a:tcPr>
                </a:tc>
              </a:tr>
              <a:tr h="147320">
                <a:tc>
                  <a:txBody>
                    <a:bodyPr/>
                    <a:lstStyle/>
                    <a:p>
                      <a:pPr algn="ctr" marL="8890">
                        <a:lnSpc>
                          <a:spcPct val="100000"/>
                        </a:lnSpc>
                        <a:spcBef>
                          <a:spcPts val="125"/>
                        </a:spcBef>
                      </a:pPr>
                      <a:r>
                        <a:rPr dirty="0" sz="700" spc="10">
                          <a:latin typeface="Liberation Serif"/>
                          <a:cs typeface="Liberation Serif"/>
                        </a:rPr>
                        <a:t>-0.000001</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r" marR="534035">
                        <a:lnSpc>
                          <a:spcPct val="100000"/>
                        </a:lnSpc>
                        <a:spcBef>
                          <a:spcPts val="125"/>
                        </a:spcBef>
                      </a:pPr>
                      <a:r>
                        <a:rPr dirty="0" sz="700">
                          <a:latin typeface="Liberation Serif"/>
                          <a:cs typeface="Liberation Serif"/>
                        </a:rPr>
                        <a:t>-1,000,000</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r" marR="542290">
                        <a:lnSpc>
                          <a:spcPct val="100000"/>
                        </a:lnSpc>
                        <a:spcBef>
                          <a:spcPts val="125"/>
                        </a:spcBef>
                      </a:pPr>
                      <a:r>
                        <a:rPr dirty="0" sz="700">
                          <a:latin typeface="Liberation Serif"/>
                          <a:cs typeface="Liberation Serif"/>
                        </a:rPr>
                        <a:t>0.000001</a:t>
                      </a:r>
                      <a:endParaRPr sz="700">
                        <a:latin typeface="Liberation Serif"/>
                        <a:cs typeface="Liberation Serif"/>
                      </a:endParaRPr>
                    </a:p>
                  </a:txBody>
                  <a:tcPr marL="0" marR="0" marB="0" marT="15875">
                    <a:lnB w="12700">
                      <a:solidFill>
                        <a:srgbClr val="DDDDDD"/>
                      </a:solidFill>
                      <a:prstDash val="solid"/>
                    </a:lnB>
                    <a:solidFill>
                      <a:srgbClr val="EFEFEF"/>
                    </a:solidFill>
                  </a:tcPr>
                </a:tc>
                <a:tc>
                  <a:txBody>
                    <a:bodyPr/>
                    <a:lstStyle/>
                    <a:p>
                      <a:pPr algn="ctr" marL="7620">
                        <a:lnSpc>
                          <a:spcPct val="100000"/>
                        </a:lnSpc>
                        <a:spcBef>
                          <a:spcPts val="125"/>
                        </a:spcBef>
                      </a:pPr>
                      <a:r>
                        <a:rPr dirty="0" sz="700" spc="10">
                          <a:latin typeface="Liberation Serif"/>
                          <a:cs typeface="Liberation Serif"/>
                        </a:rPr>
                        <a:t>1,000,000</a:t>
                      </a:r>
                      <a:endParaRPr sz="700">
                        <a:latin typeface="Liberation Serif"/>
                        <a:cs typeface="Liberation Serif"/>
                      </a:endParaRPr>
                    </a:p>
                  </a:txBody>
                  <a:tcPr marL="0" marR="0" marB="0" marT="15875">
                    <a:lnB w="12700">
                      <a:solidFill>
                        <a:srgbClr val="DDDDDD"/>
                      </a:solidFill>
                      <a:prstDash val="solid"/>
                    </a:lnB>
                    <a:solidFill>
                      <a:srgbClr val="EFEFEF"/>
                    </a:solidFill>
                  </a:tcPr>
                </a:tc>
              </a:tr>
            </a:tbl>
          </a:graphicData>
        </a:graphic>
      </p:graphicFrame>
      <p:sp>
        <p:nvSpPr>
          <p:cNvPr id="19" name="object 19"/>
          <p:cNvSpPr/>
          <p:nvPr/>
        </p:nvSpPr>
        <p:spPr>
          <a:xfrm>
            <a:off x="2953914" y="6721318"/>
            <a:ext cx="1648672" cy="2601660"/>
          </a:xfrm>
          <a:prstGeom prst="rect">
            <a:avLst/>
          </a:prstGeom>
          <a:blipFill>
            <a:blip r:embed="rId4" cstate="print"/>
            <a:stretch>
              <a:fillRect/>
            </a:stretch>
          </a:blipFill>
        </p:spPr>
        <p:txBody>
          <a:bodyPr wrap="square" lIns="0" tIns="0" rIns="0" bIns="0" rtlCol="0"/>
          <a:lstStyle/>
          <a:p/>
        </p:txBody>
      </p:sp>
      <p:sp>
        <p:nvSpPr>
          <p:cNvPr id="20" name="object 20"/>
          <p:cNvSpPr/>
          <p:nvPr/>
        </p:nvSpPr>
        <p:spPr>
          <a:xfrm>
            <a:off x="1305241" y="2408952"/>
            <a:ext cx="86360" cy="0"/>
          </a:xfrm>
          <a:custGeom>
            <a:avLst/>
            <a:gdLst/>
            <a:ahLst/>
            <a:cxnLst/>
            <a:rect l="l" t="t" r="r" b="b"/>
            <a:pathLst>
              <a:path w="86359" h="0">
                <a:moveTo>
                  <a:pt x="0" y="0"/>
                </a:moveTo>
                <a:lnTo>
                  <a:pt x="85768" y="0"/>
                </a:lnTo>
              </a:path>
            </a:pathLst>
          </a:custGeom>
          <a:ln w="9529">
            <a:solidFill>
              <a:srgbClr val="000000"/>
            </a:solidFill>
          </a:ln>
        </p:spPr>
        <p:txBody>
          <a:bodyPr wrap="square" lIns="0" tIns="0" rIns="0" bIns="0" rtlCol="0"/>
          <a:lstStyle/>
          <a:p/>
        </p:txBody>
      </p:sp>
      <p:sp>
        <p:nvSpPr>
          <p:cNvPr id="21" name="object 21"/>
          <p:cNvSpPr/>
          <p:nvPr/>
        </p:nvSpPr>
        <p:spPr>
          <a:xfrm>
            <a:off x="1305241" y="2694849"/>
            <a:ext cx="86360" cy="0"/>
          </a:xfrm>
          <a:custGeom>
            <a:avLst/>
            <a:gdLst/>
            <a:ahLst/>
            <a:cxnLst/>
            <a:rect l="l" t="t" r="r" b="b"/>
            <a:pathLst>
              <a:path w="86359" h="0">
                <a:moveTo>
                  <a:pt x="0" y="0"/>
                </a:moveTo>
                <a:lnTo>
                  <a:pt x="85768" y="0"/>
                </a:lnTo>
              </a:path>
            </a:pathLst>
          </a:custGeom>
          <a:ln w="9529">
            <a:solidFill>
              <a:srgbClr val="000000"/>
            </a:solidFill>
          </a:ln>
        </p:spPr>
        <p:txBody>
          <a:bodyPr wrap="square" lIns="0" tIns="0" rIns="0" bIns="0" rtlCol="0"/>
          <a:lstStyle/>
          <a:p/>
        </p:txBody>
      </p:sp>
      <p:sp>
        <p:nvSpPr>
          <p:cNvPr id="22" name="object 22"/>
          <p:cNvSpPr/>
          <p:nvPr/>
        </p:nvSpPr>
        <p:spPr>
          <a:xfrm>
            <a:off x="1238532" y="2971215"/>
            <a:ext cx="86360" cy="0"/>
          </a:xfrm>
          <a:custGeom>
            <a:avLst/>
            <a:gdLst/>
            <a:ahLst/>
            <a:cxnLst/>
            <a:rect l="l" t="t" r="r" b="b"/>
            <a:pathLst>
              <a:path w="86359" h="0">
                <a:moveTo>
                  <a:pt x="0" y="0"/>
                </a:moveTo>
                <a:lnTo>
                  <a:pt x="85768" y="0"/>
                </a:lnTo>
              </a:path>
            </a:pathLst>
          </a:custGeom>
          <a:ln w="9529">
            <a:solidFill>
              <a:srgbClr val="000000"/>
            </a:solidFill>
          </a:ln>
        </p:spPr>
        <p:txBody>
          <a:bodyPr wrap="square" lIns="0" tIns="0" rIns="0" bIns="0" rtlCol="0"/>
          <a:lstStyle/>
          <a:p/>
        </p:txBody>
      </p:sp>
      <p:sp>
        <p:nvSpPr>
          <p:cNvPr id="23" name="object 23"/>
          <p:cNvSpPr txBox="1"/>
          <p:nvPr/>
        </p:nvSpPr>
        <p:spPr>
          <a:xfrm>
            <a:off x="848360" y="4594228"/>
            <a:ext cx="440499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a. The values of </a:t>
            </a:r>
            <a:r>
              <a:rPr dirty="0" sz="1050" spc="45">
                <a:latin typeface="DejaVu Sans"/>
                <a:cs typeface="DejaVu Sans"/>
              </a:rPr>
              <a:t>1/</a:t>
            </a:r>
            <a:r>
              <a:rPr dirty="0" sz="900" spc="45" i="1">
                <a:latin typeface="Arial"/>
                <a:cs typeface="Arial"/>
              </a:rPr>
              <a:t>x </a:t>
            </a:r>
            <a:r>
              <a:rPr dirty="0" sz="900">
                <a:latin typeface="Liberation Serif"/>
                <a:cs typeface="Liberation Serif"/>
              </a:rPr>
              <a:t>decrease without bound as </a:t>
            </a:r>
            <a:r>
              <a:rPr dirty="0" sz="900" spc="114" i="1">
                <a:latin typeface="Arial"/>
                <a:cs typeface="Arial"/>
              </a:rPr>
              <a:t>x</a:t>
            </a:r>
            <a:r>
              <a:rPr dirty="0" sz="900" spc="-165" i="1">
                <a:latin typeface="Arial"/>
                <a:cs typeface="Arial"/>
              </a:rPr>
              <a:t> </a:t>
            </a:r>
            <a:r>
              <a:rPr dirty="0" sz="900">
                <a:latin typeface="Liberation Serif"/>
                <a:cs typeface="Liberation Serif"/>
              </a:rPr>
              <a:t>approaches 0 from the left. </a:t>
            </a:r>
            <a:r>
              <a:rPr dirty="0" sz="900" spc="-40">
                <a:latin typeface="Liberation Serif"/>
                <a:cs typeface="Liberation Serif"/>
              </a:rPr>
              <a:t>We </a:t>
            </a:r>
            <a:r>
              <a:rPr dirty="0" sz="900">
                <a:latin typeface="Liberation Serif"/>
                <a:cs typeface="Liberation Serif"/>
              </a:rPr>
              <a:t>conclude that</a:t>
            </a:r>
            <a:endParaRPr sz="900">
              <a:latin typeface="Liberation Serif"/>
              <a:cs typeface="Liberation Serif"/>
            </a:endParaRPr>
          </a:p>
        </p:txBody>
      </p:sp>
      <p:sp>
        <p:nvSpPr>
          <p:cNvPr id="24" name="object 24"/>
          <p:cNvSpPr txBox="1"/>
          <p:nvPr/>
        </p:nvSpPr>
        <p:spPr>
          <a:xfrm>
            <a:off x="3400426" y="4889655"/>
            <a:ext cx="782320" cy="184150"/>
          </a:xfrm>
          <a:prstGeom prst="rect">
            <a:avLst/>
          </a:prstGeom>
        </p:spPr>
        <p:txBody>
          <a:bodyPr wrap="square" lIns="0" tIns="11430" rIns="0" bIns="0" rtlCol="0" vert="horz">
            <a:spAutoFit/>
          </a:bodyPr>
          <a:lstStyle/>
          <a:p>
            <a:pPr marL="12700">
              <a:lnSpc>
                <a:spcPct val="100000"/>
              </a:lnSpc>
              <a:spcBef>
                <a:spcPts val="90"/>
              </a:spcBef>
            </a:pPr>
            <a:r>
              <a:rPr dirty="0" sz="1050" spc="-65">
                <a:latin typeface="DejaVu Sans"/>
                <a:cs typeface="DejaVu Sans"/>
              </a:rPr>
              <a:t>lim </a:t>
            </a:r>
            <a:r>
              <a:rPr dirty="0" baseline="37037" sz="1575" spc="-262">
                <a:latin typeface="DejaVu Sans"/>
                <a:cs typeface="DejaVu Sans"/>
              </a:rPr>
              <a:t>1 </a:t>
            </a:r>
            <a:r>
              <a:rPr dirty="0" sz="1050" spc="-110">
                <a:latin typeface="DejaVu Sans"/>
                <a:cs typeface="DejaVu Sans"/>
              </a:rPr>
              <a:t>=</a:t>
            </a:r>
            <a:r>
              <a:rPr dirty="0" sz="1050" spc="-160">
                <a:latin typeface="DejaVu Sans"/>
                <a:cs typeface="DejaVu Sans"/>
              </a:rPr>
              <a:t> </a:t>
            </a:r>
            <a:r>
              <a:rPr dirty="0" sz="1050" spc="-35">
                <a:latin typeface="DejaVu Sans"/>
                <a:cs typeface="DejaVu Sans"/>
              </a:rPr>
              <a:t>−∞.</a:t>
            </a:r>
            <a:endParaRPr sz="1050">
              <a:latin typeface="DejaVu Sans"/>
              <a:cs typeface="DejaVu Sans"/>
            </a:endParaRPr>
          </a:p>
        </p:txBody>
      </p:sp>
      <p:sp>
        <p:nvSpPr>
          <p:cNvPr id="25" name="object 25"/>
          <p:cNvSpPr txBox="1"/>
          <p:nvPr/>
        </p:nvSpPr>
        <p:spPr>
          <a:xfrm>
            <a:off x="3361116" y="4991651"/>
            <a:ext cx="393065" cy="164465"/>
          </a:xfrm>
          <a:prstGeom prst="rect">
            <a:avLst/>
          </a:prstGeom>
        </p:spPr>
        <p:txBody>
          <a:bodyPr wrap="square" lIns="0" tIns="13970" rIns="0" bIns="0" rtlCol="0" vert="horz">
            <a:spAutoFit/>
          </a:bodyPr>
          <a:lstStyle/>
          <a:p>
            <a:pPr marL="12700">
              <a:lnSpc>
                <a:spcPct val="100000"/>
              </a:lnSpc>
              <a:spcBef>
                <a:spcPts val="110"/>
              </a:spcBef>
            </a:pPr>
            <a:r>
              <a:rPr dirty="0" baseline="8547" sz="975" spc="7" i="1">
                <a:latin typeface="Arial"/>
                <a:cs typeface="Arial"/>
              </a:rPr>
              <a:t>x</a:t>
            </a:r>
            <a:r>
              <a:rPr dirty="0" baseline="7936" sz="1050" spc="7">
                <a:latin typeface="DejaVu Sans"/>
                <a:cs typeface="DejaVu Sans"/>
              </a:rPr>
              <a:t>→0−</a:t>
            </a:r>
            <a:r>
              <a:rPr dirty="0" baseline="7936" sz="1050" spc="75">
                <a:latin typeface="DejaVu Sans"/>
                <a:cs typeface="DejaVu Sans"/>
              </a:rPr>
              <a:t> </a:t>
            </a:r>
            <a:r>
              <a:rPr dirty="0" sz="900" spc="114" i="1">
                <a:latin typeface="Arial"/>
                <a:cs typeface="Arial"/>
              </a:rPr>
              <a:t>x</a:t>
            </a:r>
            <a:endParaRPr sz="900">
              <a:latin typeface="Arial"/>
              <a:cs typeface="Arial"/>
            </a:endParaRPr>
          </a:p>
        </p:txBody>
      </p:sp>
      <p:sp>
        <p:nvSpPr>
          <p:cNvPr id="26" name="object 26"/>
          <p:cNvSpPr/>
          <p:nvPr/>
        </p:nvSpPr>
        <p:spPr>
          <a:xfrm>
            <a:off x="3659121" y="5001079"/>
            <a:ext cx="86360" cy="0"/>
          </a:xfrm>
          <a:custGeom>
            <a:avLst/>
            <a:gdLst/>
            <a:ahLst/>
            <a:cxnLst/>
            <a:rect l="l" t="t" r="r" b="b"/>
            <a:pathLst>
              <a:path w="86360" h="0">
                <a:moveTo>
                  <a:pt x="0" y="0"/>
                </a:moveTo>
                <a:lnTo>
                  <a:pt x="85768" y="0"/>
                </a:lnTo>
              </a:path>
            </a:pathLst>
          </a:custGeom>
          <a:ln w="9529">
            <a:solidFill>
              <a:srgbClr val="000000"/>
            </a:solidFill>
          </a:ln>
        </p:spPr>
        <p:txBody>
          <a:bodyPr wrap="square" lIns="0" tIns="0" rIns="0" bIns="0" rtlCol="0"/>
          <a:lstStyle/>
          <a:p/>
        </p:txBody>
      </p:sp>
      <p:sp>
        <p:nvSpPr>
          <p:cNvPr id="27" name="object 27"/>
          <p:cNvSpPr txBox="1"/>
          <p:nvPr/>
        </p:nvSpPr>
        <p:spPr>
          <a:xfrm>
            <a:off x="848360" y="5194611"/>
            <a:ext cx="445579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 The values of </a:t>
            </a:r>
            <a:r>
              <a:rPr dirty="0" sz="1050" spc="45">
                <a:latin typeface="DejaVu Sans"/>
                <a:cs typeface="DejaVu Sans"/>
              </a:rPr>
              <a:t>1/</a:t>
            </a:r>
            <a:r>
              <a:rPr dirty="0" sz="900" spc="45" i="1">
                <a:latin typeface="Arial"/>
                <a:cs typeface="Arial"/>
              </a:rPr>
              <a:t>x </a:t>
            </a:r>
            <a:r>
              <a:rPr dirty="0" sz="900">
                <a:latin typeface="Liberation Serif"/>
                <a:cs typeface="Liberation Serif"/>
              </a:rPr>
              <a:t>increase without bound as </a:t>
            </a:r>
            <a:r>
              <a:rPr dirty="0" sz="900" spc="114" i="1">
                <a:latin typeface="Arial"/>
                <a:cs typeface="Arial"/>
              </a:rPr>
              <a:t>x</a:t>
            </a:r>
            <a:r>
              <a:rPr dirty="0" sz="900" spc="-160" i="1">
                <a:latin typeface="Arial"/>
                <a:cs typeface="Arial"/>
              </a:rPr>
              <a:t> </a:t>
            </a:r>
            <a:r>
              <a:rPr dirty="0" sz="900">
                <a:latin typeface="Liberation Serif"/>
                <a:cs typeface="Liberation Serif"/>
              </a:rPr>
              <a:t>approaches 0 from the right. </a:t>
            </a:r>
            <a:r>
              <a:rPr dirty="0" sz="900" spc="-40">
                <a:latin typeface="Liberation Serif"/>
                <a:cs typeface="Liberation Serif"/>
              </a:rPr>
              <a:t>We </a:t>
            </a:r>
            <a:r>
              <a:rPr dirty="0" sz="900">
                <a:latin typeface="Liberation Serif"/>
                <a:cs typeface="Liberation Serif"/>
              </a:rPr>
              <a:t>conclude that</a:t>
            </a:r>
            <a:endParaRPr sz="900">
              <a:latin typeface="Liberation Serif"/>
              <a:cs typeface="Liberation Serif"/>
            </a:endParaRPr>
          </a:p>
        </p:txBody>
      </p:sp>
      <p:sp>
        <p:nvSpPr>
          <p:cNvPr id="28" name="object 28"/>
          <p:cNvSpPr txBox="1"/>
          <p:nvPr/>
        </p:nvSpPr>
        <p:spPr>
          <a:xfrm>
            <a:off x="3400426" y="5480507"/>
            <a:ext cx="782320" cy="184150"/>
          </a:xfrm>
          <a:prstGeom prst="rect">
            <a:avLst/>
          </a:prstGeom>
        </p:spPr>
        <p:txBody>
          <a:bodyPr wrap="square" lIns="0" tIns="11430" rIns="0" bIns="0" rtlCol="0" vert="horz">
            <a:spAutoFit/>
          </a:bodyPr>
          <a:lstStyle/>
          <a:p>
            <a:pPr marL="12700">
              <a:lnSpc>
                <a:spcPct val="100000"/>
              </a:lnSpc>
              <a:spcBef>
                <a:spcPts val="90"/>
              </a:spcBef>
            </a:pPr>
            <a:r>
              <a:rPr dirty="0" sz="1050" spc="-65">
                <a:latin typeface="DejaVu Sans"/>
                <a:cs typeface="DejaVu Sans"/>
              </a:rPr>
              <a:t>lim </a:t>
            </a:r>
            <a:r>
              <a:rPr dirty="0" baseline="37037" sz="1575" spc="-262">
                <a:latin typeface="DejaVu Sans"/>
                <a:cs typeface="DejaVu Sans"/>
              </a:rPr>
              <a:t>1 </a:t>
            </a:r>
            <a:r>
              <a:rPr dirty="0" sz="1050" spc="-110">
                <a:latin typeface="DejaVu Sans"/>
                <a:cs typeface="DejaVu Sans"/>
              </a:rPr>
              <a:t>=</a:t>
            </a:r>
            <a:r>
              <a:rPr dirty="0" sz="1050" spc="-160">
                <a:latin typeface="DejaVu Sans"/>
                <a:cs typeface="DejaVu Sans"/>
              </a:rPr>
              <a:t> </a:t>
            </a:r>
            <a:r>
              <a:rPr dirty="0" sz="1050" spc="-35">
                <a:latin typeface="DejaVu Sans"/>
                <a:cs typeface="DejaVu Sans"/>
              </a:rPr>
              <a:t>+∞.</a:t>
            </a:r>
            <a:endParaRPr sz="1050">
              <a:latin typeface="DejaVu Sans"/>
              <a:cs typeface="DejaVu Sans"/>
            </a:endParaRPr>
          </a:p>
        </p:txBody>
      </p:sp>
      <p:sp>
        <p:nvSpPr>
          <p:cNvPr id="29" name="object 29"/>
          <p:cNvSpPr txBox="1"/>
          <p:nvPr/>
        </p:nvSpPr>
        <p:spPr>
          <a:xfrm>
            <a:off x="3361116" y="5582504"/>
            <a:ext cx="393065" cy="164465"/>
          </a:xfrm>
          <a:prstGeom prst="rect">
            <a:avLst/>
          </a:prstGeom>
        </p:spPr>
        <p:txBody>
          <a:bodyPr wrap="square" lIns="0" tIns="13970" rIns="0" bIns="0" rtlCol="0" vert="horz">
            <a:spAutoFit/>
          </a:bodyPr>
          <a:lstStyle/>
          <a:p>
            <a:pPr marL="12700">
              <a:lnSpc>
                <a:spcPct val="100000"/>
              </a:lnSpc>
              <a:spcBef>
                <a:spcPts val="110"/>
              </a:spcBef>
            </a:pPr>
            <a:r>
              <a:rPr dirty="0" sz="650" spc="5" i="1">
                <a:latin typeface="Arial"/>
                <a:cs typeface="Arial"/>
              </a:rPr>
              <a:t>x</a:t>
            </a:r>
            <a:r>
              <a:rPr dirty="0" sz="700" spc="5">
                <a:latin typeface="DejaVu Sans"/>
                <a:cs typeface="DejaVu Sans"/>
              </a:rPr>
              <a:t>→0+</a:t>
            </a:r>
            <a:r>
              <a:rPr dirty="0" sz="700" spc="50">
                <a:latin typeface="DejaVu Sans"/>
                <a:cs typeface="DejaVu Sans"/>
              </a:rPr>
              <a:t> </a:t>
            </a:r>
            <a:r>
              <a:rPr dirty="0" sz="900" spc="114" i="1">
                <a:latin typeface="Arial"/>
                <a:cs typeface="Arial"/>
              </a:rPr>
              <a:t>x</a:t>
            </a:r>
            <a:endParaRPr sz="900">
              <a:latin typeface="Arial"/>
              <a:cs typeface="Arial"/>
            </a:endParaRPr>
          </a:p>
        </p:txBody>
      </p:sp>
      <p:sp>
        <p:nvSpPr>
          <p:cNvPr id="30" name="object 30"/>
          <p:cNvSpPr/>
          <p:nvPr/>
        </p:nvSpPr>
        <p:spPr>
          <a:xfrm>
            <a:off x="3659121" y="5591931"/>
            <a:ext cx="86360" cy="0"/>
          </a:xfrm>
          <a:custGeom>
            <a:avLst/>
            <a:gdLst/>
            <a:ahLst/>
            <a:cxnLst/>
            <a:rect l="l" t="t" r="r" b="b"/>
            <a:pathLst>
              <a:path w="86360" h="0">
                <a:moveTo>
                  <a:pt x="0" y="0"/>
                </a:moveTo>
                <a:lnTo>
                  <a:pt x="85768" y="0"/>
                </a:lnTo>
              </a:path>
            </a:pathLst>
          </a:custGeom>
          <a:ln w="9529">
            <a:solidFill>
              <a:srgbClr val="000000"/>
            </a:solidFill>
          </a:ln>
        </p:spPr>
        <p:txBody>
          <a:bodyPr wrap="square" lIns="0" tIns="0" rIns="0" bIns="0" rtlCol="0"/>
          <a:lstStyle/>
          <a:p/>
        </p:txBody>
      </p:sp>
      <p:sp>
        <p:nvSpPr>
          <p:cNvPr id="31" name="object 31"/>
          <p:cNvSpPr/>
          <p:nvPr/>
        </p:nvSpPr>
        <p:spPr>
          <a:xfrm>
            <a:off x="1543488" y="5954066"/>
            <a:ext cx="86360" cy="0"/>
          </a:xfrm>
          <a:custGeom>
            <a:avLst/>
            <a:gdLst/>
            <a:ahLst/>
            <a:cxnLst/>
            <a:rect l="l" t="t" r="r" b="b"/>
            <a:pathLst>
              <a:path w="86360" h="0">
                <a:moveTo>
                  <a:pt x="0" y="0"/>
                </a:moveTo>
                <a:lnTo>
                  <a:pt x="85768" y="0"/>
                </a:lnTo>
              </a:path>
            </a:pathLst>
          </a:custGeom>
          <a:ln w="9529">
            <a:solidFill>
              <a:srgbClr val="000000"/>
            </a:solidFill>
          </a:ln>
        </p:spPr>
        <p:txBody>
          <a:bodyPr wrap="square" lIns="0" tIns="0" rIns="0" bIns="0" rtlCol="0"/>
          <a:lstStyle/>
          <a:p/>
        </p:txBody>
      </p:sp>
      <p:sp>
        <p:nvSpPr>
          <p:cNvPr id="32" name="object 32"/>
          <p:cNvSpPr txBox="1"/>
          <p:nvPr/>
        </p:nvSpPr>
        <p:spPr>
          <a:xfrm>
            <a:off x="848360" y="5852172"/>
            <a:ext cx="4030345" cy="266700"/>
          </a:xfrm>
          <a:prstGeom prst="rect">
            <a:avLst/>
          </a:prstGeom>
        </p:spPr>
        <p:txBody>
          <a:bodyPr wrap="square" lIns="0" tIns="11430" rIns="0" bIns="0" rtlCol="0" vert="horz">
            <a:spAutoFit/>
          </a:bodyPr>
          <a:lstStyle/>
          <a:p>
            <a:pPr marL="12700">
              <a:lnSpc>
                <a:spcPts val="1045"/>
              </a:lnSpc>
              <a:spcBef>
                <a:spcPts val="90"/>
              </a:spcBef>
            </a:pPr>
            <a:r>
              <a:rPr dirty="0" sz="900">
                <a:latin typeface="Liberation Serif"/>
                <a:cs typeface="Liberation Serif"/>
              </a:rPr>
              <a:t>c. Since </a:t>
            </a:r>
            <a:r>
              <a:rPr dirty="0" sz="1050" spc="-65">
                <a:latin typeface="DejaVu Sans"/>
                <a:cs typeface="DejaVu Sans"/>
              </a:rPr>
              <a:t>lim </a:t>
            </a:r>
            <a:r>
              <a:rPr dirty="0" baseline="37037" sz="1575" spc="-262">
                <a:latin typeface="DejaVu Sans"/>
                <a:cs typeface="DejaVu Sans"/>
              </a:rPr>
              <a:t>1 </a:t>
            </a:r>
            <a:r>
              <a:rPr dirty="0" sz="1050" spc="-110">
                <a:latin typeface="DejaVu Sans"/>
                <a:cs typeface="DejaVu Sans"/>
              </a:rPr>
              <a:t>= </a:t>
            </a:r>
            <a:r>
              <a:rPr dirty="0" sz="1050" spc="-10">
                <a:latin typeface="DejaVu Sans"/>
                <a:cs typeface="DejaVu Sans"/>
              </a:rPr>
              <a:t>−∞ </a:t>
            </a:r>
            <a:r>
              <a:rPr dirty="0" sz="900">
                <a:latin typeface="Liberation Serif"/>
                <a:cs typeface="Liberation Serif"/>
              </a:rPr>
              <a:t>and </a:t>
            </a:r>
            <a:r>
              <a:rPr dirty="0" sz="1050" spc="-65">
                <a:latin typeface="DejaVu Sans"/>
                <a:cs typeface="DejaVu Sans"/>
              </a:rPr>
              <a:t>lim </a:t>
            </a:r>
            <a:r>
              <a:rPr dirty="0" baseline="37037" sz="1575" spc="-262">
                <a:latin typeface="DejaVu Sans"/>
                <a:cs typeface="DejaVu Sans"/>
              </a:rPr>
              <a:t>1 </a:t>
            </a:r>
            <a:r>
              <a:rPr dirty="0" sz="1050" spc="-110">
                <a:latin typeface="DejaVu Sans"/>
                <a:cs typeface="DejaVu Sans"/>
              </a:rPr>
              <a:t>= </a:t>
            </a:r>
            <a:r>
              <a:rPr dirty="0" sz="1050" spc="-10">
                <a:latin typeface="DejaVu Sans"/>
                <a:cs typeface="DejaVu Sans"/>
              </a:rPr>
              <a:t>+∞ </a:t>
            </a:r>
            <a:r>
              <a:rPr dirty="0" sz="900">
                <a:latin typeface="Liberation Serif"/>
                <a:cs typeface="Liberation Serif"/>
              </a:rPr>
              <a:t>have </a:t>
            </a:r>
            <a:r>
              <a:rPr dirty="0" sz="900" spc="-5">
                <a:latin typeface="Liberation Serif"/>
                <a:cs typeface="Liberation Serif"/>
              </a:rPr>
              <a:t>different </a:t>
            </a:r>
            <a:r>
              <a:rPr dirty="0" sz="900">
                <a:latin typeface="Liberation Serif"/>
                <a:cs typeface="Liberation Serif"/>
              </a:rPr>
              <a:t>values, we conclude</a:t>
            </a:r>
            <a:r>
              <a:rPr dirty="0" sz="900" spc="-114">
                <a:latin typeface="Liberation Serif"/>
                <a:cs typeface="Liberation Serif"/>
              </a:rPr>
              <a:t> </a:t>
            </a:r>
            <a:r>
              <a:rPr dirty="0" sz="900">
                <a:latin typeface="Liberation Serif"/>
                <a:cs typeface="Liberation Serif"/>
              </a:rPr>
              <a:t>that</a:t>
            </a:r>
            <a:endParaRPr sz="900">
              <a:latin typeface="Liberation Serif"/>
              <a:cs typeface="Liberation Serif"/>
            </a:endParaRPr>
          </a:p>
          <a:p>
            <a:pPr marL="403225">
              <a:lnSpc>
                <a:spcPts val="865"/>
              </a:lnSpc>
              <a:tabLst>
                <a:tab pos="1412240" algn="l"/>
              </a:tabLst>
            </a:pPr>
            <a:r>
              <a:rPr dirty="0" baseline="8547" sz="975" spc="7" i="1">
                <a:latin typeface="Arial"/>
                <a:cs typeface="Arial"/>
              </a:rPr>
              <a:t>x</a:t>
            </a:r>
            <a:r>
              <a:rPr dirty="0" baseline="7936" sz="1050" spc="7">
                <a:latin typeface="DejaVu Sans"/>
                <a:cs typeface="DejaVu Sans"/>
              </a:rPr>
              <a:t>→0−</a:t>
            </a:r>
            <a:r>
              <a:rPr dirty="0" baseline="7936" sz="1050" spc="187">
                <a:latin typeface="DejaVu Sans"/>
                <a:cs typeface="DejaVu Sans"/>
              </a:rPr>
              <a:t> </a:t>
            </a:r>
            <a:r>
              <a:rPr dirty="0" sz="900" spc="114" i="1">
                <a:latin typeface="Arial"/>
                <a:cs typeface="Arial"/>
              </a:rPr>
              <a:t>x	</a:t>
            </a:r>
            <a:r>
              <a:rPr dirty="0" baseline="8547" sz="975" spc="7" i="1">
                <a:latin typeface="Arial"/>
                <a:cs typeface="Arial"/>
              </a:rPr>
              <a:t>x</a:t>
            </a:r>
            <a:r>
              <a:rPr dirty="0" baseline="7936" sz="1050" spc="7">
                <a:latin typeface="DejaVu Sans"/>
                <a:cs typeface="DejaVu Sans"/>
              </a:rPr>
              <a:t>→0+</a:t>
            </a:r>
            <a:r>
              <a:rPr dirty="0" baseline="7936" sz="1050" spc="187">
                <a:latin typeface="DejaVu Sans"/>
                <a:cs typeface="DejaVu Sans"/>
              </a:rPr>
              <a:t> </a:t>
            </a:r>
            <a:r>
              <a:rPr dirty="0" sz="900" spc="114" i="1">
                <a:latin typeface="Arial"/>
                <a:cs typeface="Arial"/>
              </a:rPr>
              <a:t>x</a:t>
            </a:r>
            <a:endParaRPr sz="900">
              <a:latin typeface="Arial"/>
              <a:cs typeface="Arial"/>
            </a:endParaRPr>
          </a:p>
        </p:txBody>
      </p:sp>
      <p:sp>
        <p:nvSpPr>
          <p:cNvPr id="33" name="object 33"/>
          <p:cNvSpPr/>
          <p:nvPr/>
        </p:nvSpPr>
        <p:spPr>
          <a:xfrm>
            <a:off x="2544125" y="5954066"/>
            <a:ext cx="95885" cy="0"/>
          </a:xfrm>
          <a:custGeom>
            <a:avLst/>
            <a:gdLst/>
            <a:ahLst/>
            <a:cxnLst/>
            <a:rect l="l" t="t" r="r" b="b"/>
            <a:pathLst>
              <a:path w="95885" h="0">
                <a:moveTo>
                  <a:pt x="0" y="0"/>
                </a:moveTo>
                <a:lnTo>
                  <a:pt x="95298" y="0"/>
                </a:lnTo>
              </a:path>
            </a:pathLst>
          </a:custGeom>
          <a:ln w="9529">
            <a:solidFill>
              <a:srgbClr val="000000"/>
            </a:solidFill>
          </a:ln>
        </p:spPr>
        <p:txBody>
          <a:bodyPr wrap="square" lIns="0" tIns="0" rIns="0" bIns="0" rtlCol="0"/>
          <a:lstStyle/>
          <a:p/>
        </p:txBody>
      </p:sp>
      <p:sp>
        <p:nvSpPr>
          <p:cNvPr id="34" name="object 34"/>
          <p:cNvSpPr txBox="1"/>
          <p:nvPr/>
        </p:nvSpPr>
        <p:spPr>
          <a:xfrm>
            <a:off x="3435725" y="6214307"/>
            <a:ext cx="694690" cy="184150"/>
          </a:xfrm>
          <a:prstGeom prst="rect">
            <a:avLst/>
          </a:prstGeom>
        </p:spPr>
        <p:txBody>
          <a:bodyPr wrap="square" lIns="0" tIns="11430" rIns="0" bIns="0" rtlCol="0" vert="horz">
            <a:spAutoFit/>
          </a:bodyPr>
          <a:lstStyle/>
          <a:p>
            <a:pPr marL="12700">
              <a:lnSpc>
                <a:spcPct val="100000"/>
              </a:lnSpc>
              <a:spcBef>
                <a:spcPts val="90"/>
              </a:spcBef>
            </a:pPr>
            <a:r>
              <a:rPr dirty="0" sz="1050" spc="-65">
                <a:latin typeface="DejaVu Sans"/>
                <a:cs typeface="DejaVu Sans"/>
              </a:rPr>
              <a:t>lim </a:t>
            </a:r>
            <a:r>
              <a:rPr dirty="0" baseline="37037" sz="1575" spc="-262">
                <a:latin typeface="DejaVu Sans"/>
                <a:cs typeface="DejaVu Sans"/>
              </a:rPr>
              <a:t>1 </a:t>
            </a:r>
            <a:r>
              <a:rPr dirty="0" sz="900" spc="160" i="1">
                <a:latin typeface="Arial"/>
                <a:cs typeface="Arial"/>
              </a:rPr>
              <a:t>DN</a:t>
            </a:r>
            <a:r>
              <a:rPr dirty="0" sz="900" spc="-90" i="1">
                <a:latin typeface="Arial"/>
                <a:cs typeface="Arial"/>
              </a:rPr>
              <a:t> </a:t>
            </a:r>
            <a:r>
              <a:rPr dirty="0" sz="900" spc="55" i="1">
                <a:latin typeface="Arial"/>
                <a:cs typeface="Arial"/>
              </a:rPr>
              <a:t>E</a:t>
            </a:r>
            <a:r>
              <a:rPr dirty="0" sz="1050" spc="55">
                <a:latin typeface="DejaVu Sans"/>
                <a:cs typeface="DejaVu Sans"/>
              </a:rPr>
              <a:t>.</a:t>
            </a:r>
            <a:endParaRPr sz="1050">
              <a:latin typeface="DejaVu Sans"/>
              <a:cs typeface="DejaVu Sans"/>
            </a:endParaRPr>
          </a:p>
        </p:txBody>
      </p:sp>
      <p:sp>
        <p:nvSpPr>
          <p:cNvPr id="35" name="object 35"/>
          <p:cNvSpPr/>
          <p:nvPr/>
        </p:nvSpPr>
        <p:spPr>
          <a:xfrm>
            <a:off x="3659121" y="6316202"/>
            <a:ext cx="86360" cy="0"/>
          </a:xfrm>
          <a:custGeom>
            <a:avLst/>
            <a:gdLst/>
            <a:ahLst/>
            <a:cxnLst/>
            <a:rect l="l" t="t" r="r" b="b"/>
            <a:pathLst>
              <a:path w="86360" h="0">
                <a:moveTo>
                  <a:pt x="0" y="0"/>
                </a:moveTo>
                <a:lnTo>
                  <a:pt x="85768" y="0"/>
                </a:lnTo>
              </a:path>
            </a:pathLst>
          </a:custGeom>
          <a:ln w="9529">
            <a:solidFill>
              <a:srgbClr val="000000"/>
            </a:solidFill>
          </a:ln>
        </p:spPr>
        <p:txBody>
          <a:bodyPr wrap="square" lIns="0" tIns="0" rIns="0" bIns="0" rtlCol="0"/>
          <a:lstStyle/>
          <a:p/>
        </p:txBody>
      </p:sp>
      <p:sp>
        <p:nvSpPr>
          <p:cNvPr id="36" name="object 36"/>
          <p:cNvSpPr txBox="1"/>
          <p:nvPr/>
        </p:nvSpPr>
        <p:spPr>
          <a:xfrm>
            <a:off x="848360" y="6268585"/>
            <a:ext cx="3306445" cy="425450"/>
          </a:xfrm>
          <a:prstGeom prst="rect">
            <a:avLst/>
          </a:prstGeom>
        </p:spPr>
        <p:txBody>
          <a:bodyPr wrap="square" lIns="0" tIns="61594" rIns="0" bIns="0" rtlCol="0" vert="horz">
            <a:spAutoFit/>
          </a:bodyPr>
          <a:lstStyle/>
          <a:p>
            <a:pPr algn="r" marR="405130">
              <a:lnSpc>
                <a:spcPct val="100000"/>
              </a:lnSpc>
              <a:spcBef>
                <a:spcPts val="484"/>
              </a:spcBef>
            </a:pPr>
            <a:r>
              <a:rPr dirty="0" baseline="8547" sz="975" spc="15" i="1">
                <a:latin typeface="Arial"/>
                <a:cs typeface="Arial"/>
              </a:rPr>
              <a:t>x</a:t>
            </a:r>
            <a:r>
              <a:rPr dirty="0" baseline="7936" sz="1050" spc="15">
                <a:latin typeface="DejaVu Sans"/>
                <a:cs typeface="DejaVu Sans"/>
              </a:rPr>
              <a:t>→0</a:t>
            </a:r>
            <a:r>
              <a:rPr dirty="0" baseline="7936" sz="1050" spc="89">
                <a:latin typeface="DejaVu Sans"/>
                <a:cs typeface="DejaVu Sans"/>
              </a:rPr>
              <a:t> </a:t>
            </a:r>
            <a:r>
              <a:rPr dirty="0" sz="900" spc="114" i="1">
                <a:latin typeface="Arial"/>
                <a:cs typeface="Arial"/>
              </a:rPr>
              <a:t>x</a:t>
            </a:r>
            <a:endParaRPr sz="900">
              <a:latin typeface="Arial"/>
              <a:cs typeface="Arial"/>
            </a:endParaRPr>
          </a:p>
          <a:p>
            <a:pPr marL="12700">
              <a:lnSpc>
                <a:spcPct val="100000"/>
              </a:lnSpc>
              <a:spcBef>
                <a:spcPts val="420"/>
              </a:spcBef>
            </a:pPr>
            <a:r>
              <a:rPr dirty="0" sz="900">
                <a:latin typeface="Liberation Serif"/>
                <a:cs typeface="Liberation Serif"/>
              </a:rPr>
              <a:t>The graph of </a:t>
            </a:r>
            <a:r>
              <a:rPr dirty="0" sz="900" spc="80" i="1">
                <a:latin typeface="Arial"/>
                <a:cs typeface="Arial"/>
              </a:rPr>
              <a:t>f</a:t>
            </a:r>
            <a:r>
              <a:rPr dirty="0" sz="1050" spc="80">
                <a:latin typeface="DejaVu Sans"/>
                <a:cs typeface="DejaVu Sans"/>
              </a:rPr>
              <a:t>(</a:t>
            </a:r>
            <a:r>
              <a:rPr dirty="0" sz="900" spc="80" i="1">
                <a:latin typeface="Arial"/>
                <a:cs typeface="Arial"/>
              </a:rPr>
              <a:t>x</a:t>
            </a:r>
            <a:r>
              <a:rPr dirty="0" sz="1050" spc="80">
                <a:latin typeface="DejaVu Sans"/>
                <a:cs typeface="DejaVu Sans"/>
              </a:rPr>
              <a:t>) </a:t>
            </a:r>
            <a:r>
              <a:rPr dirty="0" sz="1050" spc="-110">
                <a:latin typeface="DejaVu Sans"/>
                <a:cs typeface="DejaVu Sans"/>
              </a:rPr>
              <a:t>= </a:t>
            </a:r>
            <a:r>
              <a:rPr dirty="0" sz="1050" spc="45">
                <a:latin typeface="DejaVu Sans"/>
                <a:cs typeface="DejaVu Sans"/>
              </a:rPr>
              <a:t>1/</a:t>
            </a:r>
            <a:r>
              <a:rPr dirty="0" sz="900" spc="45" i="1">
                <a:latin typeface="Arial"/>
                <a:cs typeface="Arial"/>
              </a:rPr>
              <a:t>x </a:t>
            </a:r>
            <a:r>
              <a:rPr dirty="0" sz="900">
                <a:latin typeface="Liberation Serif"/>
                <a:cs typeface="Liberation Serif"/>
              </a:rPr>
              <a:t>in Figure </a:t>
            </a:r>
            <a:r>
              <a:rPr dirty="0" sz="1050" spc="-110">
                <a:latin typeface="DejaVu Sans"/>
                <a:cs typeface="DejaVu Sans"/>
              </a:rPr>
              <a:t>2.2.8 </a:t>
            </a:r>
            <a:r>
              <a:rPr dirty="0" sz="900">
                <a:latin typeface="Liberation Serif"/>
                <a:cs typeface="Liberation Serif"/>
              </a:rPr>
              <a:t>confirms these</a:t>
            </a:r>
            <a:r>
              <a:rPr dirty="0" sz="900" spc="-155">
                <a:latin typeface="Liberation Serif"/>
                <a:cs typeface="Liberation Serif"/>
              </a:rPr>
              <a:t> </a:t>
            </a:r>
            <a:r>
              <a:rPr dirty="0" sz="900">
                <a:latin typeface="Liberation Serif"/>
                <a:cs typeface="Liberation Serif"/>
              </a:rPr>
              <a:t>conclusions.</a:t>
            </a:r>
            <a:endParaRPr sz="900">
              <a:latin typeface="Liberation Serif"/>
              <a:cs typeface="Liberation Serif"/>
            </a:endParaRPr>
          </a:p>
        </p:txBody>
      </p:sp>
      <p:sp>
        <p:nvSpPr>
          <p:cNvPr id="38" name="object 38"/>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39" name="object 39"/>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2.2.</a:t>
            </a:r>
            <a:fld id="{81D60167-4931-47E6-BA6A-407CBD079E47}" type="slidenum">
              <a:rPr dirty="0" spc="10"/>
              <a:t>1</a:t>
            </a:fld>
          </a:p>
        </p:txBody>
      </p:sp>
      <p:sp>
        <p:nvSpPr>
          <p:cNvPr id="40" name="object 40"/>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https://math.libretexts.org/link?4441</a:t>
            </a:r>
          </a:p>
        </p:txBody>
      </p:sp>
      <p:sp>
        <p:nvSpPr>
          <p:cNvPr id="37" name="object 37"/>
          <p:cNvSpPr txBox="1"/>
          <p:nvPr/>
        </p:nvSpPr>
        <p:spPr>
          <a:xfrm>
            <a:off x="848360" y="9244628"/>
            <a:ext cx="4939665" cy="523240"/>
          </a:xfrm>
          <a:prstGeom prst="rect">
            <a:avLst/>
          </a:prstGeom>
        </p:spPr>
        <p:txBody>
          <a:bodyPr wrap="square" lIns="0" tIns="87630" rIns="0" bIns="0" rtlCol="0" vert="horz">
            <a:spAutoFit/>
          </a:bodyPr>
          <a:lstStyle/>
          <a:p>
            <a:pPr marL="932180">
              <a:lnSpc>
                <a:spcPct val="100000"/>
              </a:lnSpc>
              <a:spcBef>
                <a:spcPts val="690"/>
              </a:spcBef>
            </a:pPr>
            <a:r>
              <a:rPr dirty="0" sz="800">
                <a:latin typeface="Liberation Serif"/>
                <a:cs typeface="Liberation Serif"/>
              </a:rPr>
              <a:t>Figure </a:t>
            </a:r>
            <a:r>
              <a:rPr dirty="0" sz="900" spc="-85">
                <a:latin typeface="DejaVu Sans"/>
                <a:cs typeface="DejaVu Sans"/>
              </a:rPr>
              <a:t>2.2.8</a:t>
            </a:r>
            <a:r>
              <a:rPr dirty="0" sz="800" spc="-85">
                <a:latin typeface="Liberation Serif"/>
                <a:cs typeface="Liberation Serif"/>
              </a:rPr>
              <a:t>: </a:t>
            </a:r>
            <a:r>
              <a:rPr dirty="0" sz="800">
                <a:latin typeface="Liberation Serif"/>
                <a:cs typeface="Liberation Serif"/>
              </a:rPr>
              <a:t>The graph of </a:t>
            </a:r>
            <a:r>
              <a:rPr dirty="0" sz="800" spc="105" i="1">
                <a:latin typeface="Arial"/>
                <a:cs typeface="Arial"/>
              </a:rPr>
              <a:t>f</a:t>
            </a:r>
            <a:r>
              <a:rPr dirty="0" sz="900" spc="105">
                <a:latin typeface="DejaVu Sans"/>
                <a:cs typeface="DejaVu Sans"/>
              </a:rPr>
              <a:t>(</a:t>
            </a:r>
            <a:r>
              <a:rPr dirty="0" sz="800" spc="105" i="1">
                <a:latin typeface="Arial"/>
                <a:cs typeface="Arial"/>
              </a:rPr>
              <a:t>x</a:t>
            </a:r>
            <a:r>
              <a:rPr dirty="0" sz="900" spc="105">
                <a:latin typeface="DejaVu Sans"/>
                <a:cs typeface="DejaVu Sans"/>
              </a:rPr>
              <a:t>) </a:t>
            </a:r>
            <a:r>
              <a:rPr dirty="0" sz="900" spc="-65">
                <a:latin typeface="DejaVu Sans"/>
                <a:cs typeface="DejaVu Sans"/>
              </a:rPr>
              <a:t>= </a:t>
            </a:r>
            <a:r>
              <a:rPr dirty="0" sz="900" spc="40">
                <a:latin typeface="DejaVu Sans"/>
                <a:cs typeface="DejaVu Sans"/>
              </a:rPr>
              <a:t>1/</a:t>
            </a:r>
            <a:r>
              <a:rPr dirty="0" sz="800" spc="40" i="1">
                <a:latin typeface="Arial"/>
                <a:cs typeface="Arial"/>
              </a:rPr>
              <a:t>x</a:t>
            </a:r>
            <a:r>
              <a:rPr dirty="0" sz="800" spc="-114" i="1">
                <a:latin typeface="Arial"/>
                <a:cs typeface="Arial"/>
              </a:rPr>
              <a:t> </a:t>
            </a:r>
            <a:r>
              <a:rPr dirty="0" sz="800">
                <a:latin typeface="Liberation Serif"/>
                <a:cs typeface="Liberation Serif"/>
              </a:rPr>
              <a:t>confirms that the </a:t>
            </a:r>
            <a:r>
              <a:rPr dirty="0" sz="800" spc="-5">
                <a:latin typeface="Liberation Serif"/>
                <a:cs typeface="Liberation Serif"/>
              </a:rPr>
              <a:t>limit </a:t>
            </a:r>
            <a:r>
              <a:rPr dirty="0" sz="800">
                <a:latin typeface="Liberation Serif"/>
                <a:cs typeface="Liberation Serif"/>
              </a:rPr>
              <a:t>as </a:t>
            </a:r>
            <a:r>
              <a:rPr dirty="0" sz="800" spc="5">
                <a:latin typeface="Liberation Serif"/>
                <a:cs typeface="Liberation Serif"/>
              </a:rPr>
              <a:t>x </a:t>
            </a:r>
            <a:r>
              <a:rPr dirty="0" sz="800">
                <a:latin typeface="Liberation Serif"/>
                <a:cs typeface="Liberation Serif"/>
              </a:rPr>
              <a:t>approaches </a:t>
            </a:r>
            <a:r>
              <a:rPr dirty="0" sz="800" spc="5">
                <a:latin typeface="Liberation Serif"/>
                <a:cs typeface="Liberation Serif"/>
              </a:rPr>
              <a:t>0 </a:t>
            </a:r>
            <a:r>
              <a:rPr dirty="0" sz="800">
                <a:latin typeface="Liberation Serif"/>
                <a:cs typeface="Liberation Serif"/>
              </a:rPr>
              <a:t>does not </a:t>
            </a:r>
            <a:r>
              <a:rPr dirty="0" sz="800" spc="-5">
                <a:latin typeface="Liberation Serif"/>
                <a:cs typeface="Liberation Serif"/>
              </a:rPr>
              <a:t>exist.</a:t>
            </a:r>
            <a:endParaRPr sz="800">
              <a:latin typeface="Liberation Serif"/>
              <a:cs typeface="Liberation Serif"/>
            </a:endParaRPr>
          </a:p>
          <a:p>
            <a:pPr marL="12700">
              <a:lnSpc>
                <a:spcPct val="100000"/>
              </a:lnSpc>
              <a:spcBef>
                <a:spcPts val="745"/>
              </a:spcBef>
            </a:pPr>
            <a:r>
              <a:rPr dirty="0" sz="1050" spc="10">
                <a:solidFill>
                  <a:srgbClr val="2E4E4E"/>
                </a:solidFill>
                <a:latin typeface="Liberation Sans"/>
                <a:cs typeface="Liberation Sans"/>
              </a:rPr>
              <a:t>Exercise</a:t>
            </a:r>
            <a:r>
              <a:rPr dirty="0" sz="1050">
                <a:solidFill>
                  <a:srgbClr val="2E4E4E"/>
                </a:solidFill>
                <a:latin typeface="Liberation Sans"/>
                <a:cs typeface="Liberation Sans"/>
              </a:rPr>
              <a:t> </a:t>
            </a:r>
            <a:r>
              <a:rPr dirty="0" sz="1250" spc="-160">
                <a:solidFill>
                  <a:srgbClr val="2E4E4E"/>
                </a:solidFill>
                <a:latin typeface="DejaVu Sans"/>
                <a:cs typeface="DejaVu Sans"/>
              </a:rPr>
              <a:t>2.2.5</a:t>
            </a:r>
            <a:endParaRPr sz="1250">
              <a:latin typeface="DejaVu Sans"/>
              <a:cs typeface="DejaVu San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2019-11-14T07:56:24Z</dcterms:created>
  <dcterms:modified xsi:type="dcterms:W3CDTF">2019-11-14T07:56:24Z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2019-11-06T00:00:00Z</vt:filetime>
  </property>
  <property fmtid="{D5CDD505-2E9C-101B-9397-08002B2CF9AE}" pid="3" name="Creator">
    <vt:lpwstr>Chromium</vt:lpwstr>
  </property>
  <property fmtid="{D5CDD505-2E9C-101B-9397-08002B2CF9AE}" pid="4" name="LastSaved">
    <vt:filetime>2019-11-14T00:00:00Z</vt:filetime>
  </property>
</Properties>
</file>